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notesMasterIdLst>
    <p:notesMasterId r:id="rId2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notesMaster" Target="notesMasters/notesMaster1.xml"/><Relationship Id="rId22" Type="http://schemas.openxmlformats.org/officeDocument/2006/relationships/presProps" Target="presProps.xml"/><Relationship Id="rId23" Type="http://schemas.openxmlformats.org/officeDocument/2006/relationships/viewProps" Target="viewProps.xml"/><Relationship Id="rId24" Type="http://schemas.openxmlformats.org/officeDocument/2006/relationships/theme" Target="theme/theme1.xml"/><Relationship Id="rId2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 xml:space="preserve">Nicht mit den Regeln anfangen. Erst die Provokation auf Folie 3, dann die Zahlen.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 xml:space="preserve">Kurz zeigen, nicht vorlesen. Wichtig ist nur: Am Ende hast du eine Liste mit zehn Interessen.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 xml:space="preserve">Stimmen an der Tafel festhalten. Nicht diskutieren, nicht auflösen. Das Ergebnis wird auf Folie 16 wieder gebraucht.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 xml:space="preserve">Der Merksatz unten ist der wichtigste Satz der Doppelstunde. Er kommt auf Folie 14 als Merkmal wieder.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 xml:space="preserve">Kurz halten. Die Zahlen stehen alle auf M 1, das am Ende ausgeteilt wird.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 xml:space="preserve">Ernst sagen, einmal, dann weitergehen. Nicht ausschmücken.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 xml:space="preserve">Der Hinweis auf die Moderation nimmt später die Diskussion über zu strenge Bewertung vorweg.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 xml:space="preserve">Die mittlere Spalte ist das, was die meisten beim ersten Versuch abgeben.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 xml:space="preserve">Mehr Formalia kommen in Doppelstunde 6. Hier reichen diese drei.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 xml:space="preserve">Auftrag vorlesen lassen, nicht selbst vorlesen. Nach 12 Minuten Zwischenruf: Ihr solltet bei Karte 7 sein.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 xml:space="preserve">Zusammensetzen lassen, bevor der Auftrag startet. Kartensätze erst danach austeilen.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 xml:space="preserve">Die Nummern an der Tafel sammeln, nicht auf der Folie. Nur strittige Karten besprechen – sonst reicht die Zeit nicht.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 xml:space="preserve">Das ist Tafelbild 1 aus dem Ablaufplan. Mitschreiben lassen – es kommt in Doppelstunde 4 wieder.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 xml:space="preserve">Erst das Abstimmungsergebnis von Folie 3 vorlesen, dann auflösen. Pointe: Auch C ist noch nicht fertig.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 xml:space="preserve">Muster B austeilen, eine Kopie je Gruppe. Klebepunkte in drei Farben, je neun. Die Unruhe kommt daher, dass alle lesen wollen – nochmal ansagen: überfliegen.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 xml:space="preserve">Umsetzen lassen, bevor die Arbeiten verteilt werden. Drei Kopien von Muster B genügen.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 xml:space="preserve">Fünf Minuten, nicht mehr. Je Gruppe eine Antwort.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 xml:space="preserve">M 3 austeilen und die ersten drei Zeilen noch in der Stunde ausfüllen lassen. Sonst kommt niemand damit an.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 xml:space="preserve">M 1 und M 3 hier austeilen, nicht früher.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3D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8000000" y="-1500000"/>
            <a:ext cx="6000000" cy="6000000"/>
          </a:xfrm>
          <a:prstGeom prst="ellipse">
            <a:avLst/>
          </a:prstGeom>
          <a:solidFill>
            <a:srgbClr val="2C5C42"/>
          </a:solidFill>
          <a:ln>
            <a:noFill/>
          </a:ln>
        </p:spPr>
        <p:txBody>
          <a:bodyPr/>
          <a:lstStyle/>
          <a:p/>
        </p:txBody>
      </p:sp>
      <p:sp>
        <p:nvSpPr>
          <p:cNvPr id="3" name="Text 3"/>
          <p:cNvSpPr txBox="1"/>
          <p:nvPr/>
        </p:nvSpPr>
        <p:spPr>
          <a:xfrm>
            <a:off x="658368" y="1371600"/>
            <a:ext cx="8778240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1300" b="1" spc="200" kern="0" dirty="0">
                <a:solidFill>
                  <a:srgbClr val="8FB8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Jahr 1  ·  Doppelstunde 1 von 6  ·  Internal Assessment</a:t>
            </a:r>
          </a:p>
        </p:txBody>
      </p:sp>
      <p:sp>
        <p:nvSpPr>
          <p:cNvPr id="4" name="Text 4"/>
          <p:cNvSpPr txBox="1"/>
          <p:nvPr/>
        </p:nvSpPr>
        <p:spPr>
          <a:xfrm>
            <a:off x="658368" y="1755648"/>
            <a:ext cx="8778240" cy="365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1500" b="1" spc="300" kern="0" dirty="0">
                <a:solidFill>
                  <a:srgbClr val="DCE8C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WORKSHOP</a:t>
            </a:r>
          </a:p>
        </p:txBody>
      </p:sp>
      <p:sp>
        <p:nvSpPr>
          <p:cNvPr id="5" name="Text 5"/>
          <p:cNvSpPr txBox="1"/>
          <p:nvPr/>
        </p:nvSpPr>
        <p:spPr>
          <a:xfrm>
            <a:off x="658368" y="2240280"/>
            <a:ext cx="9509760" cy="15544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3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Die Erkundungsarbeit</a:t>
            </a:r>
          </a:p>
        </p:txBody>
      </p:sp>
      <p:sp>
        <p:nvSpPr>
          <p:cNvPr id="6" name="Shape 6"/>
          <p:cNvSpPr/>
          <p:nvPr/>
        </p:nvSpPr>
        <p:spPr>
          <a:xfrm>
            <a:off x="658368" y="3931920"/>
            <a:ext cx="2926080" cy="27432"/>
          </a:xfrm>
          <a:prstGeom prst="rect">
            <a:avLst/>
          </a:prstGeom>
          <a:solidFill>
            <a:srgbClr val="8FB840"/>
          </a:solidFill>
          <a:ln>
            <a:noFill/>
          </a:ln>
        </p:spPr>
        <p:txBody>
          <a:bodyPr/>
          <a:lstStyle/>
          <a:p/>
        </p:txBody>
      </p:sp>
      <p:sp>
        <p:nvSpPr>
          <p:cNvPr id="7" name="Text 7"/>
          <p:cNvSpPr txBox="1"/>
          <p:nvPr/>
        </p:nvSpPr>
        <p:spPr>
          <a:xfrm>
            <a:off x="658368" y="4224528"/>
            <a:ext cx="9326880" cy="90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lnSpc>
                <a:spcPct val="110000"/>
              </a:lnSpc>
              <a:buNone/>
            </a:pPr>
            <a:r>
              <a:rPr lang="de-DE" sz="1700" dirty="0">
                <a:solidFill>
                  <a:srgbClr val="DCE8C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Was ist das eigentlich – und woran erkennst du, ob ein Thema dafür taugt?</a:t>
            </a:r>
          </a:p>
        </p:txBody>
      </p:sp>
      <p:sp>
        <p:nvSpPr>
          <p:cNvPr id="8" name="Text 8"/>
          <p:cNvSpPr txBox="1"/>
          <p:nvPr/>
        </p:nvSpPr>
        <p:spPr>
          <a:xfrm>
            <a:off x="658368" y="5943600"/>
            <a:ext cx="9509760" cy="365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1300" dirty="0">
                <a:solidFill>
                  <a:srgbClr val="8FB8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90 Minuten   ·   für alle   ·   Material M 1, M 2, M 3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ext 33"/>
          <p:cNvSpPr txBox="1"/>
          <p:nvPr/>
        </p:nvSpPr>
        <p:spPr>
          <a:xfrm>
            <a:off x="658368" y="384048"/>
            <a:ext cx="10844784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1100" b="1" spc="300" kern="0" dirty="0">
                <a:solidFill>
                  <a:srgbClr val="8FB8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FAHRPLAN</a:t>
            </a:r>
          </a:p>
        </p:txBody>
      </p:sp>
      <p:sp>
        <p:nvSpPr>
          <p:cNvPr id="34" name="Text 34"/>
          <p:cNvSpPr txBox="1"/>
          <p:nvPr/>
        </p:nvSpPr>
        <p:spPr>
          <a:xfrm>
            <a:off x="658368" y="658368"/>
            <a:ext cx="10844784" cy="56692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2700" b="1" dirty="0">
                <a:solidFill>
                  <a:srgbClr val="0F3D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Was heute passiert</a:t>
            </a:r>
          </a:p>
        </p:txBody>
      </p:sp>
      <p:sp>
        <p:nvSpPr>
          <p:cNvPr id="35" name="Shape 35"/>
          <p:cNvSpPr/>
          <p:nvPr/>
        </p:nvSpPr>
        <p:spPr>
          <a:xfrm>
            <a:off x="658368" y="1298448"/>
            <a:ext cx="10844784" cy="20117"/>
          </a:xfrm>
          <a:prstGeom prst="rect">
            <a:avLst/>
          </a:prstGeom>
          <a:solidFill>
            <a:srgbClr val="8FB840"/>
          </a:solidFill>
          <a:ln>
            <a:noFill/>
          </a:ln>
        </p:spPr>
        <p:txBody>
          <a:bodyPr/>
          <a:lstStyle/>
          <a:p/>
        </p:txBody>
      </p:sp>
      <p:sp>
        <p:nvSpPr>
          <p:cNvPr id="9" name="Shape 9"/>
          <p:cNvSpPr/>
          <p:nvPr/>
        </p:nvSpPr>
        <p:spPr>
          <a:xfrm>
            <a:off x="658368" y="1572768"/>
            <a:ext cx="10844784" cy="667512"/>
          </a:xfrm>
          <a:prstGeom prst="rect">
            <a:avLst/>
          </a:prstGeom>
          <a:solidFill>
            <a:srgbClr val="F1F4EC"/>
          </a:solidFill>
          <a:ln>
            <a:noFill/>
          </a:ln>
        </p:spPr>
        <p:txBody>
          <a:bodyPr/>
          <a:lstStyle/>
          <a:p/>
        </p:txBody>
      </p:sp>
      <p:sp>
        <p:nvSpPr>
          <p:cNvPr id="10" name="Text 10"/>
          <p:cNvSpPr txBox="1"/>
          <p:nvPr/>
        </p:nvSpPr>
        <p:spPr>
          <a:xfrm>
            <a:off x="877824" y="1572768"/>
            <a:ext cx="1400000" cy="66751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l">
              <a:buNone/>
            </a:pPr>
            <a:r>
              <a:rPr lang="de-DE" sz="1400" b="1" dirty="0">
                <a:solidFill>
                  <a:srgbClr val="0F3D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00–08</a:t>
            </a:r>
          </a:p>
        </p:txBody>
      </p:sp>
      <p:sp>
        <p:nvSpPr>
          <p:cNvPr id="11" name="Text 11"/>
          <p:cNvSpPr txBox="1"/>
          <p:nvPr/>
        </p:nvSpPr>
        <p:spPr>
          <a:xfrm>
            <a:off x="2408368" y="1572768"/>
            <a:ext cx="6400000" cy="66751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l">
              <a:buNone/>
            </a:pPr>
            <a:r>
              <a:rPr lang="de-DE" sz="140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Drei Titel, eine Abstimmung</a:t>
            </a:r>
          </a:p>
        </p:txBody>
      </p:sp>
      <p:sp>
        <p:nvSpPr>
          <p:cNvPr id="12" name="Text 12"/>
          <p:cNvSpPr txBox="1"/>
          <p:nvPr/>
        </p:nvSpPr>
        <p:spPr>
          <a:xfrm>
            <a:off x="9303152" y="1572768"/>
            <a:ext cx="2000000" cy="66751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r">
              <a:buNone/>
            </a:pPr>
            <a:r>
              <a:rPr lang="de-DE" sz="1200" dirty="0">
                <a:solidFill>
                  <a:srgbClr val="5E5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Plenum</a:t>
            </a:r>
          </a:p>
        </p:txBody>
      </p:sp>
      <p:sp>
        <p:nvSpPr>
          <p:cNvPr id="13" name="Shape 13"/>
          <p:cNvSpPr/>
          <p:nvPr/>
        </p:nvSpPr>
        <p:spPr>
          <a:xfrm>
            <a:off x="658368" y="2313432"/>
            <a:ext cx="10844784" cy="667512"/>
          </a:xfrm>
          <a:prstGeom prst="rect">
            <a:avLst/>
          </a:prstGeom>
          <a:solidFill>
            <a:srgbClr val="F4F4F2"/>
          </a:solidFill>
          <a:ln>
            <a:noFill/>
          </a:ln>
        </p:spPr>
        <p:txBody>
          <a:bodyPr/>
          <a:lstStyle/>
          <a:p/>
        </p:txBody>
      </p:sp>
      <p:sp>
        <p:nvSpPr>
          <p:cNvPr id="14" name="Text 14"/>
          <p:cNvSpPr txBox="1"/>
          <p:nvPr/>
        </p:nvSpPr>
        <p:spPr>
          <a:xfrm>
            <a:off x="877824" y="2313432"/>
            <a:ext cx="1400000" cy="66751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l">
              <a:buNone/>
            </a:pPr>
            <a:r>
              <a:rPr lang="de-DE" sz="1400" b="1" dirty="0">
                <a:solidFill>
                  <a:srgbClr val="0F3D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08–25</a:t>
            </a:r>
          </a:p>
        </p:txBody>
      </p:sp>
      <p:sp>
        <p:nvSpPr>
          <p:cNvPr id="15" name="Text 15"/>
          <p:cNvSpPr txBox="1"/>
          <p:nvPr/>
        </p:nvSpPr>
        <p:spPr>
          <a:xfrm>
            <a:off x="2408368" y="2313432"/>
            <a:ext cx="6400000" cy="66751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l">
              <a:buNone/>
            </a:pPr>
            <a:r>
              <a:rPr lang="de-DE" sz="140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Was die Erkundungsarbeit ist</a:t>
            </a:r>
          </a:p>
        </p:txBody>
      </p:sp>
      <p:sp>
        <p:nvSpPr>
          <p:cNvPr id="16" name="Text 16"/>
          <p:cNvSpPr txBox="1"/>
          <p:nvPr/>
        </p:nvSpPr>
        <p:spPr>
          <a:xfrm>
            <a:off x="9303152" y="2313432"/>
            <a:ext cx="2000000" cy="66751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r">
              <a:buNone/>
            </a:pPr>
            <a:r>
              <a:rPr lang="de-DE" sz="1200" dirty="0">
                <a:solidFill>
                  <a:srgbClr val="5E5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Input</a:t>
            </a:r>
          </a:p>
        </p:txBody>
      </p:sp>
      <p:sp>
        <p:nvSpPr>
          <p:cNvPr id="17" name="Shape 17"/>
          <p:cNvSpPr/>
          <p:nvPr/>
        </p:nvSpPr>
        <p:spPr>
          <a:xfrm>
            <a:off x="658368" y="3054096"/>
            <a:ext cx="10844784" cy="667512"/>
          </a:xfrm>
          <a:prstGeom prst="rect">
            <a:avLst/>
          </a:prstGeom>
          <a:solidFill>
            <a:srgbClr val="F1F4EC"/>
          </a:solidFill>
          <a:ln>
            <a:noFill/>
          </a:ln>
        </p:spPr>
        <p:txBody>
          <a:bodyPr/>
          <a:lstStyle/>
          <a:p/>
        </p:txBody>
      </p:sp>
      <p:sp>
        <p:nvSpPr>
          <p:cNvPr id="18" name="Text 18"/>
          <p:cNvSpPr txBox="1"/>
          <p:nvPr/>
        </p:nvSpPr>
        <p:spPr>
          <a:xfrm>
            <a:off x="877824" y="3054096"/>
            <a:ext cx="1400000" cy="66751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l">
              <a:buNone/>
            </a:pPr>
            <a:r>
              <a:rPr lang="de-DE" sz="1400" b="1" dirty="0">
                <a:solidFill>
                  <a:srgbClr val="0F3D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25–47</a:t>
            </a:r>
          </a:p>
        </p:txBody>
      </p:sp>
      <p:sp>
        <p:nvSpPr>
          <p:cNvPr id="19" name="Text 19"/>
          <p:cNvSpPr txBox="1"/>
          <p:nvPr/>
        </p:nvSpPr>
        <p:spPr>
          <a:xfrm>
            <a:off x="2408368" y="3054096"/>
            <a:ext cx="6400000" cy="66751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l">
              <a:buNone/>
            </a:pPr>
            <a:r>
              <a:rPr lang="de-DE" sz="140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Erkundung oder nicht? – zwölf Karten</a:t>
            </a:r>
          </a:p>
        </p:txBody>
      </p:sp>
      <p:sp>
        <p:nvSpPr>
          <p:cNvPr id="20" name="Text 20"/>
          <p:cNvSpPr txBox="1"/>
          <p:nvPr/>
        </p:nvSpPr>
        <p:spPr>
          <a:xfrm>
            <a:off x="9303152" y="3054096"/>
            <a:ext cx="2000000" cy="66751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r">
              <a:buNone/>
            </a:pPr>
            <a:r>
              <a:rPr lang="de-DE" sz="1200" dirty="0">
                <a:solidFill>
                  <a:srgbClr val="5E5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Partnerarbeit</a:t>
            </a:r>
          </a:p>
        </p:txBody>
      </p:sp>
      <p:sp>
        <p:nvSpPr>
          <p:cNvPr id="21" name="Shape 21"/>
          <p:cNvSpPr/>
          <p:nvPr/>
        </p:nvSpPr>
        <p:spPr>
          <a:xfrm>
            <a:off x="658368" y="3794760"/>
            <a:ext cx="10844784" cy="667512"/>
          </a:xfrm>
          <a:prstGeom prst="rect">
            <a:avLst/>
          </a:prstGeom>
          <a:solidFill>
            <a:srgbClr val="F4F4F2"/>
          </a:solidFill>
          <a:ln>
            <a:noFill/>
          </a:ln>
        </p:spPr>
        <p:txBody>
          <a:bodyPr/>
          <a:lstStyle/>
          <a:p/>
        </p:txBody>
      </p:sp>
      <p:sp>
        <p:nvSpPr>
          <p:cNvPr id="22" name="Text 22"/>
          <p:cNvSpPr txBox="1"/>
          <p:nvPr/>
        </p:nvSpPr>
        <p:spPr>
          <a:xfrm>
            <a:off x="877824" y="3794760"/>
            <a:ext cx="1400000" cy="66751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l">
              <a:buNone/>
            </a:pPr>
            <a:r>
              <a:rPr lang="de-DE" sz="1400" b="1" dirty="0">
                <a:solidFill>
                  <a:srgbClr val="0F3D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47–62</a:t>
            </a:r>
          </a:p>
        </p:txBody>
      </p:sp>
      <p:sp>
        <p:nvSpPr>
          <p:cNvPr id="23" name="Text 23"/>
          <p:cNvSpPr txBox="1"/>
          <p:nvPr/>
        </p:nvSpPr>
        <p:spPr>
          <a:xfrm>
            <a:off x="2408368" y="3794760"/>
            <a:ext cx="6400000" cy="66751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l">
              <a:buNone/>
            </a:pPr>
            <a:r>
              <a:rPr lang="de-DE" sz="140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Auswertung und die drei Merkmale</a:t>
            </a:r>
          </a:p>
        </p:txBody>
      </p:sp>
      <p:sp>
        <p:nvSpPr>
          <p:cNvPr id="24" name="Text 24"/>
          <p:cNvSpPr txBox="1"/>
          <p:nvPr/>
        </p:nvSpPr>
        <p:spPr>
          <a:xfrm>
            <a:off x="9303152" y="3794760"/>
            <a:ext cx="2000000" cy="66751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r">
              <a:buNone/>
            </a:pPr>
            <a:r>
              <a:rPr lang="de-DE" sz="1200" dirty="0">
                <a:solidFill>
                  <a:srgbClr val="5E5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Plenum</a:t>
            </a:r>
          </a:p>
        </p:txBody>
      </p:sp>
      <p:sp>
        <p:nvSpPr>
          <p:cNvPr id="25" name="Shape 25"/>
          <p:cNvSpPr/>
          <p:nvPr/>
        </p:nvSpPr>
        <p:spPr>
          <a:xfrm>
            <a:off x="658368" y="4535424"/>
            <a:ext cx="10844784" cy="667512"/>
          </a:xfrm>
          <a:prstGeom prst="rect">
            <a:avLst/>
          </a:prstGeom>
          <a:solidFill>
            <a:srgbClr val="F1F4EC"/>
          </a:solidFill>
          <a:ln>
            <a:noFill/>
          </a:ln>
        </p:spPr>
        <p:txBody>
          <a:bodyPr/>
          <a:lstStyle/>
          <a:p/>
        </p:txBody>
      </p:sp>
      <p:sp>
        <p:nvSpPr>
          <p:cNvPr id="26" name="Text 26"/>
          <p:cNvSpPr txBox="1"/>
          <p:nvPr/>
        </p:nvSpPr>
        <p:spPr>
          <a:xfrm>
            <a:off x="877824" y="4535424"/>
            <a:ext cx="1400000" cy="66751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l">
              <a:buNone/>
            </a:pPr>
            <a:r>
              <a:rPr lang="de-DE" sz="1400" b="1" dirty="0">
                <a:solidFill>
                  <a:srgbClr val="0F3D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62–80</a:t>
            </a:r>
          </a:p>
        </p:txBody>
      </p:sp>
      <p:sp>
        <p:nvSpPr>
          <p:cNvPr id="27" name="Text 27"/>
          <p:cNvSpPr txBox="1"/>
          <p:nvPr/>
        </p:nvSpPr>
        <p:spPr>
          <a:xfrm>
            <a:off x="2408368" y="4535424"/>
            <a:ext cx="6400000" cy="66751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l">
              <a:buNone/>
            </a:pPr>
            <a:r>
              <a:rPr lang="de-DE" sz="140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Eine echte Arbeit in die Hand nehmen</a:t>
            </a:r>
          </a:p>
        </p:txBody>
      </p:sp>
      <p:sp>
        <p:nvSpPr>
          <p:cNvPr id="28" name="Text 28"/>
          <p:cNvSpPr txBox="1"/>
          <p:nvPr/>
        </p:nvSpPr>
        <p:spPr>
          <a:xfrm>
            <a:off x="9303152" y="4535424"/>
            <a:ext cx="2000000" cy="66751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r">
              <a:buNone/>
            </a:pPr>
            <a:r>
              <a:rPr lang="de-DE" sz="1200" dirty="0">
                <a:solidFill>
                  <a:srgbClr val="5E5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Gruppenarbeit</a:t>
            </a:r>
          </a:p>
        </p:txBody>
      </p:sp>
      <p:sp>
        <p:nvSpPr>
          <p:cNvPr id="29" name="Shape 29"/>
          <p:cNvSpPr/>
          <p:nvPr/>
        </p:nvSpPr>
        <p:spPr>
          <a:xfrm>
            <a:off x="658368" y="5276088"/>
            <a:ext cx="10844784" cy="667512"/>
          </a:xfrm>
          <a:prstGeom prst="rect">
            <a:avLst/>
          </a:prstGeom>
          <a:solidFill>
            <a:srgbClr val="F4F4F2"/>
          </a:solidFill>
          <a:ln>
            <a:noFill/>
          </a:ln>
        </p:spPr>
        <p:txBody>
          <a:bodyPr/>
          <a:lstStyle/>
          <a:p/>
        </p:txBody>
      </p:sp>
      <p:sp>
        <p:nvSpPr>
          <p:cNvPr id="30" name="Text 30"/>
          <p:cNvSpPr txBox="1"/>
          <p:nvPr/>
        </p:nvSpPr>
        <p:spPr>
          <a:xfrm>
            <a:off x="877824" y="5276088"/>
            <a:ext cx="1400000" cy="66751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l">
              <a:buNone/>
            </a:pPr>
            <a:r>
              <a:rPr lang="de-DE" sz="1400" b="1" dirty="0">
                <a:solidFill>
                  <a:srgbClr val="0F3D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80–90</a:t>
            </a:r>
          </a:p>
        </p:txBody>
      </p:sp>
      <p:sp>
        <p:nvSpPr>
          <p:cNvPr id="31" name="Text 31"/>
          <p:cNvSpPr txBox="1"/>
          <p:nvPr/>
        </p:nvSpPr>
        <p:spPr>
          <a:xfrm>
            <a:off x="2408368" y="5276088"/>
            <a:ext cx="6400000" cy="66751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l">
              <a:buNone/>
            </a:pPr>
            <a:r>
              <a:rPr lang="de-DE" sz="140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Dein Auftrag bis zum nächsten Mal</a:t>
            </a:r>
          </a:p>
        </p:txBody>
      </p:sp>
      <p:sp>
        <p:nvSpPr>
          <p:cNvPr id="32" name="Text 32"/>
          <p:cNvSpPr txBox="1"/>
          <p:nvPr/>
        </p:nvSpPr>
        <p:spPr>
          <a:xfrm>
            <a:off x="9303152" y="5276088"/>
            <a:ext cx="2000000" cy="66751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r">
              <a:buNone/>
            </a:pPr>
            <a:r>
              <a:rPr lang="de-DE" sz="1200" dirty="0">
                <a:solidFill>
                  <a:srgbClr val="5E5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Einzelarbeit</a:t>
            </a:r>
          </a:p>
        </p:txBody>
      </p:sp>
      <p:sp>
        <p:nvSpPr>
          <p:cNvPr id="36" name="Text 36"/>
          <p:cNvSpPr txBox="1"/>
          <p:nvPr/>
        </p:nvSpPr>
        <p:spPr>
          <a:xfrm>
            <a:off x="658368" y="6345936"/>
            <a:ext cx="768096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950" dirty="0">
                <a:solidFill>
                  <a:srgbClr val="5E5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Die Erkundungsarbeit  ·  Doppelstunde 1</a:t>
            </a:r>
          </a:p>
        </p:txBody>
      </p:sp>
      <p:sp>
        <p:nvSpPr>
          <p:cNvPr id="37" name="Text 37"/>
          <p:cNvSpPr txBox="1"/>
          <p:nvPr/>
        </p:nvSpPr>
        <p:spPr>
          <a:xfrm>
            <a:off x="9674352" y="6345936"/>
            <a:ext cx="182880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r">
              <a:buNone/>
            </a:pPr>
            <a:r>
              <a:rPr lang="de-DE" sz="950" dirty="0">
                <a:solidFill>
                  <a:srgbClr val="5E5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2 / 19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Text 50"/>
          <p:cNvSpPr txBox="1"/>
          <p:nvPr/>
        </p:nvSpPr>
        <p:spPr>
          <a:xfrm>
            <a:off x="658368" y="384048"/>
            <a:ext cx="10844784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1100" b="1" spc="300" kern="0" dirty="0">
                <a:solidFill>
                  <a:srgbClr val="A844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ZUM EINSTIEG</a:t>
            </a:r>
          </a:p>
        </p:txBody>
      </p:sp>
      <p:sp>
        <p:nvSpPr>
          <p:cNvPr id="51" name="Text 51"/>
          <p:cNvSpPr txBox="1"/>
          <p:nvPr/>
        </p:nvSpPr>
        <p:spPr>
          <a:xfrm>
            <a:off x="658368" y="658368"/>
            <a:ext cx="10844784" cy="56692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2700" b="1" dirty="0">
                <a:solidFill>
                  <a:srgbClr val="0F3D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Drei Titel, eine Abstimmung</a:t>
            </a:r>
          </a:p>
        </p:txBody>
      </p:sp>
      <p:sp>
        <p:nvSpPr>
          <p:cNvPr id="52" name="Shape 52"/>
          <p:cNvSpPr/>
          <p:nvPr/>
        </p:nvSpPr>
        <p:spPr>
          <a:xfrm>
            <a:off x="658368" y="1298448"/>
            <a:ext cx="10844784" cy="20117"/>
          </a:xfrm>
          <a:prstGeom prst="rect">
            <a:avLst/>
          </a:prstGeom>
          <a:solidFill>
            <a:srgbClr val="8FB840"/>
          </a:solidFill>
          <a:ln>
            <a:noFill/>
          </a:ln>
        </p:spPr>
        <p:txBody>
          <a:bodyPr/>
          <a:lstStyle/>
          <a:p/>
        </p:txBody>
      </p:sp>
      <p:sp>
        <p:nvSpPr>
          <p:cNvPr id="38" name="Shape 38"/>
          <p:cNvSpPr/>
          <p:nvPr/>
        </p:nvSpPr>
        <p:spPr>
          <a:xfrm>
            <a:off x="658368" y="1572768"/>
            <a:ext cx="3432048" cy="1700000"/>
          </a:xfrm>
          <a:prstGeom prst="roundRect">
            <a:avLst>
              <a:gd name="adj" fmla="val 2600"/>
            </a:avLst>
          </a:prstGeom>
          <a:solidFill>
            <a:srgbClr val="F4F4F2"/>
          </a:solidFill>
          <a:ln>
            <a:noFill/>
          </a:ln>
        </p:spPr>
        <p:txBody>
          <a:bodyPr/>
          <a:lstStyle/>
          <a:p/>
        </p:txBody>
      </p:sp>
      <p:sp>
        <p:nvSpPr>
          <p:cNvPr id="39" name="Text 39"/>
          <p:cNvSpPr txBox="1"/>
          <p:nvPr/>
        </p:nvSpPr>
        <p:spPr>
          <a:xfrm>
            <a:off x="658368" y="1572768"/>
            <a:ext cx="3432048" cy="6400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ctr">
              <a:buNone/>
            </a:pPr>
            <a:r>
              <a:rPr lang="de-DE" sz="2000" b="1" dirty="0">
                <a:solidFill>
                  <a:srgbClr val="8FB8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A</a:t>
            </a:r>
          </a:p>
        </p:txBody>
      </p:sp>
      <p:sp>
        <p:nvSpPr>
          <p:cNvPr id="40" name="Text 40"/>
          <p:cNvSpPr txBox="1"/>
          <p:nvPr/>
        </p:nvSpPr>
        <p:spPr>
          <a:xfrm>
            <a:off x="877824" y="2212848"/>
            <a:ext cx="2993136" cy="90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ctr">
              <a:lnSpc>
                <a:spcPct val="110000"/>
              </a:lnSpc>
              <a:buNone/>
            </a:pPr>
            <a:r>
              <a:rPr lang="de-DE" sz="1500" dirty="0">
                <a:solidFill>
                  <a:srgbClr val="0F3D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Die Geschichte der Zahl π</a:t>
            </a:r>
          </a:p>
          <a:p>
            <a:pPr indent="0" marL="0" algn="ctr">
              <a:lnSpc>
                <a:spcPct val="110000"/>
              </a:lnSpc>
              <a:buNone/>
            </a:pPr>
            <a:r>
              <a:rPr lang="de-DE" sz="1500" dirty="0">
                <a:solidFill>
                  <a:srgbClr val="0F3D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von Archimedes bis heute</a:t>
            </a:r>
          </a:p>
        </p:txBody>
      </p:sp>
      <p:sp>
        <p:nvSpPr>
          <p:cNvPr id="41" name="Shape 41"/>
          <p:cNvSpPr/>
          <p:nvPr/>
        </p:nvSpPr>
        <p:spPr>
          <a:xfrm>
            <a:off x="4364736" y="1572768"/>
            <a:ext cx="3432048" cy="1700000"/>
          </a:xfrm>
          <a:prstGeom prst="roundRect">
            <a:avLst>
              <a:gd name="adj" fmla="val 2600"/>
            </a:avLst>
          </a:prstGeom>
          <a:solidFill>
            <a:srgbClr val="F4F4F2"/>
          </a:solidFill>
          <a:ln>
            <a:noFill/>
          </a:ln>
        </p:spPr>
        <p:txBody>
          <a:bodyPr/>
          <a:lstStyle/>
          <a:p/>
        </p:txBody>
      </p:sp>
      <p:sp>
        <p:nvSpPr>
          <p:cNvPr id="42" name="Text 42"/>
          <p:cNvSpPr txBox="1"/>
          <p:nvPr/>
        </p:nvSpPr>
        <p:spPr>
          <a:xfrm>
            <a:off x="4364736" y="1572768"/>
            <a:ext cx="3432048" cy="6400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ctr">
              <a:buNone/>
            </a:pPr>
            <a:r>
              <a:rPr lang="de-DE" sz="2000" b="1" dirty="0">
                <a:solidFill>
                  <a:srgbClr val="8FB8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B</a:t>
            </a:r>
          </a:p>
        </p:txBody>
      </p:sp>
      <p:sp>
        <p:nvSpPr>
          <p:cNvPr id="43" name="Text 43"/>
          <p:cNvSpPr txBox="1"/>
          <p:nvPr/>
        </p:nvSpPr>
        <p:spPr>
          <a:xfrm>
            <a:off x="4584192" y="2212848"/>
            <a:ext cx="2993136" cy="90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ctr">
              <a:lnSpc>
                <a:spcPct val="110000"/>
              </a:lnSpc>
              <a:buNone/>
            </a:pPr>
            <a:r>
              <a:rPr lang="de-DE" sz="1500" dirty="0">
                <a:solidFill>
                  <a:srgbClr val="0F3D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Fibonacci-Zahlen</a:t>
            </a:r>
          </a:p>
          <a:p>
            <a:pPr indent="0" marL="0" algn="ctr">
              <a:lnSpc>
                <a:spcPct val="110000"/>
              </a:lnSpc>
              <a:buNone/>
            </a:pPr>
            <a:r>
              <a:rPr lang="de-DE" sz="1500" dirty="0">
                <a:solidFill>
                  <a:srgbClr val="0F3D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in der Natur</a:t>
            </a:r>
          </a:p>
        </p:txBody>
      </p:sp>
      <p:sp>
        <p:nvSpPr>
          <p:cNvPr id="44" name="Shape 44"/>
          <p:cNvSpPr/>
          <p:nvPr/>
        </p:nvSpPr>
        <p:spPr>
          <a:xfrm>
            <a:off x="8071104" y="1572768"/>
            <a:ext cx="3432048" cy="1700000"/>
          </a:xfrm>
          <a:prstGeom prst="roundRect">
            <a:avLst>
              <a:gd name="adj" fmla="val 2600"/>
            </a:avLst>
          </a:prstGeom>
          <a:solidFill>
            <a:srgbClr val="F4F4F2"/>
          </a:solidFill>
          <a:ln>
            <a:noFill/>
          </a:ln>
        </p:spPr>
        <p:txBody>
          <a:bodyPr/>
          <a:lstStyle/>
          <a:p/>
        </p:txBody>
      </p:sp>
      <p:sp>
        <p:nvSpPr>
          <p:cNvPr id="45" name="Text 45"/>
          <p:cNvSpPr txBox="1"/>
          <p:nvPr/>
        </p:nvSpPr>
        <p:spPr>
          <a:xfrm>
            <a:off x="8071104" y="1572768"/>
            <a:ext cx="3432048" cy="6400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ctr">
              <a:buNone/>
            </a:pPr>
            <a:r>
              <a:rPr lang="de-DE" sz="2000" b="1" dirty="0">
                <a:solidFill>
                  <a:srgbClr val="8FB8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C</a:t>
            </a:r>
          </a:p>
        </p:txBody>
      </p:sp>
      <p:sp>
        <p:nvSpPr>
          <p:cNvPr id="46" name="Text 46"/>
          <p:cNvSpPr txBox="1"/>
          <p:nvPr/>
        </p:nvSpPr>
        <p:spPr>
          <a:xfrm>
            <a:off x="8290560" y="2212848"/>
            <a:ext cx="2993136" cy="90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ctr">
              <a:lnSpc>
                <a:spcPct val="110000"/>
              </a:lnSpc>
              <a:buNone/>
            </a:pPr>
            <a:r>
              <a:rPr lang="de-DE" sz="1500" dirty="0">
                <a:solidFill>
                  <a:srgbClr val="0F3D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Warum mein Bus</a:t>
            </a:r>
          </a:p>
          <a:p>
            <a:pPr indent="0" marL="0" algn="ctr">
              <a:lnSpc>
                <a:spcPct val="110000"/>
              </a:lnSpc>
              <a:buNone/>
            </a:pPr>
            <a:r>
              <a:rPr lang="de-DE" sz="1500" dirty="0">
                <a:solidFill>
                  <a:srgbClr val="0F3D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morgens nie pünktlich ist</a:t>
            </a:r>
          </a:p>
        </p:txBody>
      </p:sp>
      <p:sp>
        <p:nvSpPr>
          <p:cNvPr id="47" name="Shape 47"/>
          <p:cNvSpPr/>
          <p:nvPr/>
        </p:nvSpPr>
        <p:spPr>
          <a:xfrm>
            <a:off x="658368" y="3700000"/>
            <a:ext cx="10844784" cy="640080"/>
          </a:xfrm>
          <a:prstGeom prst="roundRect">
            <a:avLst>
              <a:gd name="adj" fmla="val 2600"/>
            </a:avLst>
          </a:prstGeom>
          <a:solidFill>
            <a:srgbClr val="E7EFD8"/>
          </a:solidFill>
          <a:ln>
            <a:noFill/>
          </a:ln>
        </p:spPr>
        <p:txBody>
          <a:bodyPr/>
          <a:lstStyle/>
          <a:p/>
        </p:txBody>
      </p:sp>
      <p:sp>
        <p:nvSpPr>
          <p:cNvPr id="48" name="Text 48"/>
          <p:cNvSpPr txBox="1"/>
          <p:nvPr/>
        </p:nvSpPr>
        <p:spPr>
          <a:xfrm>
            <a:off x="987552" y="3700000"/>
            <a:ext cx="10186416" cy="6400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l">
              <a:lnSpc>
                <a:spcPct val="100000"/>
              </a:lnSpc>
              <a:buNone/>
            </a:pPr>
            <a:r>
              <a:rPr lang="de-DE" sz="1500" dirty="0">
                <a:solidFill>
                  <a:srgbClr val="0F3D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Welcher dieser drei Titel taugt als Erkundungsarbeit? Handzeichen – A, B oder C.</a:t>
            </a:r>
          </a:p>
        </p:txBody>
      </p:sp>
      <p:sp>
        <p:nvSpPr>
          <p:cNvPr id="49" name="Text 49"/>
          <p:cNvSpPr txBox="1"/>
          <p:nvPr/>
        </p:nvSpPr>
        <p:spPr>
          <a:xfrm>
            <a:off x="658368" y="4600000"/>
            <a:ext cx="10844784" cy="40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1300" i="1" dirty="0">
                <a:solidFill>
                  <a:srgbClr val="5E5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Ich löse es noch nicht auf. Wir kommen am Ende der Stunde zurück.</a:t>
            </a:r>
          </a:p>
        </p:txBody>
      </p:sp>
      <p:sp>
        <p:nvSpPr>
          <p:cNvPr id="53" name="Text 53"/>
          <p:cNvSpPr txBox="1"/>
          <p:nvPr/>
        </p:nvSpPr>
        <p:spPr>
          <a:xfrm>
            <a:off x="658368" y="6345936"/>
            <a:ext cx="768096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950" dirty="0">
                <a:solidFill>
                  <a:srgbClr val="5E5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Die Erkundungsarbeit  ·  Doppelstunde 1</a:t>
            </a:r>
          </a:p>
        </p:txBody>
      </p:sp>
      <p:sp>
        <p:nvSpPr>
          <p:cNvPr id="54" name="Text 54"/>
          <p:cNvSpPr txBox="1"/>
          <p:nvPr/>
        </p:nvSpPr>
        <p:spPr>
          <a:xfrm>
            <a:off x="9674352" y="6345936"/>
            <a:ext cx="182880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r">
              <a:buNone/>
            </a:pPr>
            <a:r>
              <a:rPr lang="de-DE" sz="950" dirty="0">
                <a:solidFill>
                  <a:srgbClr val="5E5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3 / 19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Text 69"/>
          <p:cNvSpPr txBox="1"/>
          <p:nvPr/>
        </p:nvSpPr>
        <p:spPr>
          <a:xfrm>
            <a:off x="658368" y="384048"/>
            <a:ext cx="10844784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1100" b="1" spc="300" kern="0" dirty="0">
                <a:solidFill>
                  <a:srgbClr val="8FB8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WAS IST DAS?</a:t>
            </a:r>
          </a:p>
        </p:txBody>
      </p:sp>
      <p:sp>
        <p:nvSpPr>
          <p:cNvPr id="70" name="Text 70"/>
          <p:cNvSpPr txBox="1"/>
          <p:nvPr/>
        </p:nvSpPr>
        <p:spPr>
          <a:xfrm>
            <a:off x="658368" y="658368"/>
            <a:ext cx="10844784" cy="56692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2700" b="1" dirty="0">
                <a:solidFill>
                  <a:srgbClr val="0F3D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Die Erkundungsarbeit</a:t>
            </a:r>
          </a:p>
        </p:txBody>
      </p:sp>
      <p:sp>
        <p:nvSpPr>
          <p:cNvPr id="71" name="Shape 71"/>
          <p:cNvSpPr/>
          <p:nvPr/>
        </p:nvSpPr>
        <p:spPr>
          <a:xfrm>
            <a:off x="658368" y="1298448"/>
            <a:ext cx="10844784" cy="20117"/>
          </a:xfrm>
          <a:prstGeom prst="rect">
            <a:avLst/>
          </a:prstGeom>
          <a:solidFill>
            <a:srgbClr val="8FB840"/>
          </a:solidFill>
          <a:ln>
            <a:noFill/>
          </a:ln>
        </p:spPr>
        <p:txBody>
          <a:bodyPr/>
          <a:lstStyle/>
          <a:p/>
        </p:txBody>
      </p:sp>
      <p:sp>
        <p:nvSpPr>
          <p:cNvPr id="55" name="Shape 55"/>
          <p:cNvSpPr/>
          <p:nvPr/>
        </p:nvSpPr>
        <p:spPr>
          <a:xfrm>
            <a:off x="658368" y="1572768"/>
            <a:ext cx="10844784" cy="1300000"/>
          </a:xfrm>
          <a:prstGeom prst="roundRect">
            <a:avLst>
              <a:gd name="adj" fmla="val 2600"/>
            </a:avLst>
          </a:prstGeom>
          <a:solidFill>
            <a:srgbClr val="F1F4EC"/>
          </a:solidFill>
          <a:ln>
            <a:noFill/>
          </a:ln>
        </p:spPr>
        <p:txBody>
          <a:bodyPr/>
          <a:lstStyle/>
          <a:p/>
        </p:txBody>
      </p:sp>
      <p:sp>
        <p:nvSpPr>
          <p:cNvPr id="56" name="Text 56"/>
          <p:cNvSpPr txBox="1"/>
          <p:nvPr/>
        </p:nvSpPr>
        <p:spPr>
          <a:xfrm>
            <a:off x="987552" y="1572768"/>
            <a:ext cx="10186416" cy="130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l">
              <a:lnSpc>
                <a:spcPct val="110000"/>
              </a:lnSpc>
              <a:buNone/>
            </a:pPr>
            <a:r>
              <a:rPr lang="de-DE" sz="2200" dirty="0">
                <a:solidFill>
                  <a:srgbClr val="0F3D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Eine eigenständige schriftliche Untersuchung eines mathematischen Themas, das du selbst wählst.</a:t>
            </a:r>
          </a:p>
        </p:txBody>
      </p:sp>
      <p:sp>
        <p:nvSpPr>
          <p:cNvPr id="57" name="Text 57"/>
          <p:cNvSpPr txBox="1"/>
          <p:nvPr/>
        </p:nvSpPr>
        <p:spPr>
          <a:xfrm>
            <a:off x="658368" y="3150000"/>
            <a:ext cx="10844784" cy="40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1300" dirty="0">
                <a:solidFill>
                  <a:srgbClr val="5E5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Sie heißt im IB:</a:t>
            </a:r>
          </a:p>
        </p:txBody>
      </p:sp>
      <p:sp>
        <p:nvSpPr>
          <p:cNvPr id="58" name="Shape 58"/>
          <p:cNvSpPr/>
          <p:nvPr/>
        </p:nvSpPr>
        <p:spPr>
          <a:xfrm>
            <a:off x="658368" y="3550000"/>
            <a:ext cx="3432048" cy="900000"/>
          </a:xfrm>
          <a:prstGeom prst="roundRect">
            <a:avLst>
              <a:gd name="adj" fmla="val 2600"/>
            </a:avLst>
          </a:prstGeom>
          <a:solidFill>
            <a:srgbClr val="F4F4F2"/>
          </a:solidFill>
          <a:ln>
            <a:noFill/>
          </a:ln>
        </p:spPr>
        <p:txBody>
          <a:bodyPr/>
          <a:lstStyle/>
          <a:p/>
        </p:txBody>
      </p:sp>
      <p:sp>
        <p:nvSpPr>
          <p:cNvPr id="59" name="Text 59"/>
          <p:cNvSpPr txBox="1"/>
          <p:nvPr/>
        </p:nvSpPr>
        <p:spPr>
          <a:xfrm>
            <a:off x="841248" y="3700000"/>
            <a:ext cx="3066288" cy="32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ctr">
              <a:buNone/>
            </a:pPr>
            <a:r>
              <a:rPr lang="de-DE" sz="1450" b="1" dirty="0">
                <a:solidFill>
                  <a:srgbClr val="0F3D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Erkundungsarbeit</a:t>
            </a:r>
          </a:p>
        </p:txBody>
      </p:sp>
      <p:sp>
        <p:nvSpPr>
          <p:cNvPr id="60" name="Text 60"/>
          <p:cNvSpPr txBox="1"/>
          <p:nvPr/>
        </p:nvSpPr>
        <p:spPr>
          <a:xfrm>
            <a:off x="841248" y="4030000"/>
            <a:ext cx="3066288" cy="32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ctr">
              <a:buNone/>
            </a:pPr>
            <a:r>
              <a:rPr lang="de-DE" sz="1100" dirty="0">
                <a:solidFill>
                  <a:srgbClr val="5E5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so nennt sie das deutsche Handbuch</a:t>
            </a:r>
          </a:p>
        </p:txBody>
      </p:sp>
      <p:sp>
        <p:nvSpPr>
          <p:cNvPr id="61" name="Shape 61"/>
          <p:cNvSpPr/>
          <p:nvPr/>
        </p:nvSpPr>
        <p:spPr>
          <a:xfrm>
            <a:off x="4364736" y="3550000"/>
            <a:ext cx="3432048" cy="900000"/>
          </a:xfrm>
          <a:prstGeom prst="roundRect">
            <a:avLst>
              <a:gd name="adj" fmla="val 2600"/>
            </a:avLst>
          </a:prstGeom>
          <a:solidFill>
            <a:srgbClr val="F4F4F2"/>
          </a:solidFill>
          <a:ln>
            <a:noFill/>
          </a:ln>
        </p:spPr>
        <p:txBody>
          <a:bodyPr/>
          <a:lstStyle/>
          <a:p/>
        </p:txBody>
      </p:sp>
      <p:sp>
        <p:nvSpPr>
          <p:cNvPr id="62" name="Text 62"/>
          <p:cNvSpPr txBox="1"/>
          <p:nvPr/>
        </p:nvSpPr>
        <p:spPr>
          <a:xfrm>
            <a:off x="4547616" y="3700000"/>
            <a:ext cx="3066288" cy="32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ctr">
              <a:buNone/>
            </a:pPr>
            <a:r>
              <a:rPr lang="de-DE" sz="1450" b="1" dirty="0">
                <a:solidFill>
                  <a:srgbClr val="0F3D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Mathematical Exploration</a:t>
            </a:r>
          </a:p>
        </p:txBody>
      </p:sp>
      <p:sp>
        <p:nvSpPr>
          <p:cNvPr id="63" name="Text 63"/>
          <p:cNvSpPr txBox="1"/>
          <p:nvPr/>
        </p:nvSpPr>
        <p:spPr>
          <a:xfrm>
            <a:off x="4547616" y="4030000"/>
            <a:ext cx="3066288" cy="32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ctr">
              <a:buNone/>
            </a:pPr>
            <a:r>
              <a:rPr lang="de-DE" sz="1100" dirty="0">
                <a:solidFill>
                  <a:srgbClr val="5E5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so heißt sie im Original</a:t>
            </a:r>
          </a:p>
        </p:txBody>
      </p:sp>
      <p:sp>
        <p:nvSpPr>
          <p:cNvPr id="64" name="Shape 64"/>
          <p:cNvSpPr/>
          <p:nvPr/>
        </p:nvSpPr>
        <p:spPr>
          <a:xfrm>
            <a:off x="8071104" y="3550000"/>
            <a:ext cx="3432048" cy="900000"/>
          </a:xfrm>
          <a:prstGeom prst="roundRect">
            <a:avLst>
              <a:gd name="adj" fmla="val 2600"/>
            </a:avLst>
          </a:prstGeom>
          <a:solidFill>
            <a:srgbClr val="F4F4F2"/>
          </a:solidFill>
          <a:ln>
            <a:noFill/>
          </a:ln>
        </p:spPr>
        <p:txBody>
          <a:bodyPr/>
          <a:lstStyle/>
          <a:p/>
        </p:txBody>
      </p:sp>
      <p:sp>
        <p:nvSpPr>
          <p:cNvPr id="65" name="Text 65"/>
          <p:cNvSpPr txBox="1"/>
          <p:nvPr/>
        </p:nvSpPr>
        <p:spPr>
          <a:xfrm>
            <a:off x="8253984" y="3700000"/>
            <a:ext cx="3066288" cy="32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ctr">
              <a:buNone/>
            </a:pPr>
            <a:r>
              <a:rPr lang="de-DE" sz="1450" b="1" dirty="0">
                <a:solidFill>
                  <a:srgbClr val="0F3D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IA  ·  Internal Assessment</a:t>
            </a:r>
          </a:p>
        </p:txBody>
      </p:sp>
      <p:sp>
        <p:nvSpPr>
          <p:cNvPr id="66" name="Text 66"/>
          <p:cNvSpPr txBox="1"/>
          <p:nvPr/>
        </p:nvSpPr>
        <p:spPr>
          <a:xfrm>
            <a:off x="8253984" y="4030000"/>
            <a:ext cx="3066288" cy="32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ctr">
              <a:buNone/>
            </a:pPr>
            <a:r>
              <a:rPr lang="de-DE" sz="1100" dirty="0">
                <a:solidFill>
                  <a:srgbClr val="5E5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so sagen es alle</a:t>
            </a:r>
          </a:p>
        </p:txBody>
      </p:sp>
      <p:sp>
        <p:nvSpPr>
          <p:cNvPr id="67" name="Shape 67"/>
          <p:cNvSpPr/>
          <p:nvPr/>
        </p:nvSpPr>
        <p:spPr>
          <a:xfrm>
            <a:off x="658368" y="4750000"/>
            <a:ext cx="10844784" cy="640080"/>
          </a:xfrm>
          <a:prstGeom prst="roundRect">
            <a:avLst>
              <a:gd name="adj" fmla="val 2600"/>
            </a:avLst>
          </a:prstGeom>
          <a:solidFill>
            <a:srgbClr val="FBEDE7"/>
          </a:solidFill>
          <a:ln w="12700">
            <a:solidFill>
              <a:srgbClr val="E2725B"/>
            </a:solidFill>
          </a:ln>
        </p:spPr>
        <p:txBody>
          <a:bodyPr/>
          <a:lstStyle/>
          <a:p/>
        </p:txBody>
      </p:sp>
      <p:sp>
        <p:nvSpPr>
          <p:cNvPr id="68" name="Text 68"/>
          <p:cNvSpPr txBox="1"/>
          <p:nvPr/>
        </p:nvSpPr>
        <p:spPr>
          <a:xfrm>
            <a:off x="987552" y="4750000"/>
            <a:ext cx="10186416" cy="6400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l">
              <a:lnSpc>
                <a:spcPct val="100000"/>
              </a:lnSpc>
              <a:buNone/>
            </a:pPr>
            <a:r>
              <a:rPr lang="de-DE" sz="1500" dirty="0">
                <a:solidFill>
                  <a:srgbClr val="A8442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Sie beantwortet eine Frage, die du selbst gestellt hast, mit Mathematik, die du selbst gemacht hast.</a:t>
            </a:r>
          </a:p>
        </p:txBody>
      </p:sp>
      <p:sp>
        <p:nvSpPr>
          <p:cNvPr id="72" name="Text 72"/>
          <p:cNvSpPr txBox="1"/>
          <p:nvPr/>
        </p:nvSpPr>
        <p:spPr>
          <a:xfrm>
            <a:off x="658368" y="6345936"/>
            <a:ext cx="768096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950" dirty="0">
                <a:solidFill>
                  <a:srgbClr val="5E5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Die Erkundungsarbeit  ·  Doppelstunde 1</a:t>
            </a:r>
          </a:p>
        </p:txBody>
      </p:sp>
      <p:sp>
        <p:nvSpPr>
          <p:cNvPr id="73" name="Text 73"/>
          <p:cNvSpPr txBox="1"/>
          <p:nvPr/>
        </p:nvSpPr>
        <p:spPr>
          <a:xfrm>
            <a:off x="9674352" y="6345936"/>
            <a:ext cx="182880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r">
              <a:buNone/>
            </a:pPr>
            <a:r>
              <a:rPr lang="de-DE" sz="950" dirty="0">
                <a:solidFill>
                  <a:srgbClr val="5E5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4 / 19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Text 88"/>
          <p:cNvSpPr txBox="1"/>
          <p:nvPr/>
        </p:nvSpPr>
        <p:spPr>
          <a:xfrm>
            <a:off x="658368" y="384048"/>
            <a:ext cx="10844784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1100" b="1" spc="300" kern="0" dirty="0">
                <a:solidFill>
                  <a:srgbClr val="8FB8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DIE ZAHLEN</a:t>
            </a:r>
          </a:p>
        </p:txBody>
      </p:sp>
      <p:sp>
        <p:nvSpPr>
          <p:cNvPr id="89" name="Text 89"/>
          <p:cNvSpPr txBox="1"/>
          <p:nvPr/>
        </p:nvSpPr>
        <p:spPr>
          <a:xfrm>
            <a:off x="658368" y="658368"/>
            <a:ext cx="10844784" cy="56692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2700" b="1" dirty="0">
                <a:solidFill>
                  <a:srgbClr val="0F3D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Worum es geht</a:t>
            </a:r>
          </a:p>
        </p:txBody>
      </p:sp>
      <p:sp>
        <p:nvSpPr>
          <p:cNvPr id="90" name="Shape 90"/>
          <p:cNvSpPr/>
          <p:nvPr/>
        </p:nvSpPr>
        <p:spPr>
          <a:xfrm>
            <a:off x="658368" y="1298448"/>
            <a:ext cx="10844784" cy="20117"/>
          </a:xfrm>
          <a:prstGeom prst="rect">
            <a:avLst/>
          </a:prstGeom>
          <a:solidFill>
            <a:srgbClr val="8FB840"/>
          </a:solidFill>
          <a:ln>
            <a:noFill/>
          </a:ln>
        </p:spPr>
        <p:txBody>
          <a:bodyPr/>
          <a:lstStyle/>
          <a:p/>
        </p:txBody>
      </p:sp>
      <p:sp>
        <p:nvSpPr>
          <p:cNvPr id="74" name="Shape 74"/>
          <p:cNvSpPr/>
          <p:nvPr/>
        </p:nvSpPr>
        <p:spPr>
          <a:xfrm>
            <a:off x="658368" y="1572768"/>
            <a:ext cx="2539746" cy="2300000"/>
          </a:xfrm>
          <a:prstGeom prst="roundRect">
            <a:avLst>
              <a:gd name="adj" fmla="val 3000"/>
            </a:avLst>
          </a:prstGeom>
          <a:solidFill>
            <a:srgbClr val="F1F4EC"/>
          </a:solidFill>
          <a:ln>
            <a:noFill/>
          </a:ln>
        </p:spPr>
        <p:txBody>
          <a:bodyPr/>
          <a:lstStyle/>
          <a:p/>
        </p:txBody>
      </p:sp>
      <p:sp>
        <p:nvSpPr>
          <p:cNvPr id="75" name="Text 75"/>
          <p:cNvSpPr txBox="1"/>
          <p:nvPr/>
        </p:nvSpPr>
        <p:spPr>
          <a:xfrm>
            <a:off x="658368" y="2078768"/>
            <a:ext cx="2539746" cy="966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ctr">
              <a:buNone/>
            </a:pPr>
            <a:r>
              <a:rPr lang="de-DE" sz="4400" b="1" dirty="0">
                <a:solidFill>
                  <a:srgbClr val="0F3D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20 %</a:t>
            </a:r>
          </a:p>
        </p:txBody>
      </p:sp>
      <p:sp>
        <p:nvSpPr>
          <p:cNvPr id="76" name="Text 76"/>
          <p:cNvSpPr txBox="1"/>
          <p:nvPr/>
        </p:nvSpPr>
        <p:spPr>
          <a:xfrm>
            <a:off x="818368" y="3090768"/>
            <a:ext cx="2219746" cy="69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ctr">
              <a:lnSpc>
                <a:spcPct val="100000"/>
              </a:lnSpc>
              <a:buNone/>
            </a:pPr>
            <a:r>
              <a:rPr lang="de-DE" sz="1150" dirty="0">
                <a:solidFill>
                  <a:srgbClr val="5E5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deiner Endnote in Mathematik –</a:t>
            </a:r>
          </a:p>
          <a:p>
            <a:pPr indent="0" marL="0" algn="ctr">
              <a:lnSpc>
                <a:spcPct val="100000"/>
              </a:lnSpc>
              <a:buNone/>
            </a:pPr>
            <a:r>
              <a:rPr lang="de-DE" sz="1150" dirty="0">
                <a:solidFill>
                  <a:srgbClr val="5E5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im Standard Level und im</a:t>
            </a:r>
          </a:p>
          <a:p>
            <a:pPr indent="0" marL="0" algn="ctr">
              <a:lnSpc>
                <a:spcPct val="100000"/>
              </a:lnSpc>
              <a:buNone/>
            </a:pPr>
            <a:r>
              <a:rPr lang="de-DE" sz="1150" dirty="0">
                <a:solidFill>
                  <a:srgbClr val="5E5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Higher Level gleich viel</a:t>
            </a:r>
          </a:p>
        </p:txBody>
      </p:sp>
      <p:sp>
        <p:nvSpPr>
          <p:cNvPr id="77" name="Shape 77"/>
          <p:cNvSpPr/>
          <p:nvPr/>
        </p:nvSpPr>
        <p:spPr>
          <a:xfrm>
            <a:off x="3426714" y="1572768"/>
            <a:ext cx="2539746" cy="2300000"/>
          </a:xfrm>
          <a:prstGeom prst="roundRect">
            <a:avLst>
              <a:gd name="adj" fmla="val 3000"/>
            </a:avLst>
          </a:prstGeom>
          <a:solidFill>
            <a:srgbClr val="F4F4F2"/>
          </a:solidFill>
          <a:ln>
            <a:noFill/>
          </a:ln>
        </p:spPr>
        <p:txBody>
          <a:bodyPr/>
          <a:lstStyle/>
          <a:p/>
        </p:txBody>
      </p:sp>
      <p:sp>
        <p:nvSpPr>
          <p:cNvPr id="78" name="Text 78"/>
          <p:cNvSpPr txBox="1"/>
          <p:nvPr/>
        </p:nvSpPr>
        <p:spPr>
          <a:xfrm>
            <a:off x="3426714" y="2078768"/>
            <a:ext cx="2539746" cy="966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ctr">
              <a:buNone/>
            </a:pPr>
            <a:r>
              <a:rPr lang="de-DE" sz="4400" b="1" dirty="0">
                <a:solidFill>
                  <a:srgbClr val="0F3D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12–20</a:t>
            </a:r>
          </a:p>
        </p:txBody>
      </p:sp>
      <p:sp>
        <p:nvSpPr>
          <p:cNvPr id="79" name="Text 79"/>
          <p:cNvSpPr txBox="1"/>
          <p:nvPr/>
        </p:nvSpPr>
        <p:spPr>
          <a:xfrm>
            <a:off x="3586714" y="3090768"/>
            <a:ext cx="2219746" cy="69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ctr">
              <a:lnSpc>
                <a:spcPct val="100000"/>
              </a:lnSpc>
              <a:buNone/>
            </a:pPr>
            <a:r>
              <a:rPr lang="de-DE" sz="1150" dirty="0">
                <a:solidFill>
                  <a:srgbClr val="5E5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Seiten mit doppeltem</a:t>
            </a:r>
          </a:p>
          <a:p>
            <a:pPr indent="0" marL="0" algn="ctr">
              <a:lnSpc>
                <a:spcPct val="100000"/>
              </a:lnSpc>
              <a:buNone/>
            </a:pPr>
            <a:r>
              <a:rPr lang="de-DE" sz="1150" dirty="0">
                <a:solidFill>
                  <a:srgbClr val="5E5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Zeilenabstand, Grafiken</a:t>
            </a:r>
          </a:p>
          <a:p>
            <a:pPr indent="0" marL="0" algn="ctr">
              <a:lnSpc>
                <a:spcPct val="100000"/>
              </a:lnSpc>
              <a:buNone/>
            </a:pPr>
            <a:r>
              <a:rPr lang="de-DE" sz="1150" dirty="0">
                <a:solidFill>
                  <a:srgbClr val="5E5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eingerechnet</a:t>
            </a:r>
          </a:p>
        </p:txBody>
      </p:sp>
      <p:sp>
        <p:nvSpPr>
          <p:cNvPr id="80" name="Shape 80"/>
          <p:cNvSpPr/>
          <p:nvPr/>
        </p:nvSpPr>
        <p:spPr>
          <a:xfrm>
            <a:off x="6195060" y="1572768"/>
            <a:ext cx="2539746" cy="2300000"/>
          </a:xfrm>
          <a:prstGeom prst="roundRect">
            <a:avLst>
              <a:gd name="adj" fmla="val 3000"/>
            </a:avLst>
          </a:prstGeom>
          <a:solidFill>
            <a:srgbClr val="F1F4EC"/>
          </a:solidFill>
          <a:ln>
            <a:noFill/>
          </a:ln>
        </p:spPr>
        <p:txBody>
          <a:bodyPr/>
          <a:lstStyle/>
          <a:p/>
        </p:txBody>
      </p:sp>
      <p:sp>
        <p:nvSpPr>
          <p:cNvPr id="81" name="Text 81"/>
          <p:cNvSpPr txBox="1"/>
          <p:nvPr/>
        </p:nvSpPr>
        <p:spPr>
          <a:xfrm>
            <a:off x="6195060" y="2078768"/>
            <a:ext cx="2539746" cy="966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ctr">
              <a:buNone/>
            </a:pPr>
            <a:r>
              <a:rPr lang="de-DE" sz="4400" b="1" dirty="0">
                <a:solidFill>
                  <a:srgbClr val="0F3D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10–15</a:t>
            </a:r>
          </a:p>
        </p:txBody>
      </p:sp>
      <p:sp>
        <p:nvSpPr>
          <p:cNvPr id="82" name="Text 82"/>
          <p:cNvSpPr txBox="1"/>
          <p:nvPr/>
        </p:nvSpPr>
        <p:spPr>
          <a:xfrm>
            <a:off x="6355060" y="3090768"/>
            <a:ext cx="2219746" cy="69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ctr">
              <a:lnSpc>
                <a:spcPct val="100000"/>
              </a:lnSpc>
              <a:buNone/>
            </a:pPr>
            <a:r>
              <a:rPr lang="de-DE" sz="1150" dirty="0">
                <a:solidFill>
                  <a:srgbClr val="5E5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Unterrichtsstunden sieht</a:t>
            </a:r>
          </a:p>
          <a:p>
            <a:pPr indent="0" marL="0" algn="ctr">
              <a:lnSpc>
                <a:spcPct val="100000"/>
              </a:lnSpc>
              <a:buNone/>
            </a:pPr>
            <a:r>
              <a:rPr lang="de-DE" sz="1150" dirty="0">
                <a:solidFill>
                  <a:srgbClr val="5E5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der IB dafür insgesamt vor</a:t>
            </a:r>
          </a:p>
        </p:txBody>
      </p:sp>
      <p:sp>
        <p:nvSpPr>
          <p:cNvPr id="83" name="Shape 83"/>
          <p:cNvSpPr/>
          <p:nvPr/>
        </p:nvSpPr>
        <p:spPr>
          <a:xfrm>
            <a:off x="8963406" y="1572768"/>
            <a:ext cx="2539746" cy="2300000"/>
          </a:xfrm>
          <a:prstGeom prst="roundRect">
            <a:avLst>
              <a:gd name="adj" fmla="val 3000"/>
            </a:avLst>
          </a:prstGeom>
          <a:solidFill>
            <a:srgbClr val="F4F4F2"/>
          </a:solidFill>
          <a:ln>
            <a:noFill/>
          </a:ln>
        </p:spPr>
        <p:txBody>
          <a:bodyPr/>
          <a:lstStyle/>
          <a:p/>
        </p:txBody>
      </p:sp>
      <p:sp>
        <p:nvSpPr>
          <p:cNvPr id="84" name="Text 84"/>
          <p:cNvSpPr txBox="1"/>
          <p:nvPr/>
        </p:nvSpPr>
        <p:spPr>
          <a:xfrm>
            <a:off x="8963406" y="2078768"/>
            <a:ext cx="2539746" cy="966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ctr">
              <a:buNone/>
            </a:pPr>
            <a:r>
              <a:rPr lang="de-DE" sz="4400" b="1" dirty="0">
                <a:solidFill>
                  <a:srgbClr val="0F3D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20</a:t>
            </a:r>
          </a:p>
        </p:txBody>
      </p:sp>
      <p:sp>
        <p:nvSpPr>
          <p:cNvPr id="85" name="Text 85"/>
          <p:cNvSpPr txBox="1"/>
          <p:nvPr/>
        </p:nvSpPr>
        <p:spPr>
          <a:xfrm>
            <a:off x="9123406" y="3090768"/>
            <a:ext cx="2219746" cy="69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ctr">
              <a:lnSpc>
                <a:spcPct val="100000"/>
              </a:lnSpc>
              <a:buNone/>
            </a:pPr>
            <a:r>
              <a:rPr lang="de-DE" sz="1150" dirty="0">
                <a:solidFill>
                  <a:srgbClr val="5E5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Punkte kannst du erreichen,</a:t>
            </a:r>
          </a:p>
          <a:p>
            <a:pPr indent="0" marL="0" algn="ctr">
              <a:lnSpc>
                <a:spcPct val="100000"/>
              </a:lnSpc>
              <a:buNone/>
            </a:pPr>
            <a:r>
              <a:rPr lang="de-DE" sz="1150" dirty="0">
                <a:solidFill>
                  <a:srgbClr val="5E5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verteilt auf fünf Kriterien</a:t>
            </a:r>
          </a:p>
        </p:txBody>
      </p:sp>
      <p:sp>
        <p:nvSpPr>
          <p:cNvPr id="86" name="Shape 86"/>
          <p:cNvSpPr/>
          <p:nvPr/>
        </p:nvSpPr>
        <p:spPr>
          <a:xfrm>
            <a:off x="658368" y="4250000"/>
            <a:ext cx="10844784" cy="600000"/>
          </a:xfrm>
          <a:prstGeom prst="roundRect">
            <a:avLst>
              <a:gd name="adj" fmla="val 2600"/>
            </a:avLst>
          </a:prstGeom>
          <a:solidFill>
            <a:srgbClr val="FBEDE7"/>
          </a:solidFill>
          <a:ln w="12700">
            <a:solidFill>
              <a:srgbClr val="E2725B"/>
            </a:solidFill>
          </a:ln>
        </p:spPr>
        <p:txBody>
          <a:bodyPr/>
          <a:lstStyle/>
          <a:p/>
        </p:txBody>
      </p:sp>
      <p:sp>
        <p:nvSpPr>
          <p:cNvPr id="87" name="Text 87"/>
          <p:cNvSpPr txBox="1"/>
          <p:nvPr/>
        </p:nvSpPr>
        <p:spPr>
          <a:xfrm>
            <a:off x="987552" y="4250000"/>
            <a:ext cx="10186416" cy="60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l">
              <a:lnSpc>
                <a:spcPct val="100000"/>
              </a:lnSpc>
              <a:buNone/>
            </a:pPr>
            <a:r>
              <a:rPr lang="de-DE" sz="1500" dirty="0">
                <a:solidFill>
                  <a:srgbClr val="A8442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Zwanzig Prozent sind mehr als jede einzelne Klausur, die du in diesen zwei Jahren schreibst.</a:t>
            </a:r>
          </a:p>
        </p:txBody>
      </p:sp>
      <p:sp>
        <p:nvSpPr>
          <p:cNvPr id="91" name="Text 91"/>
          <p:cNvSpPr txBox="1"/>
          <p:nvPr/>
        </p:nvSpPr>
        <p:spPr>
          <a:xfrm>
            <a:off x="658368" y="6345936"/>
            <a:ext cx="768096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950" dirty="0">
                <a:solidFill>
                  <a:srgbClr val="5E5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Die Erkundungsarbeit  ·  Doppelstunde 1</a:t>
            </a:r>
          </a:p>
        </p:txBody>
      </p:sp>
      <p:sp>
        <p:nvSpPr>
          <p:cNvPr id="92" name="Text 92"/>
          <p:cNvSpPr txBox="1"/>
          <p:nvPr/>
        </p:nvSpPr>
        <p:spPr>
          <a:xfrm>
            <a:off x="9674352" y="6345936"/>
            <a:ext cx="182880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r">
              <a:buNone/>
            </a:pPr>
            <a:r>
              <a:rPr lang="de-DE" sz="950" dirty="0">
                <a:solidFill>
                  <a:srgbClr val="5E5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5 / 19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Text 102"/>
          <p:cNvSpPr txBox="1"/>
          <p:nvPr/>
        </p:nvSpPr>
        <p:spPr>
          <a:xfrm>
            <a:off x="658368" y="384048"/>
            <a:ext cx="10844784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1100" b="1" spc="300" kern="0" dirty="0">
                <a:solidFill>
                  <a:srgbClr val="A844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DIE WICHTIGSTE REGEL</a:t>
            </a:r>
          </a:p>
        </p:txBody>
      </p:sp>
      <p:sp>
        <p:nvSpPr>
          <p:cNvPr id="103" name="Text 103"/>
          <p:cNvSpPr txBox="1"/>
          <p:nvPr/>
        </p:nvSpPr>
        <p:spPr>
          <a:xfrm>
            <a:off x="658368" y="658368"/>
            <a:ext cx="10844784" cy="56692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2700" b="1" dirty="0">
                <a:solidFill>
                  <a:srgbClr val="0F3D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Ohne Arbeit keine Note</a:t>
            </a:r>
          </a:p>
        </p:txBody>
      </p:sp>
      <p:sp>
        <p:nvSpPr>
          <p:cNvPr id="104" name="Shape 104"/>
          <p:cNvSpPr/>
          <p:nvPr/>
        </p:nvSpPr>
        <p:spPr>
          <a:xfrm>
            <a:off x="658368" y="1298448"/>
            <a:ext cx="10844784" cy="20117"/>
          </a:xfrm>
          <a:prstGeom prst="rect">
            <a:avLst/>
          </a:prstGeom>
          <a:solidFill>
            <a:srgbClr val="8FB840"/>
          </a:solidFill>
          <a:ln>
            <a:noFill/>
          </a:ln>
        </p:spPr>
        <p:txBody>
          <a:bodyPr/>
          <a:lstStyle/>
          <a:p/>
        </p:txBody>
      </p:sp>
      <p:sp>
        <p:nvSpPr>
          <p:cNvPr id="93" name="Shape 93"/>
          <p:cNvSpPr/>
          <p:nvPr/>
        </p:nvSpPr>
        <p:spPr>
          <a:xfrm>
            <a:off x="658368" y="1572768"/>
            <a:ext cx="10844784" cy="1500000"/>
          </a:xfrm>
          <a:prstGeom prst="roundRect">
            <a:avLst>
              <a:gd name="adj" fmla="val 2600"/>
            </a:avLst>
          </a:prstGeom>
          <a:solidFill>
            <a:srgbClr val="F8E7E7"/>
          </a:solidFill>
          <a:ln w="12700">
            <a:solidFill>
              <a:srgbClr val="C0272D"/>
            </a:solidFill>
          </a:ln>
        </p:spPr>
        <p:txBody>
          <a:bodyPr/>
          <a:lstStyle/>
          <a:p/>
        </p:txBody>
      </p:sp>
      <p:sp>
        <p:nvSpPr>
          <p:cNvPr id="94" name="Text 94"/>
          <p:cNvSpPr txBox="1"/>
          <p:nvPr/>
        </p:nvSpPr>
        <p:spPr>
          <a:xfrm>
            <a:off x="987552" y="1572768"/>
            <a:ext cx="10186416" cy="150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l">
              <a:lnSpc>
                <a:spcPct val="110000"/>
              </a:lnSpc>
              <a:buNone/>
            </a:pPr>
            <a:r>
              <a:rPr lang="de-DE" sz="2600" b="1" dirty="0">
                <a:solidFill>
                  <a:srgbClr val="C0272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Wer keine Erkundungsarbeit einreicht, bekommt keine Note in Mathematik.</a:t>
            </a:r>
          </a:p>
        </p:txBody>
      </p:sp>
      <p:sp>
        <p:nvSpPr>
          <p:cNvPr id="95" name="Text 95"/>
          <p:cNvSpPr txBox="1"/>
          <p:nvPr/>
        </p:nvSpPr>
        <p:spPr>
          <a:xfrm>
            <a:off x="658368" y="3400000"/>
            <a:ext cx="10844784" cy="50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150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Das ist keine Drohung von mir. Das steht so im Handbuch der IB.</a:t>
            </a:r>
          </a:p>
        </p:txBody>
      </p:sp>
      <p:sp>
        <p:nvSpPr>
          <p:cNvPr id="96" name="Shape 96"/>
          <p:cNvSpPr/>
          <p:nvPr/>
        </p:nvSpPr>
        <p:spPr>
          <a:xfrm>
            <a:off x="658368" y="4000000"/>
            <a:ext cx="10844784" cy="700000"/>
          </a:xfrm>
          <a:prstGeom prst="rect">
            <a:avLst/>
          </a:prstGeom>
          <a:solidFill>
            <a:srgbClr val="F4F4F2"/>
          </a:solidFill>
          <a:ln>
            <a:noFill/>
          </a:ln>
        </p:spPr>
        <p:txBody>
          <a:bodyPr/>
          <a:lstStyle/>
          <a:p/>
        </p:txBody>
      </p:sp>
      <p:sp>
        <p:nvSpPr>
          <p:cNvPr id="97" name="Text 97"/>
          <p:cNvSpPr txBox="1"/>
          <p:nvPr/>
        </p:nvSpPr>
        <p:spPr>
          <a:xfrm>
            <a:off x="877824" y="4000000"/>
            <a:ext cx="2651760" cy="70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l">
              <a:buNone/>
            </a:pPr>
            <a:r>
              <a:rPr lang="de-DE" sz="1250" b="1" dirty="0">
                <a:solidFill>
                  <a:srgbClr val="0F3D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Nicht abgegeben</a:t>
            </a:r>
          </a:p>
        </p:txBody>
      </p:sp>
      <p:sp>
        <p:nvSpPr>
          <p:cNvPr id="98" name="Text 98"/>
          <p:cNvSpPr txBox="1"/>
          <p:nvPr/>
        </p:nvSpPr>
        <p:spPr>
          <a:xfrm>
            <a:off x="3803904" y="4000000"/>
            <a:ext cx="7479792" cy="70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l">
              <a:lnSpc>
                <a:spcPct val="105000"/>
              </a:lnSpc>
              <a:buNone/>
            </a:pPr>
            <a:r>
              <a:rPr lang="de-DE" sz="115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Keine Note im Fach Mathematik. Kein Diplom.</a:t>
            </a:r>
          </a:p>
        </p:txBody>
      </p:sp>
      <p:sp>
        <p:nvSpPr>
          <p:cNvPr id="99" name="Shape 99"/>
          <p:cNvSpPr/>
          <p:nvPr/>
        </p:nvSpPr>
        <p:spPr>
          <a:xfrm>
            <a:off x="658368" y="4750000"/>
            <a:ext cx="10844784" cy="700000"/>
          </a:xfrm>
          <a:prstGeom prst="rect">
            <a:avLst/>
          </a:prstGeom>
          <a:solidFill>
            <a:srgbClr val="F1F4EC"/>
          </a:solidFill>
          <a:ln>
            <a:noFill/>
          </a:ln>
        </p:spPr>
        <p:txBody>
          <a:bodyPr/>
          <a:lstStyle/>
          <a:p/>
        </p:txBody>
      </p:sp>
      <p:sp>
        <p:nvSpPr>
          <p:cNvPr id="100" name="Text 100"/>
          <p:cNvSpPr txBox="1"/>
          <p:nvPr/>
        </p:nvSpPr>
        <p:spPr>
          <a:xfrm>
            <a:off x="877824" y="4750000"/>
            <a:ext cx="2651760" cy="70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l">
              <a:buNone/>
            </a:pPr>
            <a:r>
              <a:rPr lang="de-DE" sz="1250" b="1" dirty="0">
                <a:solidFill>
                  <a:srgbClr val="0F3D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Zu spät abgegeben</a:t>
            </a:r>
          </a:p>
        </p:txBody>
      </p:sp>
      <p:sp>
        <p:nvSpPr>
          <p:cNvPr id="101" name="Text 101"/>
          <p:cNvSpPr txBox="1"/>
          <p:nvPr/>
        </p:nvSpPr>
        <p:spPr>
          <a:xfrm>
            <a:off x="3803904" y="4750000"/>
            <a:ext cx="7479792" cy="70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l">
              <a:lnSpc>
                <a:spcPct val="105000"/>
              </a:lnSpc>
              <a:buNone/>
            </a:pPr>
            <a:r>
              <a:rPr lang="de-DE" sz="115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Zählt wie nicht abgegeben. Deshalb stehen die Termine früh fest.</a:t>
            </a:r>
          </a:p>
        </p:txBody>
      </p:sp>
      <p:sp>
        <p:nvSpPr>
          <p:cNvPr id="105" name="Text 105"/>
          <p:cNvSpPr txBox="1"/>
          <p:nvPr/>
        </p:nvSpPr>
        <p:spPr>
          <a:xfrm>
            <a:off x="658368" y="6345936"/>
            <a:ext cx="768096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950" dirty="0">
                <a:solidFill>
                  <a:srgbClr val="5E5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Die Erkundungsarbeit  ·  Doppelstunde 1</a:t>
            </a:r>
          </a:p>
        </p:txBody>
      </p:sp>
      <p:sp>
        <p:nvSpPr>
          <p:cNvPr id="106" name="Text 106"/>
          <p:cNvSpPr txBox="1"/>
          <p:nvPr/>
        </p:nvSpPr>
        <p:spPr>
          <a:xfrm>
            <a:off x="9674352" y="6345936"/>
            <a:ext cx="182880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r">
              <a:buNone/>
            </a:pPr>
            <a:r>
              <a:rPr lang="de-DE" sz="950" dirty="0">
                <a:solidFill>
                  <a:srgbClr val="5E5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6 / 19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Text 115"/>
          <p:cNvSpPr txBox="1"/>
          <p:nvPr/>
        </p:nvSpPr>
        <p:spPr>
          <a:xfrm>
            <a:off x="658368" y="384048"/>
            <a:ext cx="10844784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1100" b="1" spc="300" kern="0" dirty="0">
                <a:solidFill>
                  <a:srgbClr val="8FB8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WER BEWERTET</a:t>
            </a:r>
          </a:p>
        </p:txBody>
      </p:sp>
      <p:sp>
        <p:nvSpPr>
          <p:cNvPr id="116" name="Text 116"/>
          <p:cNvSpPr txBox="1"/>
          <p:nvPr/>
        </p:nvSpPr>
        <p:spPr>
          <a:xfrm>
            <a:off x="658368" y="658368"/>
            <a:ext cx="10844784" cy="56692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2700" b="1" dirty="0">
                <a:solidFill>
                  <a:srgbClr val="0F3D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Zwei Instanzen</a:t>
            </a:r>
          </a:p>
        </p:txBody>
      </p:sp>
      <p:sp>
        <p:nvSpPr>
          <p:cNvPr id="117" name="Shape 117"/>
          <p:cNvSpPr/>
          <p:nvPr/>
        </p:nvSpPr>
        <p:spPr>
          <a:xfrm>
            <a:off x="658368" y="1298448"/>
            <a:ext cx="10844784" cy="20117"/>
          </a:xfrm>
          <a:prstGeom prst="rect">
            <a:avLst/>
          </a:prstGeom>
          <a:solidFill>
            <a:srgbClr val="8FB840"/>
          </a:solidFill>
          <a:ln>
            <a:noFill/>
          </a:ln>
        </p:spPr>
        <p:txBody>
          <a:bodyPr/>
          <a:lstStyle/>
          <a:p/>
        </p:txBody>
      </p:sp>
      <p:sp>
        <p:nvSpPr>
          <p:cNvPr id="107" name="Shape 107"/>
          <p:cNvSpPr/>
          <p:nvPr/>
        </p:nvSpPr>
        <p:spPr>
          <a:xfrm>
            <a:off x="658368" y="1572768"/>
            <a:ext cx="5285232" cy="2400000"/>
          </a:xfrm>
          <a:prstGeom prst="roundRect">
            <a:avLst>
              <a:gd name="adj" fmla="val 2600"/>
            </a:avLst>
          </a:prstGeom>
          <a:solidFill>
            <a:srgbClr val="F1F4EC"/>
          </a:solidFill>
          <a:ln>
            <a:noFill/>
          </a:ln>
        </p:spPr>
        <p:txBody>
          <a:bodyPr/>
          <a:lstStyle/>
          <a:p/>
        </p:txBody>
      </p:sp>
      <p:sp>
        <p:nvSpPr>
          <p:cNvPr id="108" name="Text 108"/>
          <p:cNvSpPr txBox="1"/>
          <p:nvPr/>
        </p:nvSpPr>
        <p:spPr>
          <a:xfrm>
            <a:off x="932688" y="1822768"/>
            <a:ext cx="4736592" cy="40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1600" b="1" dirty="0">
                <a:solidFill>
                  <a:srgbClr val="0F3D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Ich bewerte</a:t>
            </a:r>
          </a:p>
        </p:txBody>
      </p:sp>
      <p:sp>
        <p:nvSpPr>
          <p:cNvPr id="109" name="Text 109"/>
          <p:cNvSpPr txBox="1"/>
          <p:nvPr/>
        </p:nvSpPr>
        <p:spPr>
          <a:xfrm>
            <a:off x="932688" y="2272768"/>
            <a:ext cx="4736592" cy="150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lnSpc>
                <a:spcPct val="110000"/>
              </a:lnSpc>
              <a:buNone/>
            </a:pPr>
            <a:r>
              <a:rPr lang="de-DE" sz="135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Ich lese deine Arbeit und vergebe für jedes der fünf Kriterien eine Punktzahl.</a:t>
            </a:r>
          </a:p>
          <a:p>
            <a:pPr indent="0" marL="0" algn="l">
              <a:lnSpc>
                <a:spcPct val="110000"/>
              </a:lnSpc>
              <a:buNone/>
            </a:pPr>
            <a:r>
              <a:rPr lang="de-DE" sz="135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Dazu schreibe ich an den Rand, wo und warum du eine Ebene erreicht hast.</a:t>
            </a:r>
          </a:p>
        </p:txBody>
      </p:sp>
      <p:sp>
        <p:nvSpPr>
          <p:cNvPr id="110" name="Shape 110"/>
          <p:cNvSpPr/>
          <p:nvPr/>
        </p:nvSpPr>
        <p:spPr>
          <a:xfrm>
            <a:off x="6217920" y="1572768"/>
            <a:ext cx="5285232" cy="2400000"/>
          </a:xfrm>
          <a:prstGeom prst="roundRect">
            <a:avLst>
              <a:gd name="adj" fmla="val 2600"/>
            </a:avLst>
          </a:prstGeom>
          <a:solidFill>
            <a:srgbClr val="FBEDE7"/>
          </a:solidFill>
          <a:ln w="12700">
            <a:solidFill>
              <a:srgbClr val="E2725B"/>
            </a:solidFill>
          </a:ln>
        </p:spPr>
        <p:txBody>
          <a:bodyPr/>
          <a:lstStyle/>
          <a:p/>
        </p:txBody>
      </p:sp>
      <p:sp>
        <p:nvSpPr>
          <p:cNvPr id="111" name="Text 111"/>
          <p:cNvSpPr txBox="1"/>
          <p:nvPr/>
        </p:nvSpPr>
        <p:spPr>
          <a:xfrm>
            <a:off x="6492240" y="1822768"/>
            <a:ext cx="4736592" cy="40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1600" b="1" dirty="0">
                <a:solidFill>
                  <a:srgbClr val="A844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Die IB prüft nach</a:t>
            </a:r>
          </a:p>
        </p:txBody>
      </p:sp>
      <p:sp>
        <p:nvSpPr>
          <p:cNvPr id="112" name="Text 112"/>
          <p:cNvSpPr txBox="1"/>
          <p:nvPr/>
        </p:nvSpPr>
        <p:spPr>
          <a:xfrm>
            <a:off x="6492240" y="2272768"/>
            <a:ext cx="4736592" cy="150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lnSpc>
                <a:spcPct val="110000"/>
              </a:lnSpc>
              <a:buNone/>
            </a:pPr>
            <a:r>
              <a:rPr lang="de-DE" sz="135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Eine Stichprobe aus unserer Schule geht zur Moderation an die IB.</a:t>
            </a:r>
          </a:p>
          <a:p>
            <a:pPr indent="0" marL="0" algn="l">
              <a:lnSpc>
                <a:spcPct val="110000"/>
              </a:lnSpc>
              <a:buNone/>
            </a:pPr>
            <a:r>
              <a:rPr lang="de-DE" sz="135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Die IB kann danach die Punkte des ganzen Kurses anheben oder absenken – auch deine, ohne dass deine Arbeit dabei war.</a:t>
            </a:r>
          </a:p>
        </p:txBody>
      </p:sp>
      <p:sp>
        <p:nvSpPr>
          <p:cNvPr id="113" name="Shape 113"/>
          <p:cNvSpPr/>
          <p:nvPr/>
        </p:nvSpPr>
        <p:spPr>
          <a:xfrm>
            <a:off x="658368" y="4300000"/>
            <a:ext cx="10844784" cy="600000"/>
          </a:xfrm>
          <a:prstGeom prst="roundRect">
            <a:avLst>
              <a:gd name="adj" fmla="val 2600"/>
            </a:avLst>
          </a:prstGeom>
          <a:solidFill>
            <a:srgbClr val="E7EFD8"/>
          </a:solidFill>
          <a:ln>
            <a:noFill/>
          </a:ln>
        </p:spPr>
        <p:txBody>
          <a:bodyPr/>
          <a:lstStyle/>
          <a:p/>
        </p:txBody>
      </p:sp>
      <p:sp>
        <p:nvSpPr>
          <p:cNvPr id="114" name="Text 114"/>
          <p:cNvSpPr txBox="1"/>
          <p:nvPr/>
        </p:nvSpPr>
        <p:spPr>
          <a:xfrm>
            <a:off x="987552" y="4300000"/>
            <a:ext cx="10186416" cy="60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l">
              <a:lnSpc>
                <a:spcPct val="100000"/>
              </a:lnSpc>
              <a:buNone/>
            </a:pPr>
            <a:r>
              <a:rPr lang="de-DE" sz="1500" dirty="0">
                <a:solidFill>
                  <a:srgbClr val="0F3D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Deshalb bewerte ich streng nach den Kriterien und nicht danach, wie sympathisch mir dein Thema ist.</a:t>
            </a:r>
          </a:p>
        </p:txBody>
      </p:sp>
      <p:sp>
        <p:nvSpPr>
          <p:cNvPr id="118" name="Text 118"/>
          <p:cNvSpPr txBox="1"/>
          <p:nvPr/>
        </p:nvSpPr>
        <p:spPr>
          <a:xfrm>
            <a:off x="658368" y="6345936"/>
            <a:ext cx="768096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950" dirty="0">
                <a:solidFill>
                  <a:srgbClr val="5E5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Die Erkundungsarbeit  ·  Doppelstunde 1</a:t>
            </a:r>
          </a:p>
        </p:txBody>
      </p:sp>
      <p:sp>
        <p:nvSpPr>
          <p:cNvPr id="119" name="Text 119"/>
          <p:cNvSpPr txBox="1"/>
          <p:nvPr/>
        </p:nvSpPr>
        <p:spPr>
          <a:xfrm>
            <a:off x="9674352" y="6345936"/>
            <a:ext cx="182880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r">
              <a:buNone/>
            </a:pPr>
            <a:r>
              <a:rPr lang="de-DE" sz="950" dirty="0">
                <a:solidFill>
                  <a:srgbClr val="5E5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7 / 19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Text 134"/>
          <p:cNvSpPr txBox="1"/>
          <p:nvPr/>
        </p:nvSpPr>
        <p:spPr>
          <a:xfrm>
            <a:off x="658368" y="384048"/>
            <a:ext cx="10844784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1100" b="1" spc="300" kern="0" dirty="0">
                <a:solidFill>
                  <a:srgbClr val="8FB8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ABGRENZUNG</a:t>
            </a:r>
          </a:p>
        </p:txBody>
      </p:sp>
      <p:sp>
        <p:nvSpPr>
          <p:cNvPr id="135" name="Text 135"/>
          <p:cNvSpPr txBox="1"/>
          <p:nvPr/>
        </p:nvSpPr>
        <p:spPr>
          <a:xfrm>
            <a:off x="658368" y="658368"/>
            <a:ext cx="10844784" cy="56692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2700" b="1" dirty="0">
                <a:solidFill>
                  <a:srgbClr val="0F3D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Was eine Erkundungsarbeit nicht ist</a:t>
            </a:r>
          </a:p>
        </p:txBody>
      </p:sp>
      <p:sp>
        <p:nvSpPr>
          <p:cNvPr id="136" name="Shape 136"/>
          <p:cNvSpPr/>
          <p:nvPr/>
        </p:nvSpPr>
        <p:spPr>
          <a:xfrm>
            <a:off x="658368" y="1298448"/>
            <a:ext cx="10844784" cy="20117"/>
          </a:xfrm>
          <a:prstGeom prst="rect">
            <a:avLst/>
          </a:prstGeom>
          <a:solidFill>
            <a:srgbClr val="8FB840"/>
          </a:solidFill>
          <a:ln>
            <a:noFill/>
          </a:ln>
        </p:spPr>
        <p:txBody>
          <a:bodyPr/>
          <a:lstStyle/>
          <a:p/>
        </p:txBody>
      </p:sp>
      <p:sp>
        <p:nvSpPr>
          <p:cNvPr id="120" name="Shape 120"/>
          <p:cNvSpPr/>
          <p:nvPr/>
        </p:nvSpPr>
        <p:spPr>
          <a:xfrm>
            <a:off x="658368" y="1992768"/>
            <a:ext cx="10844784" cy="1108560"/>
          </a:xfrm>
          <a:prstGeom prst="rect">
            <a:avLst/>
          </a:prstGeom>
          <a:solidFill>
            <a:srgbClr val="F1F4EC"/>
          </a:solidFill>
          <a:ln>
            <a:noFill/>
          </a:ln>
        </p:spPr>
        <p:txBody>
          <a:bodyPr/>
          <a:lstStyle/>
          <a:p/>
        </p:txBody>
      </p:sp>
      <p:sp>
        <p:nvSpPr>
          <p:cNvPr id="121" name="Text 121"/>
          <p:cNvSpPr txBox="1"/>
          <p:nvPr/>
        </p:nvSpPr>
        <p:spPr>
          <a:xfrm>
            <a:off x="877824" y="1992768"/>
            <a:ext cx="2300000" cy="11085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l">
              <a:buNone/>
            </a:pPr>
            <a:r>
              <a:rPr lang="de-DE" sz="1500" b="1" dirty="0">
                <a:solidFill>
                  <a:srgbClr val="0F3D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Ein Referat</a:t>
            </a:r>
          </a:p>
        </p:txBody>
      </p:sp>
      <p:sp>
        <p:nvSpPr>
          <p:cNvPr id="122" name="Text 122"/>
          <p:cNvSpPr txBox="1"/>
          <p:nvPr/>
        </p:nvSpPr>
        <p:spPr>
          <a:xfrm>
            <a:off x="3308368" y="1992768"/>
            <a:ext cx="3500000" cy="11085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l">
              <a:lnSpc>
                <a:spcPct val="110000"/>
              </a:lnSpc>
              <a:buNone/>
            </a:pPr>
            <a:r>
              <a:rPr lang="de-DE" sz="1250" dirty="0">
                <a:solidFill>
                  <a:srgbClr val="5E5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Du trägst zusammen, was andere herausgefunden haben.</a:t>
            </a:r>
          </a:p>
        </p:txBody>
      </p:sp>
      <p:sp>
        <p:nvSpPr>
          <p:cNvPr id="123" name="Text 123"/>
          <p:cNvSpPr txBox="1"/>
          <p:nvPr/>
        </p:nvSpPr>
        <p:spPr>
          <a:xfrm>
            <a:off x="7058368" y="1992768"/>
            <a:ext cx="4200000" cy="11085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l">
              <a:lnSpc>
                <a:spcPct val="110000"/>
              </a:lnSpc>
              <a:buNone/>
            </a:pPr>
            <a:r>
              <a:rPr lang="de-DE" sz="125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Du findest selbst etwas heraus.</a:t>
            </a:r>
          </a:p>
        </p:txBody>
      </p:sp>
      <p:sp>
        <p:nvSpPr>
          <p:cNvPr id="124" name="Shape 124"/>
          <p:cNvSpPr/>
          <p:nvPr/>
        </p:nvSpPr>
        <p:spPr>
          <a:xfrm>
            <a:off x="658368" y="3192768"/>
            <a:ext cx="10844784" cy="1108560"/>
          </a:xfrm>
          <a:prstGeom prst="rect">
            <a:avLst/>
          </a:prstGeom>
          <a:solidFill>
            <a:srgbClr val="F4F4F2"/>
          </a:solidFill>
          <a:ln>
            <a:noFill/>
          </a:ln>
        </p:spPr>
        <p:txBody>
          <a:bodyPr/>
          <a:lstStyle/>
          <a:p/>
        </p:txBody>
      </p:sp>
      <p:sp>
        <p:nvSpPr>
          <p:cNvPr id="125" name="Text 125"/>
          <p:cNvSpPr txBox="1"/>
          <p:nvPr/>
        </p:nvSpPr>
        <p:spPr>
          <a:xfrm>
            <a:off x="877824" y="3192768"/>
            <a:ext cx="2300000" cy="11085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l">
              <a:buNone/>
            </a:pPr>
            <a:r>
              <a:rPr lang="de-DE" sz="1500" b="1" dirty="0">
                <a:solidFill>
                  <a:srgbClr val="0F3D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Eine Facharbeit</a:t>
            </a:r>
          </a:p>
        </p:txBody>
      </p:sp>
      <p:sp>
        <p:nvSpPr>
          <p:cNvPr id="126" name="Text 126"/>
          <p:cNvSpPr txBox="1"/>
          <p:nvPr/>
        </p:nvSpPr>
        <p:spPr>
          <a:xfrm>
            <a:off x="3308368" y="3192768"/>
            <a:ext cx="3500000" cy="11085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l">
              <a:lnSpc>
                <a:spcPct val="110000"/>
              </a:lnSpc>
              <a:buNone/>
            </a:pPr>
            <a:r>
              <a:rPr lang="de-DE" sz="1250" dirty="0">
                <a:solidFill>
                  <a:srgbClr val="5E5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Der Text steht im Mittelpunkt, die Mathematik illustriert ihn.</a:t>
            </a:r>
          </a:p>
        </p:txBody>
      </p:sp>
      <p:sp>
        <p:nvSpPr>
          <p:cNvPr id="127" name="Text 127"/>
          <p:cNvSpPr txBox="1"/>
          <p:nvPr/>
        </p:nvSpPr>
        <p:spPr>
          <a:xfrm>
            <a:off x="7058368" y="3192768"/>
            <a:ext cx="4200000" cy="11085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l">
              <a:lnSpc>
                <a:spcPct val="110000"/>
              </a:lnSpc>
              <a:buNone/>
            </a:pPr>
            <a:r>
              <a:rPr lang="de-DE" sz="125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Die Mathematik steht im Mittelpunkt, der Text führt durch sie hindurch.</a:t>
            </a:r>
          </a:p>
        </p:txBody>
      </p:sp>
      <p:sp>
        <p:nvSpPr>
          <p:cNvPr id="128" name="Shape 128"/>
          <p:cNvSpPr/>
          <p:nvPr/>
        </p:nvSpPr>
        <p:spPr>
          <a:xfrm>
            <a:off x="658368" y="4392768"/>
            <a:ext cx="10844784" cy="1108560"/>
          </a:xfrm>
          <a:prstGeom prst="rect">
            <a:avLst/>
          </a:prstGeom>
          <a:solidFill>
            <a:srgbClr val="F1F4EC"/>
          </a:solidFill>
          <a:ln>
            <a:noFill/>
          </a:ln>
        </p:spPr>
        <p:txBody>
          <a:bodyPr/>
          <a:lstStyle/>
          <a:p/>
        </p:txBody>
      </p:sp>
      <p:sp>
        <p:nvSpPr>
          <p:cNvPr id="129" name="Text 129"/>
          <p:cNvSpPr txBox="1"/>
          <p:nvPr/>
        </p:nvSpPr>
        <p:spPr>
          <a:xfrm>
            <a:off x="877824" y="4392768"/>
            <a:ext cx="2300000" cy="11085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l">
              <a:buNone/>
            </a:pPr>
            <a:r>
              <a:rPr lang="de-DE" sz="1500" b="1" dirty="0">
                <a:solidFill>
                  <a:srgbClr val="0F3D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Eine Zusammenfassung</a:t>
            </a:r>
          </a:p>
        </p:txBody>
      </p:sp>
      <p:sp>
        <p:nvSpPr>
          <p:cNvPr id="130" name="Text 130"/>
          <p:cNvSpPr txBox="1"/>
          <p:nvPr/>
        </p:nvSpPr>
        <p:spPr>
          <a:xfrm>
            <a:off x="3308368" y="4392768"/>
            <a:ext cx="3500000" cy="11085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l">
              <a:lnSpc>
                <a:spcPct val="110000"/>
              </a:lnSpc>
              <a:buNone/>
            </a:pPr>
            <a:r>
              <a:rPr lang="de-DE" sz="1250" dirty="0">
                <a:solidFill>
                  <a:srgbClr val="5E5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Am Ende weiß der Leser mehr über das Thema.</a:t>
            </a:r>
          </a:p>
        </p:txBody>
      </p:sp>
      <p:sp>
        <p:nvSpPr>
          <p:cNvPr id="131" name="Text 131"/>
          <p:cNvSpPr txBox="1"/>
          <p:nvPr/>
        </p:nvSpPr>
        <p:spPr>
          <a:xfrm>
            <a:off x="7058368" y="4392768"/>
            <a:ext cx="4200000" cy="11085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l">
              <a:lnSpc>
                <a:spcPct val="110000"/>
              </a:lnSpc>
              <a:buNone/>
            </a:pPr>
            <a:r>
              <a:rPr lang="de-DE" sz="125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Am Ende weiß der Leser die Antwort auf deine Frage.</a:t>
            </a:r>
          </a:p>
        </p:txBody>
      </p:sp>
      <p:sp>
        <p:nvSpPr>
          <p:cNvPr id="132" name="Text 132"/>
          <p:cNvSpPr txBox="1"/>
          <p:nvPr/>
        </p:nvSpPr>
        <p:spPr>
          <a:xfrm>
            <a:off x="3308368" y="1632768"/>
            <a:ext cx="3500000" cy="28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1000" b="1" spc="250" kern="0" dirty="0">
                <a:solidFill>
                  <a:srgbClr val="A844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SO NICHT</a:t>
            </a:r>
          </a:p>
        </p:txBody>
      </p:sp>
      <p:sp>
        <p:nvSpPr>
          <p:cNvPr id="133" name="Text 133"/>
          <p:cNvSpPr txBox="1"/>
          <p:nvPr/>
        </p:nvSpPr>
        <p:spPr>
          <a:xfrm>
            <a:off x="7058368" y="1632768"/>
            <a:ext cx="4200000" cy="28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1000" b="1" spc="250" kern="0" dirty="0">
                <a:solidFill>
                  <a:srgbClr val="8FB8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SONDERN SO</a:t>
            </a:r>
          </a:p>
        </p:txBody>
      </p:sp>
      <p:sp>
        <p:nvSpPr>
          <p:cNvPr id="137" name="Text 137"/>
          <p:cNvSpPr txBox="1"/>
          <p:nvPr/>
        </p:nvSpPr>
        <p:spPr>
          <a:xfrm>
            <a:off x="658368" y="6345936"/>
            <a:ext cx="768096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950" dirty="0">
                <a:solidFill>
                  <a:srgbClr val="5E5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Die Erkundungsarbeit  ·  Doppelstunde 1</a:t>
            </a:r>
          </a:p>
        </p:txBody>
      </p:sp>
      <p:sp>
        <p:nvSpPr>
          <p:cNvPr id="138" name="Text 138"/>
          <p:cNvSpPr txBox="1"/>
          <p:nvPr/>
        </p:nvSpPr>
        <p:spPr>
          <a:xfrm>
            <a:off x="9674352" y="6345936"/>
            <a:ext cx="182880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r">
              <a:buNone/>
            </a:pPr>
            <a:r>
              <a:rPr lang="de-DE" sz="950" dirty="0">
                <a:solidFill>
                  <a:srgbClr val="5E5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8 / 19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Text 149"/>
          <p:cNvSpPr txBox="1"/>
          <p:nvPr/>
        </p:nvSpPr>
        <p:spPr>
          <a:xfrm>
            <a:off x="658368" y="384048"/>
            <a:ext cx="10844784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1100" b="1" spc="300" kern="0" dirty="0">
                <a:solidFill>
                  <a:srgbClr val="8FB8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FORM UND SPIELREGELN</a:t>
            </a:r>
          </a:p>
        </p:txBody>
      </p:sp>
      <p:sp>
        <p:nvSpPr>
          <p:cNvPr id="150" name="Text 150"/>
          <p:cNvSpPr txBox="1"/>
          <p:nvPr/>
        </p:nvSpPr>
        <p:spPr>
          <a:xfrm>
            <a:off x="658368" y="658368"/>
            <a:ext cx="10844784" cy="56692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2700" b="1" dirty="0">
                <a:solidFill>
                  <a:srgbClr val="0F3D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Drei Dinge vorab</a:t>
            </a:r>
          </a:p>
        </p:txBody>
      </p:sp>
      <p:sp>
        <p:nvSpPr>
          <p:cNvPr id="151" name="Shape 151"/>
          <p:cNvSpPr/>
          <p:nvPr/>
        </p:nvSpPr>
        <p:spPr>
          <a:xfrm>
            <a:off x="658368" y="1298448"/>
            <a:ext cx="10844784" cy="20117"/>
          </a:xfrm>
          <a:prstGeom prst="rect">
            <a:avLst/>
          </a:prstGeom>
          <a:solidFill>
            <a:srgbClr val="8FB840"/>
          </a:solidFill>
          <a:ln>
            <a:noFill/>
          </a:ln>
        </p:spPr>
        <p:txBody>
          <a:bodyPr/>
          <a:lstStyle/>
          <a:p/>
        </p:txBody>
      </p:sp>
      <p:sp>
        <p:nvSpPr>
          <p:cNvPr id="139" name="Shape 139"/>
          <p:cNvSpPr/>
          <p:nvPr/>
        </p:nvSpPr>
        <p:spPr>
          <a:xfrm>
            <a:off x="658368" y="1572768"/>
            <a:ext cx="3462528" cy="2500000"/>
          </a:xfrm>
          <a:prstGeom prst="roundRect">
            <a:avLst>
              <a:gd name="adj" fmla="val 2600"/>
            </a:avLst>
          </a:prstGeom>
          <a:solidFill>
            <a:srgbClr val="F1F4EC"/>
          </a:solidFill>
          <a:ln>
            <a:noFill/>
          </a:ln>
        </p:spPr>
        <p:txBody>
          <a:bodyPr/>
          <a:lstStyle/>
          <a:p/>
        </p:txBody>
      </p:sp>
      <p:sp>
        <p:nvSpPr>
          <p:cNvPr id="140" name="Text 140"/>
          <p:cNvSpPr txBox="1"/>
          <p:nvPr/>
        </p:nvSpPr>
        <p:spPr>
          <a:xfrm>
            <a:off x="886968" y="1822768"/>
            <a:ext cx="3005328" cy="40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1600" b="1" dirty="0">
                <a:solidFill>
                  <a:srgbClr val="0F3D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Deckblatt</a:t>
            </a:r>
          </a:p>
        </p:txBody>
      </p:sp>
      <p:sp>
        <p:nvSpPr>
          <p:cNvPr id="141" name="Text 141"/>
          <p:cNvSpPr txBox="1"/>
          <p:nvPr/>
        </p:nvSpPr>
        <p:spPr>
          <a:xfrm>
            <a:off x="886968" y="2322768"/>
            <a:ext cx="3005328" cy="160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lnSpc>
                <a:spcPct val="110000"/>
              </a:lnSpc>
              <a:buNone/>
            </a:pPr>
            <a:r>
              <a:rPr lang="de-DE" sz="130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Nur zwei Angaben: der Titel deiner Arbeit und die Anzahl der Seiten. Mehr verlangt die IB nicht.</a:t>
            </a:r>
          </a:p>
        </p:txBody>
      </p:sp>
      <p:sp>
        <p:nvSpPr>
          <p:cNvPr id="142" name="Shape 142"/>
          <p:cNvSpPr/>
          <p:nvPr/>
        </p:nvSpPr>
        <p:spPr>
          <a:xfrm>
            <a:off x="4349496" y="1572768"/>
            <a:ext cx="3462528" cy="2500000"/>
          </a:xfrm>
          <a:prstGeom prst="roundRect">
            <a:avLst>
              <a:gd name="adj" fmla="val 2600"/>
            </a:avLst>
          </a:prstGeom>
          <a:solidFill>
            <a:srgbClr val="F1F4EC"/>
          </a:solidFill>
          <a:ln>
            <a:noFill/>
          </a:ln>
        </p:spPr>
        <p:txBody>
          <a:bodyPr/>
          <a:lstStyle/>
          <a:p/>
        </p:txBody>
      </p:sp>
      <p:sp>
        <p:nvSpPr>
          <p:cNvPr id="143" name="Text 143"/>
          <p:cNvSpPr txBox="1"/>
          <p:nvPr/>
        </p:nvSpPr>
        <p:spPr>
          <a:xfrm>
            <a:off x="4578096" y="1822768"/>
            <a:ext cx="3005328" cy="40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1600" b="1" dirty="0">
                <a:solidFill>
                  <a:srgbClr val="0F3D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Quellen</a:t>
            </a:r>
          </a:p>
        </p:txBody>
      </p:sp>
      <p:sp>
        <p:nvSpPr>
          <p:cNvPr id="144" name="Text 144"/>
          <p:cNvSpPr txBox="1"/>
          <p:nvPr/>
        </p:nvSpPr>
        <p:spPr>
          <a:xfrm>
            <a:off x="4578096" y="2322768"/>
            <a:ext cx="3005328" cy="160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lnSpc>
                <a:spcPct val="110000"/>
              </a:lnSpc>
              <a:buNone/>
            </a:pPr>
            <a:r>
              <a:rPr lang="de-DE" sz="130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Alles wird angegeben – auch Bilder, Diagramme, Daten und Formeln. Fehlt das Verzeichnis, ist es ein Fall für die akademische Redlichkeit.</a:t>
            </a:r>
          </a:p>
        </p:txBody>
      </p:sp>
      <p:sp>
        <p:nvSpPr>
          <p:cNvPr id="145" name="Shape 145"/>
          <p:cNvSpPr/>
          <p:nvPr/>
        </p:nvSpPr>
        <p:spPr>
          <a:xfrm>
            <a:off x="8040624" y="1572768"/>
            <a:ext cx="3462528" cy="2500000"/>
          </a:xfrm>
          <a:prstGeom prst="roundRect">
            <a:avLst>
              <a:gd name="adj" fmla="val 2600"/>
            </a:avLst>
          </a:prstGeom>
          <a:solidFill>
            <a:srgbClr val="FBEDE7"/>
          </a:solidFill>
          <a:ln w="12700">
            <a:solidFill>
              <a:srgbClr val="E2725B"/>
            </a:solidFill>
          </a:ln>
        </p:spPr>
        <p:txBody>
          <a:bodyPr/>
          <a:lstStyle/>
          <a:p/>
        </p:txBody>
      </p:sp>
      <p:sp>
        <p:nvSpPr>
          <p:cNvPr id="146" name="Text 146"/>
          <p:cNvSpPr txBox="1"/>
          <p:nvPr/>
        </p:nvSpPr>
        <p:spPr>
          <a:xfrm>
            <a:off x="8269224" y="1822768"/>
            <a:ext cx="3005328" cy="40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1600" b="1" dirty="0">
                <a:solidFill>
                  <a:srgbClr val="A844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Rückmeldung</a:t>
            </a:r>
          </a:p>
        </p:txBody>
      </p:sp>
      <p:sp>
        <p:nvSpPr>
          <p:cNvPr id="147" name="Text 147"/>
          <p:cNvSpPr txBox="1"/>
          <p:nvPr/>
        </p:nvSpPr>
        <p:spPr>
          <a:xfrm>
            <a:off x="8269224" y="2322768"/>
            <a:ext cx="3005328" cy="160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lnSpc>
                <a:spcPct val="110000"/>
              </a:lnSpc>
              <a:buNone/>
            </a:pPr>
            <a:r>
              <a:rPr lang="de-DE" sz="130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Mündlich berate ich dich, so oft du willst. Schriftlich genau einmal: zu deiner Rohfassung. Die nächste Fassung ist die endgültige.</a:t>
            </a:r>
          </a:p>
        </p:txBody>
      </p:sp>
      <p:sp>
        <p:nvSpPr>
          <p:cNvPr id="148" name="Text 148"/>
          <p:cNvSpPr txBox="1"/>
          <p:nvPr/>
        </p:nvSpPr>
        <p:spPr>
          <a:xfrm>
            <a:off x="658368" y="4400000"/>
            <a:ext cx="10844784" cy="50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1500" dirty="0">
                <a:solidFill>
                  <a:srgbClr val="0F3D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Und: Rat zu suchen kostet dich nie Punkte. Das steht so im Handbuch. Wer nicht fragt, verschenkt etwas.</a:t>
            </a:r>
          </a:p>
        </p:txBody>
      </p:sp>
      <p:sp>
        <p:nvSpPr>
          <p:cNvPr id="152" name="Text 152"/>
          <p:cNvSpPr txBox="1"/>
          <p:nvPr/>
        </p:nvSpPr>
        <p:spPr>
          <a:xfrm>
            <a:off x="658368" y="6345936"/>
            <a:ext cx="768096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950" dirty="0">
                <a:solidFill>
                  <a:srgbClr val="5E5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Die Erkundungsarbeit  ·  Doppelstunde 1</a:t>
            </a:r>
          </a:p>
        </p:txBody>
      </p:sp>
      <p:sp>
        <p:nvSpPr>
          <p:cNvPr id="153" name="Text 153"/>
          <p:cNvSpPr txBox="1"/>
          <p:nvPr/>
        </p:nvSpPr>
        <p:spPr>
          <a:xfrm>
            <a:off x="9674352" y="6345936"/>
            <a:ext cx="182880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r">
              <a:buNone/>
            </a:pPr>
            <a:r>
              <a:rPr lang="de-DE" sz="950" dirty="0">
                <a:solidFill>
                  <a:srgbClr val="5E5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9 / 19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Text 169"/>
          <p:cNvSpPr txBox="1"/>
          <p:nvPr/>
        </p:nvSpPr>
        <p:spPr>
          <a:xfrm>
            <a:off x="658368" y="384048"/>
            <a:ext cx="10844784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1100" b="1" spc="300" kern="0" dirty="0">
                <a:solidFill>
                  <a:srgbClr val="A844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ARBEITSAUFTRAG 1</a:t>
            </a:r>
          </a:p>
        </p:txBody>
      </p:sp>
      <p:sp>
        <p:nvSpPr>
          <p:cNvPr id="170" name="Text 170"/>
          <p:cNvSpPr txBox="1"/>
          <p:nvPr/>
        </p:nvSpPr>
        <p:spPr>
          <a:xfrm>
            <a:off x="658368" y="658368"/>
            <a:ext cx="10844784" cy="56692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2700" b="1" dirty="0">
                <a:solidFill>
                  <a:srgbClr val="0F3D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Erkundung oder nicht?</a:t>
            </a:r>
          </a:p>
        </p:txBody>
      </p:sp>
      <p:sp>
        <p:nvSpPr>
          <p:cNvPr id="171" name="Shape 171"/>
          <p:cNvSpPr/>
          <p:nvPr/>
        </p:nvSpPr>
        <p:spPr>
          <a:xfrm>
            <a:off x="658368" y="1298448"/>
            <a:ext cx="10844784" cy="20117"/>
          </a:xfrm>
          <a:prstGeom prst="rect">
            <a:avLst/>
          </a:prstGeom>
          <a:solidFill>
            <a:srgbClr val="8FB840"/>
          </a:solidFill>
          <a:ln>
            <a:noFill/>
          </a:ln>
        </p:spPr>
        <p:txBody>
          <a:bodyPr/>
          <a:lstStyle/>
          <a:p/>
        </p:txBody>
      </p:sp>
      <p:sp>
        <p:nvSpPr>
          <p:cNvPr id="154" name="Shape 154"/>
          <p:cNvSpPr/>
          <p:nvPr/>
        </p:nvSpPr>
        <p:spPr>
          <a:xfrm>
            <a:off x="658368" y="1572768"/>
            <a:ext cx="10844784" cy="1850000"/>
          </a:xfrm>
          <a:prstGeom prst="roundRect">
            <a:avLst>
              <a:gd name="adj" fmla="val 2600"/>
            </a:avLst>
          </a:prstGeom>
          <a:solidFill>
            <a:srgbClr val="E7EFD8"/>
          </a:solidFill>
          <a:ln>
            <a:noFill/>
          </a:ln>
        </p:spPr>
        <p:txBody>
          <a:bodyPr/>
          <a:lstStyle/>
          <a:p/>
        </p:txBody>
      </p:sp>
      <p:sp>
        <p:nvSpPr>
          <p:cNvPr id="155" name="Text 155"/>
          <p:cNvSpPr txBox="1"/>
          <p:nvPr/>
        </p:nvSpPr>
        <p:spPr>
          <a:xfrm>
            <a:off x="987552" y="1772768"/>
            <a:ext cx="10186416" cy="150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lnSpc>
                <a:spcPct val="115000"/>
              </a:lnSpc>
              <a:buNone/>
            </a:pPr>
            <a:r>
              <a:rPr lang="de-DE" sz="1600" dirty="0">
                <a:solidFill>
                  <a:srgbClr val="0F3D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„Legt die zwölf Karten auf drei Stapel: Das ist eine Erkundungsarbeit. Das ist keine. Das kommt darauf an.</a:t>
            </a:r>
          </a:p>
          <a:p>
            <a:pPr indent="0" marL="0" algn="l">
              <a:lnSpc>
                <a:spcPct val="115000"/>
              </a:lnSpc>
              <a:buNone/>
            </a:pPr>
            <a:r>
              <a:rPr lang="de-DE" sz="1600" dirty="0">
                <a:solidFill>
                  <a:srgbClr val="0F3D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Bei jeder Karte, die auf den dritten Stapel kommt, schreibt ihr dazu, was fehlt.</a:t>
            </a:r>
          </a:p>
          <a:p>
            <a:pPr indent="0" marL="0" algn="l">
              <a:lnSpc>
                <a:spcPct val="115000"/>
              </a:lnSpc>
              <a:buNone/>
            </a:pPr>
            <a:r>
              <a:rPr lang="de-DE" sz="1600" dirty="0">
                <a:solidFill>
                  <a:srgbClr val="0F3D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Danach: Schreibt in einem Satz auf, woran ihr es erkannt habt.“</a:t>
            </a:r>
          </a:p>
        </p:txBody>
      </p:sp>
      <p:sp>
        <p:nvSpPr>
          <p:cNvPr id="156" name="Shape 156"/>
          <p:cNvSpPr/>
          <p:nvPr/>
        </p:nvSpPr>
        <p:spPr>
          <a:xfrm>
            <a:off x="658368" y="3700000"/>
            <a:ext cx="2539746" cy="1150000"/>
          </a:xfrm>
          <a:prstGeom prst="roundRect">
            <a:avLst>
              <a:gd name="adj" fmla="val 3000"/>
            </a:avLst>
          </a:prstGeom>
          <a:solidFill>
            <a:srgbClr val="F4F4F2"/>
          </a:solidFill>
          <a:ln>
            <a:noFill/>
          </a:ln>
        </p:spPr>
        <p:txBody>
          <a:bodyPr/>
          <a:lstStyle/>
          <a:p/>
        </p:txBody>
      </p:sp>
      <p:sp>
        <p:nvSpPr>
          <p:cNvPr id="157" name="Text 157"/>
          <p:cNvSpPr txBox="1"/>
          <p:nvPr/>
        </p:nvSpPr>
        <p:spPr>
          <a:xfrm>
            <a:off x="658368" y="3953000"/>
            <a:ext cx="2539746" cy="483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ctr">
              <a:buNone/>
            </a:pPr>
            <a:r>
              <a:rPr lang="de-DE" sz="2600" b="1" dirty="0">
                <a:solidFill>
                  <a:srgbClr val="0F3D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22</a:t>
            </a:r>
          </a:p>
        </p:txBody>
      </p:sp>
      <p:sp>
        <p:nvSpPr>
          <p:cNvPr id="158" name="Text 158"/>
          <p:cNvSpPr txBox="1"/>
          <p:nvPr/>
        </p:nvSpPr>
        <p:spPr>
          <a:xfrm>
            <a:off x="818368" y="4459000"/>
            <a:ext cx="2219746" cy="345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ctr">
              <a:lnSpc>
                <a:spcPct val="100000"/>
              </a:lnSpc>
              <a:buNone/>
            </a:pPr>
            <a:r>
              <a:rPr lang="de-DE" sz="1150" dirty="0">
                <a:solidFill>
                  <a:srgbClr val="5E5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Minuten</a:t>
            </a:r>
          </a:p>
        </p:txBody>
      </p:sp>
      <p:sp>
        <p:nvSpPr>
          <p:cNvPr id="159" name="Shape 159"/>
          <p:cNvSpPr/>
          <p:nvPr/>
        </p:nvSpPr>
        <p:spPr>
          <a:xfrm>
            <a:off x="3426714" y="3700000"/>
            <a:ext cx="2539746" cy="1150000"/>
          </a:xfrm>
          <a:prstGeom prst="roundRect">
            <a:avLst>
              <a:gd name="adj" fmla="val 3000"/>
            </a:avLst>
          </a:prstGeom>
          <a:solidFill>
            <a:srgbClr val="F4F4F2"/>
          </a:solidFill>
          <a:ln>
            <a:noFill/>
          </a:ln>
        </p:spPr>
        <p:txBody>
          <a:bodyPr/>
          <a:lstStyle/>
          <a:p/>
        </p:txBody>
      </p:sp>
      <p:sp>
        <p:nvSpPr>
          <p:cNvPr id="160" name="Text 160"/>
          <p:cNvSpPr txBox="1"/>
          <p:nvPr/>
        </p:nvSpPr>
        <p:spPr>
          <a:xfrm>
            <a:off x="3426714" y="3953000"/>
            <a:ext cx="2539746" cy="483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ctr">
              <a:buNone/>
            </a:pPr>
            <a:r>
              <a:rPr lang="de-DE" sz="2600" b="1" dirty="0">
                <a:solidFill>
                  <a:srgbClr val="0F3D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12</a:t>
            </a:r>
          </a:p>
        </p:txBody>
      </p:sp>
      <p:sp>
        <p:nvSpPr>
          <p:cNvPr id="161" name="Text 161"/>
          <p:cNvSpPr txBox="1"/>
          <p:nvPr/>
        </p:nvSpPr>
        <p:spPr>
          <a:xfrm>
            <a:off x="3586714" y="4459000"/>
            <a:ext cx="2219746" cy="345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ctr">
              <a:lnSpc>
                <a:spcPct val="100000"/>
              </a:lnSpc>
              <a:buNone/>
            </a:pPr>
            <a:r>
              <a:rPr lang="de-DE" sz="1150" dirty="0">
                <a:solidFill>
                  <a:srgbClr val="5E5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Karten</a:t>
            </a:r>
          </a:p>
        </p:txBody>
      </p:sp>
      <p:sp>
        <p:nvSpPr>
          <p:cNvPr id="162" name="Shape 162"/>
          <p:cNvSpPr/>
          <p:nvPr/>
        </p:nvSpPr>
        <p:spPr>
          <a:xfrm>
            <a:off x="6195060" y="3700000"/>
            <a:ext cx="2539746" cy="1150000"/>
          </a:xfrm>
          <a:prstGeom prst="roundRect">
            <a:avLst>
              <a:gd name="adj" fmla="val 3000"/>
            </a:avLst>
          </a:prstGeom>
          <a:solidFill>
            <a:srgbClr val="F4F4F2"/>
          </a:solidFill>
          <a:ln>
            <a:noFill/>
          </a:ln>
        </p:spPr>
        <p:txBody>
          <a:bodyPr/>
          <a:lstStyle/>
          <a:p/>
        </p:txBody>
      </p:sp>
      <p:sp>
        <p:nvSpPr>
          <p:cNvPr id="163" name="Text 163"/>
          <p:cNvSpPr txBox="1"/>
          <p:nvPr/>
        </p:nvSpPr>
        <p:spPr>
          <a:xfrm>
            <a:off x="6195060" y="3953000"/>
            <a:ext cx="2539746" cy="483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ctr">
              <a:buNone/>
            </a:pPr>
            <a:r>
              <a:rPr lang="de-DE" sz="2600" b="1" dirty="0">
                <a:solidFill>
                  <a:srgbClr val="0F3D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3</a:t>
            </a:r>
          </a:p>
        </p:txBody>
      </p:sp>
      <p:sp>
        <p:nvSpPr>
          <p:cNvPr id="164" name="Text 164"/>
          <p:cNvSpPr txBox="1"/>
          <p:nvPr/>
        </p:nvSpPr>
        <p:spPr>
          <a:xfrm>
            <a:off x="6355060" y="4459000"/>
            <a:ext cx="2219746" cy="345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ctr">
              <a:lnSpc>
                <a:spcPct val="100000"/>
              </a:lnSpc>
              <a:buNone/>
            </a:pPr>
            <a:r>
              <a:rPr lang="de-DE" sz="1150" dirty="0">
                <a:solidFill>
                  <a:srgbClr val="5E5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Stapel</a:t>
            </a:r>
          </a:p>
        </p:txBody>
      </p:sp>
      <p:sp>
        <p:nvSpPr>
          <p:cNvPr id="165" name="Shape 165"/>
          <p:cNvSpPr/>
          <p:nvPr/>
        </p:nvSpPr>
        <p:spPr>
          <a:xfrm>
            <a:off x="8963406" y="3700000"/>
            <a:ext cx="2539746" cy="1150000"/>
          </a:xfrm>
          <a:prstGeom prst="roundRect">
            <a:avLst>
              <a:gd name="adj" fmla="val 3000"/>
            </a:avLst>
          </a:prstGeom>
          <a:solidFill>
            <a:srgbClr val="F4F4F2"/>
          </a:solidFill>
          <a:ln>
            <a:noFill/>
          </a:ln>
        </p:spPr>
        <p:txBody>
          <a:bodyPr/>
          <a:lstStyle/>
          <a:p/>
        </p:txBody>
      </p:sp>
      <p:sp>
        <p:nvSpPr>
          <p:cNvPr id="166" name="Text 166"/>
          <p:cNvSpPr txBox="1"/>
          <p:nvPr/>
        </p:nvSpPr>
        <p:spPr>
          <a:xfrm>
            <a:off x="8963406" y="3953000"/>
            <a:ext cx="2539746" cy="483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ctr">
              <a:buNone/>
            </a:pPr>
            <a:r>
              <a:rPr lang="de-DE" sz="2600" b="1" dirty="0">
                <a:solidFill>
                  <a:srgbClr val="0F3D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M 2</a:t>
            </a:r>
          </a:p>
        </p:txBody>
      </p:sp>
      <p:sp>
        <p:nvSpPr>
          <p:cNvPr id="167" name="Text 167"/>
          <p:cNvSpPr txBox="1"/>
          <p:nvPr/>
        </p:nvSpPr>
        <p:spPr>
          <a:xfrm>
            <a:off x="9123406" y="4459000"/>
            <a:ext cx="2219746" cy="345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ctr">
              <a:lnSpc>
                <a:spcPct val="100000"/>
              </a:lnSpc>
              <a:buNone/>
            </a:pPr>
            <a:r>
              <a:rPr lang="de-DE" sz="1150" dirty="0">
                <a:solidFill>
                  <a:srgbClr val="5E5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Material</a:t>
            </a:r>
          </a:p>
        </p:txBody>
      </p:sp>
      <p:sp>
        <p:nvSpPr>
          <p:cNvPr id="168" name="Text 168"/>
          <p:cNvSpPr txBox="1"/>
          <p:nvPr/>
        </p:nvSpPr>
        <p:spPr>
          <a:xfrm>
            <a:off x="658368" y="5050000"/>
            <a:ext cx="10844784" cy="40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1300" i="1" dirty="0">
                <a:solidFill>
                  <a:srgbClr val="5E5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Ihr müsst euch nicht einig werden. Uneinigkeit notieren ist genauso viel wert.</a:t>
            </a:r>
          </a:p>
        </p:txBody>
      </p:sp>
      <p:sp>
        <p:nvSpPr>
          <p:cNvPr id="172" name="Text 172"/>
          <p:cNvSpPr txBox="1"/>
          <p:nvPr/>
        </p:nvSpPr>
        <p:spPr>
          <a:xfrm>
            <a:off x="658368" y="6345936"/>
            <a:ext cx="768096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950" dirty="0">
                <a:solidFill>
                  <a:srgbClr val="5E5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Die Erkundungsarbeit  ·  Doppelstunde 1</a:t>
            </a:r>
          </a:p>
        </p:txBody>
      </p:sp>
      <p:sp>
        <p:nvSpPr>
          <p:cNvPr id="173" name="Text 173"/>
          <p:cNvSpPr txBox="1"/>
          <p:nvPr/>
        </p:nvSpPr>
        <p:spPr>
          <a:xfrm>
            <a:off x="9674352" y="6345936"/>
            <a:ext cx="182880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r">
              <a:buNone/>
            </a:pPr>
            <a:r>
              <a:rPr lang="de-DE" sz="950" dirty="0">
                <a:solidFill>
                  <a:srgbClr val="5E5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10 / 19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Text 193"/>
          <p:cNvSpPr txBox="1"/>
          <p:nvPr/>
        </p:nvSpPr>
        <p:spPr>
          <a:xfrm>
            <a:off x="658368" y="384048"/>
            <a:ext cx="10844784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1100" b="1" spc="300" kern="0" dirty="0">
                <a:solidFill>
                  <a:srgbClr val="8FB8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PARTNERARBEIT</a:t>
            </a:r>
          </a:p>
        </p:txBody>
      </p:sp>
      <p:sp>
        <p:nvSpPr>
          <p:cNvPr id="194" name="Text 194"/>
          <p:cNvSpPr txBox="1"/>
          <p:nvPr/>
        </p:nvSpPr>
        <p:spPr>
          <a:xfrm>
            <a:off x="658368" y="658368"/>
            <a:ext cx="10844784" cy="56692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2700" b="1" dirty="0">
                <a:solidFill>
                  <a:srgbClr val="0F3D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So arbeitet ihr zusammen</a:t>
            </a:r>
          </a:p>
        </p:txBody>
      </p:sp>
      <p:sp>
        <p:nvSpPr>
          <p:cNvPr id="195" name="Shape 195"/>
          <p:cNvSpPr/>
          <p:nvPr/>
        </p:nvSpPr>
        <p:spPr>
          <a:xfrm>
            <a:off x="658368" y="1298448"/>
            <a:ext cx="10844784" cy="20117"/>
          </a:xfrm>
          <a:prstGeom prst="rect">
            <a:avLst/>
          </a:prstGeom>
          <a:solidFill>
            <a:srgbClr val="8FB840"/>
          </a:solidFill>
          <a:ln>
            <a:noFill/>
          </a:ln>
        </p:spPr>
        <p:txBody>
          <a:bodyPr/>
          <a:lstStyle/>
          <a:p/>
        </p:txBody>
      </p:sp>
      <p:sp>
        <p:nvSpPr>
          <p:cNvPr id="174" name="Shape 174"/>
          <p:cNvSpPr/>
          <p:nvPr/>
        </p:nvSpPr>
        <p:spPr>
          <a:xfrm>
            <a:off x="658368" y="1572768"/>
            <a:ext cx="2539746" cy="1500000"/>
          </a:xfrm>
          <a:prstGeom prst="roundRect">
            <a:avLst>
              <a:gd name="adj" fmla="val 2600"/>
            </a:avLst>
          </a:prstGeom>
          <a:solidFill>
            <a:srgbClr val="F1F4EC"/>
          </a:solidFill>
          <a:ln>
            <a:noFill/>
          </a:ln>
        </p:spPr>
        <p:txBody>
          <a:bodyPr/>
          <a:lstStyle/>
          <a:p/>
        </p:txBody>
      </p:sp>
      <p:sp>
        <p:nvSpPr>
          <p:cNvPr id="175" name="Text 175"/>
          <p:cNvSpPr txBox="1"/>
          <p:nvPr/>
        </p:nvSpPr>
        <p:spPr>
          <a:xfrm>
            <a:off x="810768" y="1852768"/>
            <a:ext cx="2234946" cy="40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ctr">
              <a:buNone/>
            </a:pPr>
            <a:r>
              <a:rPr lang="de-DE" sz="1700" b="1" dirty="0">
                <a:solidFill>
                  <a:srgbClr val="0F3D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Name 1</a:t>
            </a:r>
          </a:p>
        </p:txBody>
      </p:sp>
      <p:sp>
        <p:nvSpPr>
          <p:cNvPr id="176" name="Text 176"/>
          <p:cNvSpPr txBox="1"/>
          <p:nvPr/>
        </p:nvSpPr>
        <p:spPr>
          <a:xfrm>
            <a:off x="810768" y="2272768"/>
            <a:ext cx="2234946" cy="26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ctr">
              <a:buNone/>
            </a:pPr>
            <a:r>
              <a:rPr lang="de-DE" sz="1150" dirty="0">
                <a:solidFill>
                  <a:srgbClr val="5E5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und</a:t>
            </a:r>
          </a:p>
        </p:txBody>
      </p:sp>
      <p:sp>
        <p:nvSpPr>
          <p:cNvPr id="177" name="Text 177"/>
          <p:cNvSpPr txBox="1"/>
          <p:nvPr/>
        </p:nvSpPr>
        <p:spPr>
          <a:xfrm>
            <a:off x="810768" y="2532768"/>
            <a:ext cx="2234946" cy="40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ctr">
              <a:buNone/>
            </a:pPr>
            <a:r>
              <a:rPr lang="de-DE" sz="1700" b="1" dirty="0">
                <a:solidFill>
                  <a:srgbClr val="0F3D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Name 2</a:t>
            </a:r>
          </a:p>
        </p:txBody>
      </p:sp>
      <p:sp>
        <p:nvSpPr>
          <p:cNvPr id="178" name="Shape 178"/>
          <p:cNvSpPr/>
          <p:nvPr/>
        </p:nvSpPr>
        <p:spPr>
          <a:xfrm>
            <a:off x="3426714" y="1572768"/>
            <a:ext cx="2539746" cy="1500000"/>
          </a:xfrm>
          <a:prstGeom prst="roundRect">
            <a:avLst>
              <a:gd name="adj" fmla="val 2600"/>
            </a:avLst>
          </a:prstGeom>
          <a:solidFill>
            <a:srgbClr val="F1F4EC"/>
          </a:solidFill>
          <a:ln>
            <a:noFill/>
          </a:ln>
        </p:spPr>
        <p:txBody>
          <a:bodyPr/>
          <a:lstStyle/>
          <a:p/>
        </p:txBody>
      </p:sp>
      <p:sp>
        <p:nvSpPr>
          <p:cNvPr id="179" name="Text 179"/>
          <p:cNvSpPr txBox="1"/>
          <p:nvPr/>
        </p:nvSpPr>
        <p:spPr>
          <a:xfrm>
            <a:off x="3579114" y="1852768"/>
            <a:ext cx="2234946" cy="40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ctr">
              <a:buNone/>
            </a:pPr>
            <a:r>
              <a:rPr lang="de-DE" sz="1700" b="1" dirty="0">
                <a:solidFill>
                  <a:srgbClr val="0F3D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Name 3</a:t>
            </a:r>
          </a:p>
        </p:txBody>
      </p:sp>
      <p:sp>
        <p:nvSpPr>
          <p:cNvPr id="180" name="Text 180"/>
          <p:cNvSpPr txBox="1"/>
          <p:nvPr/>
        </p:nvSpPr>
        <p:spPr>
          <a:xfrm>
            <a:off x="3579114" y="2272768"/>
            <a:ext cx="2234946" cy="26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ctr">
              <a:buNone/>
            </a:pPr>
            <a:r>
              <a:rPr lang="de-DE" sz="1150" dirty="0">
                <a:solidFill>
                  <a:srgbClr val="5E5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und</a:t>
            </a:r>
          </a:p>
        </p:txBody>
      </p:sp>
      <p:sp>
        <p:nvSpPr>
          <p:cNvPr id="181" name="Text 181"/>
          <p:cNvSpPr txBox="1"/>
          <p:nvPr/>
        </p:nvSpPr>
        <p:spPr>
          <a:xfrm>
            <a:off x="3579114" y="2532768"/>
            <a:ext cx="2234946" cy="40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ctr">
              <a:buNone/>
            </a:pPr>
            <a:r>
              <a:rPr lang="de-DE" sz="1700" b="1" dirty="0">
                <a:solidFill>
                  <a:srgbClr val="0F3D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Name 4</a:t>
            </a:r>
          </a:p>
        </p:txBody>
      </p:sp>
      <p:sp>
        <p:nvSpPr>
          <p:cNvPr id="182" name="Shape 182"/>
          <p:cNvSpPr/>
          <p:nvPr/>
        </p:nvSpPr>
        <p:spPr>
          <a:xfrm>
            <a:off x="6195060" y="1572768"/>
            <a:ext cx="2539746" cy="1500000"/>
          </a:xfrm>
          <a:prstGeom prst="roundRect">
            <a:avLst>
              <a:gd name="adj" fmla="val 2600"/>
            </a:avLst>
          </a:prstGeom>
          <a:solidFill>
            <a:srgbClr val="F1F4EC"/>
          </a:solidFill>
          <a:ln>
            <a:noFill/>
          </a:ln>
        </p:spPr>
        <p:txBody>
          <a:bodyPr/>
          <a:lstStyle/>
          <a:p/>
        </p:txBody>
      </p:sp>
      <p:sp>
        <p:nvSpPr>
          <p:cNvPr id="183" name="Text 183"/>
          <p:cNvSpPr txBox="1"/>
          <p:nvPr/>
        </p:nvSpPr>
        <p:spPr>
          <a:xfrm>
            <a:off x="6347460" y="1852768"/>
            <a:ext cx="2234946" cy="40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ctr">
              <a:buNone/>
            </a:pPr>
            <a:r>
              <a:rPr lang="de-DE" sz="1700" b="1" dirty="0">
                <a:solidFill>
                  <a:srgbClr val="0F3D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Name 5</a:t>
            </a:r>
          </a:p>
        </p:txBody>
      </p:sp>
      <p:sp>
        <p:nvSpPr>
          <p:cNvPr id="184" name="Text 184"/>
          <p:cNvSpPr txBox="1"/>
          <p:nvPr/>
        </p:nvSpPr>
        <p:spPr>
          <a:xfrm>
            <a:off x="6347460" y="2272768"/>
            <a:ext cx="2234946" cy="26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ctr">
              <a:buNone/>
            </a:pPr>
            <a:r>
              <a:rPr lang="de-DE" sz="1150" dirty="0">
                <a:solidFill>
                  <a:srgbClr val="5E5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und</a:t>
            </a:r>
          </a:p>
        </p:txBody>
      </p:sp>
      <p:sp>
        <p:nvSpPr>
          <p:cNvPr id="185" name="Text 185"/>
          <p:cNvSpPr txBox="1"/>
          <p:nvPr/>
        </p:nvSpPr>
        <p:spPr>
          <a:xfrm>
            <a:off x="6347460" y="2532768"/>
            <a:ext cx="2234946" cy="40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ctr">
              <a:buNone/>
            </a:pPr>
            <a:r>
              <a:rPr lang="de-DE" sz="1700" b="1" dirty="0">
                <a:solidFill>
                  <a:srgbClr val="0F3D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Name 6</a:t>
            </a:r>
          </a:p>
        </p:txBody>
      </p:sp>
      <p:sp>
        <p:nvSpPr>
          <p:cNvPr id="186" name="Shape 186"/>
          <p:cNvSpPr/>
          <p:nvPr/>
        </p:nvSpPr>
        <p:spPr>
          <a:xfrm>
            <a:off x="8963406" y="1572768"/>
            <a:ext cx="2539746" cy="1500000"/>
          </a:xfrm>
          <a:prstGeom prst="roundRect">
            <a:avLst>
              <a:gd name="adj" fmla="val 2600"/>
            </a:avLst>
          </a:prstGeom>
          <a:solidFill>
            <a:srgbClr val="F1F4EC"/>
          </a:solidFill>
          <a:ln>
            <a:noFill/>
          </a:ln>
        </p:spPr>
        <p:txBody>
          <a:bodyPr/>
          <a:lstStyle/>
          <a:p/>
        </p:txBody>
      </p:sp>
      <p:sp>
        <p:nvSpPr>
          <p:cNvPr id="187" name="Text 187"/>
          <p:cNvSpPr txBox="1"/>
          <p:nvPr/>
        </p:nvSpPr>
        <p:spPr>
          <a:xfrm>
            <a:off x="9115806" y="1852768"/>
            <a:ext cx="2234946" cy="40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ctr">
              <a:buNone/>
            </a:pPr>
            <a:r>
              <a:rPr lang="de-DE" sz="1700" b="1" dirty="0">
                <a:solidFill>
                  <a:srgbClr val="0F3D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Name 7</a:t>
            </a:r>
          </a:p>
        </p:txBody>
      </p:sp>
      <p:sp>
        <p:nvSpPr>
          <p:cNvPr id="188" name="Text 188"/>
          <p:cNvSpPr txBox="1"/>
          <p:nvPr/>
        </p:nvSpPr>
        <p:spPr>
          <a:xfrm>
            <a:off x="9115806" y="2272768"/>
            <a:ext cx="2234946" cy="26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ctr">
              <a:buNone/>
            </a:pPr>
            <a:r>
              <a:rPr lang="de-DE" sz="1150" dirty="0">
                <a:solidFill>
                  <a:srgbClr val="5E5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und</a:t>
            </a:r>
          </a:p>
        </p:txBody>
      </p:sp>
      <p:sp>
        <p:nvSpPr>
          <p:cNvPr id="189" name="Text 189"/>
          <p:cNvSpPr txBox="1"/>
          <p:nvPr/>
        </p:nvSpPr>
        <p:spPr>
          <a:xfrm>
            <a:off x="9115806" y="2532768"/>
            <a:ext cx="2234946" cy="40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ctr">
              <a:buNone/>
            </a:pPr>
            <a:r>
              <a:rPr lang="de-DE" sz="1700" b="1" dirty="0">
                <a:solidFill>
                  <a:srgbClr val="0F3D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Name 8</a:t>
            </a:r>
          </a:p>
        </p:txBody>
      </p:sp>
      <p:sp>
        <p:nvSpPr>
          <p:cNvPr id="190" name="Shape 190"/>
          <p:cNvSpPr/>
          <p:nvPr/>
        </p:nvSpPr>
        <p:spPr>
          <a:xfrm>
            <a:off x="658368" y="3300000"/>
            <a:ext cx="10844784" cy="1150000"/>
          </a:xfrm>
          <a:prstGeom prst="roundRect">
            <a:avLst>
              <a:gd name="adj" fmla="val 2600"/>
            </a:avLst>
          </a:prstGeom>
          <a:solidFill>
            <a:srgbClr val="E7EFD8"/>
          </a:solidFill>
          <a:ln>
            <a:noFill/>
          </a:ln>
        </p:spPr>
        <p:txBody>
          <a:bodyPr/>
          <a:lstStyle/>
          <a:p/>
        </p:txBody>
      </p:sp>
      <p:sp>
        <p:nvSpPr>
          <p:cNvPr id="191" name="Text 191"/>
          <p:cNvSpPr txBox="1"/>
          <p:nvPr/>
        </p:nvSpPr>
        <p:spPr>
          <a:xfrm>
            <a:off x="987552" y="3300000"/>
            <a:ext cx="10186416" cy="115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ctr">
              <a:lnSpc>
                <a:spcPct val="115000"/>
              </a:lnSpc>
              <a:buNone/>
            </a:pPr>
            <a:r>
              <a:rPr lang="de-DE" sz="1700" b="1" dirty="0">
                <a:solidFill>
                  <a:srgbClr val="0F3D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Name 9   ·   Name 10   ·   Name 11</a:t>
            </a:r>
          </a:p>
          <a:p>
            <a:pPr indent="0" marL="0" algn="ctr">
              <a:lnSpc>
                <a:spcPct val="115000"/>
              </a:lnSpc>
              <a:buNone/>
            </a:pPr>
            <a:r>
              <a:rPr lang="de-DE" sz="125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Ihr seid zu dritt: Einer liest die Karte vor, die beiden anderen ordnen zu. Nach jeder Karte wechselt der Vorleser.</a:t>
            </a:r>
          </a:p>
        </p:txBody>
      </p:sp>
      <p:sp>
        <p:nvSpPr>
          <p:cNvPr id="192" name="Text 192"/>
          <p:cNvSpPr txBox="1"/>
          <p:nvPr/>
        </p:nvSpPr>
        <p:spPr>
          <a:xfrm>
            <a:off x="658368" y="4700000"/>
            <a:ext cx="10844784" cy="50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1400" dirty="0">
                <a:solidFill>
                  <a:srgbClr val="0F3D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Ein Stapel pro Paar. Die Karten bleiben liegen – wir brauchen sie gleich für die Auswertung.</a:t>
            </a:r>
          </a:p>
        </p:txBody>
      </p:sp>
      <p:sp>
        <p:nvSpPr>
          <p:cNvPr id="196" name="Text 196"/>
          <p:cNvSpPr txBox="1"/>
          <p:nvPr/>
        </p:nvSpPr>
        <p:spPr>
          <a:xfrm>
            <a:off x="658368" y="6345936"/>
            <a:ext cx="768096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950" dirty="0">
                <a:solidFill>
                  <a:srgbClr val="5E5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Die Erkundungsarbeit  ·  Doppelstunde 1</a:t>
            </a:r>
          </a:p>
        </p:txBody>
      </p:sp>
      <p:sp>
        <p:nvSpPr>
          <p:cNvPr id="197" name="Text 197"/>
          <p:cNvSpPr txBox="1"/>
          <p:nvPr/>
        </p:nvSpPr>
        <p:spPr>
          <a:xfrm>
            <a:off x="9674352" y="6345936"/>
            <a:ext cx="182880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r">
              <a:buNone/>
            </a:pPr>
            <a:r>
              <a:rPr lang="de-DE" sz="950" dirty="0">
                <a:solidFill>
                  <a:srgbClr val="5E5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11 / 19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Text 211"/>
          <p:cNvSpPr txBox="1"/>
          <p:nvPr/>
        </p:nvSpPr>
        <p:spPr>
          <a:xfrm>
            <a:off x="658368" y="384048"/>
            <a:ext cx="10844784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1100" b="1" spc="300" kern="0" dirty="0">
                <a:solidFill>
                  <a:srgbClr val="8FB8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AUSWERTUNG</a:t>
            </a:r>
          </a:p>
        </p:txBody>
      </p:sp>
      <p:sp>
        <p:nvSpPr>
          <p:cNvPr id="212" name="Text 212"/>
          <p:cNvSpPr txBox="1"/>
          <p:nvPr/>
        </p:nvSpPr>
        <p:spPr>
          <a:xfrm>
            <a:off x="658368" y="658368"/>
            <a:ext cx="10844784" cy="56692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2700" b="1" dirty="0">
                <a:solidFill>
                  <a:srgbClr val="0F3D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Die drei Stapel</a:t>
            </a:r>
          </a:p>
        </p:txBody>
      </p:sp>
      <p:sp>
        <p:nvSpPr>
          <p:cNvPr id="213" name="Shape 213"/>
          <p:cNvSpPr/>
          <p:nvPr/>
        </p:nvSpPr>
        <p:spPr>
          <a:xfrm>
            <a:off x="658368" y="1298448"/>
            <a:ext cx="10844784" cy="20117"/>
          </a:xfrm>
          <a:prstGeom prst="rect">
            <a:avLst/>
          </a:prstGeom>
          <a:solidFill>
            <a:srgbClr val="8FB840"/>
          </a:solidFill>
          <a:ln>
            <a:noFill/>
          </a:ln>
        </p:spPr>
        <p:txBody>
          <a:bodyPr/>
          <a:lstStyle/>
          <a:p/>
        </p:txBody>
      </p:sp>
      <p:sp>
        <p:nvSpPr>
          <p:cNvPr id="198" name="Shape 198"/>
          <p:cNvSpPr/>
          <p:nvPr/>
        </p:nvSpPr>
        <p:spPr>
          <a:xfrm>
            <a:off x="658368" y="1572768"/>
            <a:ext cx="3462528" cy="3100000"/>
          </a:xfrm>
          <a:prstGeom prst="roundRect">
            <a:avLst>
              <a:gd name="adj" fmla="val 2000"/>
            </a:avLst>
          </a:prstGeom>
          <a:solidFill>
            <a:srgbClr val="F1F4EC"/>
          </a:solidFill>
          <a:ln>
            <a:noFill/>
          </a:ln>
        </p:spPr>
        <p:txBody>
          <a:bodyPr/>
          <a:lstStyle/>
          <a:p/>
        </p:txBody>
      </p:sp>
      <p:sp>
        <p:nvSpPr>
          <p:cNvPr id="199" name="Text 199"/>
          <p:cNvSpPr txBox="1"/>
          <p:nvPr/>
        </p:nvSpPr>
        <p:spPr>
          <a:xfrm>
            <a:off x="841248" y="1792768"/>
            <a:ext cx="3096768" cy="50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ctr">
              <a:lnSpc>
                <a:spcPct val="105000"/>
              </a:lnSpc>
              <a:buNone/>
            </a:pPr>
            <a:r>
              <a:rPr lang="de-DE" sz="1500" b="1" dirty="0">
                <a:solidFill>
                  <a:srgbClr val="0F3D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Das ist eine Erkundung</a:t>
            </a:r>
          </a:p>
        </p:txBody>
      </p:sp>
      <p:sp>
        <p:nvSpPr>
          <p:cNvPr id="200" name="Shape 200"/>
          <p:cNvSpPr/>
          <p:nvPr/>
        </p:nvSpPr>
        <p:spPr>
          <a:xfrm>
            <a:off x="1115568" y="2392768"/>
            <a:ext cx="2548128" cy="18288"/>
          </a:xfrm>
          <a:prstGeom prst="rect">
            <a:avLst/>
          </a:prstGeom>
          <a:solidFill>
            <a:srgbClr val="0F3D2A"/>
          </a:solidFill>
          <a:ln>
            <a:noFill/>
          </a:ln>
        </p:spPr>
        <p:txBody>
          <a:bodyPr/>
          <a:lstStyle/>
          <a:p/>
        </p:txBody>
      </p:sp>
      <p:sp>
        <p:nvSpPr>
          <p:cNvPr id="201" name="Text 201"/>
          <p:cNvSpPr txBox="1"/>
          <p:nvPr/>
        </p:nvSpPr>
        <p:spPr>
          <a:xfrm>
            <a:off x="841248" y="2572768"/>
            <a:ext cx="3096768" cy="190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ctr">
              <a:buNone/>
            </a:pPr>
            <a:r>
              <a:rPr lang="de-DE" sz="1200" dirty="0">
                <a:solidFill>
                  <a:srgbClr val="5E5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Nummern der Karten:</a:t>
            </a:r>
          </a:p>
        </p:txBody>
      </p:sp>
      <p:sp>
        <p:nvSpPr>
          <p:cNvPr id="202" name="Shape 202"/>
          <p:cNvSpPr/>
          <p:nvPr/>
        </p:nvSpPr>
        <p:spPr>
          <a:xfrm>
            <a:off x="4349496" y="1572768"/>
            <a:ext cx="3462528" cy="3100000"/>
          </a:xfrm>
          <a:prstGeom prst="roundRect">
            <a:avLst>
              <a:gd name="adj" fmla="val 2000"/>
            </a:avLst>
          </a:prstGeom>
          <a:solidFill>
            <a:srgbClr val="F4F4F2"/>
          </a:solidFill>
          <a:ln>
            <a:noFill/>
          </a:ln>
        </p:spPr>
        <p:txBody>
          <a:bodyPr/>
          <a:lstStyle/>
          <a:p/>
        </p:txBody>
      </p:sp>
      <p:sp>
        <p:nvSpPr>
          <p:cNvPr id="203" name="Text 203"/>
          <p:cNvSpPr txBox="1"/>
          <p:nvPr/>
        </p:nvSpPr>
        <p:spPr>
          <a:xfrm>
            <a:off x="4532376" y="1792768"/>
            <a:ext cx="3096768" cy="50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ctr">
              <a:lnSpc>
                <a:spcPct val="105000"/>
              </a:lnSpc>
              <a:buNone/>
            </a:pPr>
            <a:r>
              <a:rPr lang="de-DE" sz="1500" b="1" dirty="0">
                <a:solidFill>
                  <a:srgbClr val="5E5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Das kommt darauf an</a:t>
            </a:r>
          </a:p>
        </p:txBody>
      </p:sp>
      <p:sp>
        <p:nvSpPr>
          <p:cNvPr id="204" name="Shape 204"/>
          <p:cNvSpPr/>
          <p:nvPr/>
        </p:nvSpPr>
        <p:spPr>
          <a:xfrm>
            <a:off x="4806696" y="2392768"/>
            <a:ext cx="2548128" cy="18288"/>
          </a:xfrm>
          <a:prstGeom prst="rect">
            <a:avLst/>
          </a:prstGeom>
          <a:solidFill>
            <a:srgbClr val="5E5E5E"/>
          </a:solidFill>
          <a:ln>
            <a:noFill/>
          </a:ln>
        </p:spPr>
        <p:txBody>
          <a:bodyPr/>
          <a:lstStyle/>
          <a:p/>
        </p:txBody>
      </p:sp>
      <p:sp>
        <p:nvSpPr>
          <p:cNvPr id="205" name="Text 205"/>
          <p:cNvSpPr txBox="1"/>
          <p:nvPr/>
        </p:nvSpPr>
        <p:spPr>
          <a:xfrm>
            <a:off x="4532376" y="2572768"/>
            <a:ext cx="3096768" cy="190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ctr">
              <a:buNone/>
            </a:pPr>
            <a:r>
              <a:rPr lang="de-DE" sz="1200" dirty="0">
                <a:solidFill>
                  <a:srgbClr val="5E5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Nummern der Karten:</a:t>
            </a:r>
          </a:p>
        </p:txBody>
      </p:sp>
      <p:sp>
        <p:nvSpPr>
          <p:cNvPr id="206" name="Shape 206"/>
          <p:cNvSpPr/>
          <p:nvPr/>
        </p:nvSpPr>
        <p:spPr>
          <a:xfrm>
            <a:off x="8040624" y="1572768"/>
            <a:ext cx="3462528" cy="3100000"/>
          </a:xfrm>
          <a:prstGeom prst="roundRect">
            <a:avLst>
              <a:gd name="adj" fmla="val 2000"/>
            </a:avLst>
          </a:prstGeom>
          <a:solidFill>
            <a:srgbClr val="FBEDE7"/>
          </a:solidFill>
          <a:ln w="12700">
            <a:solidFill>
              <a:srgbClr val="E2725B"/>
            </a:solidFill>
          </a:ln>
        </p:spPr>
        <p:txBody>
          <a:bodyPr/>
          <a:lstStyle/>
          <a:p/>
        </p:txBody>
      </p:sp>
      <p:sp>
        <p:nvSpPr>
          <p:cNvPr id="207" name="Text 207"/>
          <p:cNvSpPr txBox="1"/>
          <p:nvPr/>
        </p:nvSpPr>
        <p:spPr>
          <a:xfrm>
            <a:off x="8223504" y="1792768"/>
            <a:ext cx="3096768" cy="50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ctr">
              <a:lnSpc>
                <a:spcPct val="105000"/>
              </a:lnSpc>
              <a:buNone/>
            </a:pPr>
            <a:r>
              <a:rPr lang="de-DE" sz="1500" b="1" dirty="0">
                <a:solidFill>
                  <a:srgbClr val="A844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Das ist keine</a:t>
            </a:r>
          </a:p>
        </p:txBody>
      </p:sp>
      <p:sp>
        <p:nvSpPr>
          <p:cNvPr id="208" name="Shape 208"/>
          <p:cNvSpPr/>
          <p:nvPr/>
        </p:nvSpPr>
        <p:spPr>
          <a:xfrm>
            <a:off x="8497824" y="2392768"/>
            <a:ext cx="2548128" cy="18288"/>
          </a:xfrm>
          <a:prstGeom prst="rect">
            <a:avLst/>
          </a:prstGeom>
          <a:solidFill>
            <a:srgbClr val="A8442F"/>
          </a:solidFill>
          <a:ln>
            <a:noFill/>
          </a:ln>
        </p:spPr>
        <p:txBody>
          <a:bodyPr/>
          <a:lstStyle/>
          <a:p/>
        </p:txBody>
      </p:sp>
      <p:sp>
        <p:nvSpPr>
          <p:cNvPr id="209" name="Text 209"/>
          <p:cNvSpPr txBox="1"/>
          <p:nvPr/>
        </p:nvSpPr>
        <p:spPr>
          <a:xfrm>
            <a:off x="8223504" y="2572768"/>
            <a:ext cx="3096768" cy="190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ctr">
              <a:buNone/>
            </a:pPr>
            <a:r>
              <a:rPr lang="de-DE" sz="1200" dirty="0">
                <a:solidFill>
                  <a:srgbClr val="5E5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Nummern der Karten:</a:t>
            </a:r>
          </a:p>
        </p:txBody>
      </p:sp>
      <p:sp>
        <p:nvSpPr>
          <p:cNvPr id="210" name="Text 210"/>
          <p:cNvSpPr txBox="1"/>
          <p:nvPr/>
        </p:nvSpPr>
        <p:spPr>
          <a:xfrm>
            <a:off x="658368" y="4850000"/>
            <a:ext cx="10844784" cy="50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1450" dirty="0">
                <a:solidFill>
                  <a:srgbClr val="0F3D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Wo liegen zwei Paare auseinander? Genau diese Karten besprechen wir – die anderen nicht.</a:t>
            </a:r>
          </a:p>
        </p:txBody>
      </p:sp>
      <p:sp>
        <p:nvSpPr>
          <p:cNvPr id="214" name="Text 214"/>
          <p:cNvSpPr txBox="1"/>
          <p:nvPr/>
        </p:nvSpPr>
        <p:spPr>
          <a:xfrm>
            <a:off x="658368" y="6345936"/>
            <a:ext cx="768096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950" dirty="0">
                <a:solidFill>
                  <a:srgbClr val="5E5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Die Erkundungsarbeit  ·  Doppelstunde 1</a:t>
            </a:r>
          </a:p>
        </p:txBody>
      </p:sp>
      <p:sp>
        <p:nvSpPr>
          <p:cNvPr id="215" name="Text 215"/>
          <p:cNvSpPr txBox="1"/>
          <p:nvPr/>
        </p:nvSpPr>
        <p:spPr>
          <a:xfrm>
            <a:off x="9674352" y="6345936"/>
            <a:ext cx="182880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r">
              <a:buNone/>
            </a:pPr>
            <a:r>
              <a:rPr lang="de-DE" sz="950" dirty="0">
                <a:solidFill>
                  <a:srgbClr val="5E5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12 / 19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Text 233"/>
          <p:cNvSpPr txBox="1"/>
          <p:nvPr/>
        </p:nvSpPr>
        <p:spPr>
          <a:xfrm>
            <a:off x="658368" y="384048"/>
            <a:ext cx="10844784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1100" b="1" spc="300" kern="0" dirty="0">
                <a:solidFill>
                  <a:srgbClr val="8FB8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SICHERUNG</a:t>
            </a:r>
          </a:p>
        </p:txBody>
      </p:sp>
      <p:sp>
        <p:nvSpPr>
          <p:cNvPr id="234" name="Text 234"/>
          <p:cNvSpPr txBox="1"/>
          <p:nvPr/>
        </p:nvSpPr>
        <p:spPr>
          <a:xfrm>
            <a:off x="658368" y="658368"/>
            <a:ext cx="10844784" cy="56692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2700" b="1" dirty="0">
                <a:solidFill>
                  <a:srgbClr val="0F3D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Drei Merkmale einer Erkundungsarbeit</a:t>
            </a:r>
          </a:p>
        </p:txBody>
      </p:sp>
      <p:sp>
        <p:nvSpPr>
          <p:cNvPr id="235" name="Shape 235"/>
          <p:cNvSpPr/>
          <p:nvPr/>
        </p:nvSpPr>
        <p:spPr>
          <a:xfrm>
            <a:off x="658368" y="1298448"/>
            <a:ext cx="10844784" cy="20117"/>
          </a:xfrm>
          <a:prstGeom prst="rect">
            <a:avLst/>
          </a:prstGeom>
          <a:solidFill>
            <a:srgbClr val="8FB840"/>
          </a:solidFill>
          <a:ln>
            <a:noFill/>
          </a:ln>
        </p:spPr>
        <p:txBody>
          <a:bodyPr/>
          <a:lstStyle/>
          <a:p/>
        </p:txBody>
      </p:sp>
      <p:sp>
        <p:nvSpPr>
          <p:cNvPr id="216" name="Shape 216"/>
          <p:cNvSpPr/>
          <p:nvPr/>
        </p:nvSpPr>
        <p:spPr>
          <a:xfrm>
            <a:off x="658368" y="1572768"/>
            <a:ext cx="10844784" cy="1050000"/>
          </a:xfrm>
          <a:prstGeom prst="roundRect">
            <a:avLst>
              <a:gd name="adj" fmla="val 5357"/>
            </a:avLst>
          </a:prstGeom>
          <a:solidFill>
            <a:srgbClr val="F1F4EC"/>
          </a:solidFill>
          <a:ln>
            <a:noFill/>
          </a:ln>
        </p:spPr>
        <p:txBody>
          <a:bodyPr/>
          <a:lstStyle/>
          <a:p/>
        </p:txBody>
      </p:sp>
      <p:sp>
        <p:nvSpPr>
          <p:cNvPr id="217" name="Shape 217"/>
          <p:cNvSpPr/>
          <p:nvPr/>
        </p:nvSpPr>
        <p:spPr>
          <a:xfrm>
            <a:off x="877824" y="1860024"/>
            <a:ext cx="475488" cy="475488"/>
          </a:xfrm>
          <a:prstGeom prst="ellipse">
            <a:avLst/>
          </a:prstGeom>
          <a:solidFill>
            <a:srgbClr val="0F3D2A"/>
          </a:solidFill>
          <a:ln>
            <a:noFill/>
          </a:ln>
        </p:spPr>
        <p:txBody>
          <a:bodyPr/>
          <a:lstStyle/>
          <a:p/>
        </p:txBody>
      </p:sp>
      <p:sp>
        <p:nvSpPr>
          <p:cNvPr id="218" name="Text 218"/>
          <p:cNvSpPr txBox="1"/>
          <p:nvPr/>
        </p:nvSpPr>
        <p:spPr>
          <a:xfrm>
            <a:off x="877824" y="1860024"/>
            <a:ext cx="475488" cy="4754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ctr">
              <a:buNone/>
            </a:pPr>
            <a:r>
              <a:rPr lang="de-DE" sz="1500" b="1" dirty="0">
                <a:solidFill>
                  <a:srgbClr val="8FB8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1</a:t>
            </a:r>
          </a:p>
        </p:txBody>
      </p:sp>
      <p:sp>
        <p:nvSpPr>
          <p:cNvPr id="219" name="Text 219"/>
          <p:cNvSpPr txBox="1"/>
          <p:nvPr/>
        </p:nvSpPr>
        <p:spPr>
          <a:xfrm>
            <a:off x="1527048" y="1737360"/>
            <a:ext cx="9000000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1350" b="1" dirty="0">
                <a:solidFill>
                  <a:srgbClr val="0F3D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Eine eigene Frage</a:t>
            </a:r>
          </a:p>
        </p:txBody>
      </p:sp>
      <p:sp>
        <p:nvSpPr>
          <p:cNvPr id="220" name="Text 220"/>
          <p:cNvSpPr txBox="1"/>
          <p:nvPr/>
        </p:nvSpPr>
        <p:spPr>
          <a:xfrm>
            <a:off x="1527048" y="2048256"/>
            <a:ext cx="9000000" cy="4099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lnSpc>
                <a:spcPct val="105000"/>
              </a:lnSpc>
              <a:buNone/>
            </a:pPr>
            <a:r>
              <a:rPr lang="de-DE" sz="120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Nicht „über etwas schreiben“, sondern etwas herausfinden wollen. Deine Arbeit endet mit einer Antwort, nicht mit einer Zusammenfassung.</a:t>
            </a:r>
          </a:p>
        </p:txBody>
      </p:sp>
      <p:sp>
        <p:nvSpPr>
          <p:cNvPr id="221" name="Shape 221"/>
          <p:cNvSpPr/>
          <p:nvPr/>
        </p:nvSpPr>
        <p:spPr>
          <a:xfrm>
            <a:off x="658368" y="2752768"/>
            <a:ext cx="10844784" cy="1050000"/>
          </a:xfrm>
          <a:prstGeom prst="roundRect">
            <a:avLst>
              <a:gd name="adj" fmla="val 5357"/>
            </a:avLst>
          </a:prstGeom>
          <a:solidFill>
            <a:srgbClr val="F4F4F2"/>
          </a:solidFill>
          <a:ln>
            <a:noFill/>
          </a:ln>
        </p:spPr>
        <p:txBody>
          <a:bodyPr/>
          <a:lstStyle/>
          <a:p/>
        </p:txBody>
      </p:sp>
      <p:sp>
        <p:nvSpPr>
          <p:cNvPr id="222" name="Shape 222"/>
          <p:cNvSpPr/>
          <p:nvPr/>
        </p:nvSpPr>
        <p:spPr>
          <a:xfrm>
            <a:off x="877824" y="3040024"/>
            <a:ext cx="475488" cy="475488"/>
          </a:xfrm>
          <a:prstGeom prst="ellipse">
            <a:avLst/>
          </a:prstGeom>
          <a:solidFill>
            <a:srgbClr val="0F3D2A"/>
          </a:solidFill>
          <a:ln>
            <a:noFill/>
          </a:ln>
        </p:spPr>
        <p:txBody>
          <a:bodyPr/>
          <a:lstStyle/>
          <a:p/>
        </p:txBody>
      </p:sp>
      <p:sp>
        <p:nvSpPr>
          <p:cNvPr id="223" name="Text 223"/>
          <p:cNvSpPr txBox="1"/>
          <p:nvPr/>
        </p:nvSpPr>
        <p:spPr>
          <a:xfrm>
            <a:off x="877824" y="3040024"/>
            <a:ext cx="475488" cy="4754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ctr">
              <a:buNone/>
            </a:pPr>
            <a:r>
              <a:rPr lang="de-DE" sz="1500" b="1" dirty="0">
                <a:solidFill>
                  <a:srgbClr val="8FB8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2</a:t>
            </a:r>
          </a:p>
        </p:txBody>
      </p:sp>
      <p:sp>
        <p:nvSpPr>
          <p:cNvPr id="224" name="Text 224"/>
          <p:cNvSpPr txBox="1"/>
          <p:nvPr/>
        </p:nvSpPr>
        <p:spPr>
          <a:xfrm>
            <a:off x="1527048" y="2917360"/>
            <a:ext cx="9000000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1350" b="1" dirty="0">
                <a:solidFill>
                  <a:srgbClr val="0F3D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Eigene Mathematik</a:t>
            </a:r>
          </a:p>
        </p:txBody>
      </p:sp>
      <p:sp>
        <p:nvSpPr>
          <p:cNvPr id="225" name="Text 225"/>
          <p:cNvSpPr txBox="1"/>
          <p:nvPr/>
        </p:nvSpPr>
        <p:spPr>
          <a:xfrm>
            <a:off x="1527048" y="3228256"/>
            <a:ext cx="9000000" cy="4099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lnSpc>
                <a:spcPct val="105000"/>
              </a:lnSpc>
              <a:buNone/>
            </a:pPr>
            <a:r>
              <a:rPr lang="de-DE" sz="120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Du rechnest, modellierst, beweist. Du berichtest nicht, was andere gerechnet haben.</a:t>
            </a:r>
          </a:p>
        </p:txBody>
      </p:sp>
      <p:sp>
        <p:nvSpPr>
          <p:cNvPr id="226" name="Shape 226"/>
          <p:cNvSpPr/>
          <p:nvPr/>
        </p:nvSpPr>
        <p:spPr>
          <a:xfrm>
            <a:off x="658368" y="3932768"/>
            <a:ext cx="10844784" cy="1050000"/>
          </a:xfrm>
          <a:prstGeom prst="roundRect">
            <a:avLst>
              <a:gd name="adj" fmla="val 5357"/>
            </a:avLst>
          </a:prstGeom>
          <a:solidFill>
            <a:srgbClr val="F1F4EC"/>
          </a:solidFill>
          <a:ln>
            <a:noFill/>
          </a:ln>
        </p:spPr>
        <p:txBody>
          <a:bodyPr/>
          <a:lstStyle/>
          <a:p/>
        </p:txBody>
      </p:sp>
      <p:sp>
        <p:nvSpPr>
          <p:cNvPr id="227" name="Shape 227"/>
          <p:cNvSpPr/>
          <p:nvPr/>
        </p:nvSpPr>
        <p:spPr>
          <a:xfrm>
            <a:off x="877824" y="4220024"/>
            <a:ext cx="475488" cy="475488"/>
          </a:xfrm>
          <a:prstGeom prst="ellipse">
            <a:avLst/>
          </a:prstGeom>
          <a:solidFill>
            <a:srgbClr val="0F3D2A"/>
          </a:solidFill>
          <a:ln>
            <a:noFill/>
          </a:ln>
        </p:spPr>
        <p:txBody>
          <a:bodyPr/>
          <a:lstStyle/>
          <a:p/>
        </p:txBody>
      </p:sp>
      <p:sp>
        <p:nvSpPr>
          <p:cNvPr id="228" name="Text 228"/>
          <p:cNvSpPr txBox="1"/>
          <p:nvPr/>
        </p:nvSpPr>
        <p:spPr>
          <a:xfrm>
            <a:off x="877824" y="4220024"/>
            <a:ext cx="475488" cy="4754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ctr">
              <a:buNone/>
            </a:pPr>
            <a:r>
              <a:rPr lang="de-DE" sz="1500" b="1" dirty="0">
                <a:solidFill>
                  <a:srgbClr val="8FB8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3</a:t>
            </a:r>
          </a:p>
        </p:txBody>
      </p:sp>
      <p:sp>
        <p:nvSpPr>
          <p:cNvPr id="229" name="Text 229"/>
          <p:cNvSpPr txBox="1"/>
          <p:nvPr/>
        </p:nvSpPr>
        <p:spPr>
          <a:xfrm>
            <a:off x="1527048" y="4097360"/>
            <a:ext cx="9000000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1350" b="1" dirty="0">
                <a:solidFill>
                  <a:srgbClr val="0F3D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Ein eigener Zugriff</a:t>
            </a:r>
          </a:p>
        </p:txBody>
      </p:sp>
      <p:sp>
        <p:nvSpPr>
          <p:cNvPr id="230" name="Text 230"/>
          <p:cNvSpPr txBox="1"/>
          <p:nvPr/>
        </p:nvSpPr>
        <p:spPr>
          <a:xfrm>
            <a:off x="1527048" y="4408256"/>
            <a:ext cx="9000000" cy="4099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lnSpc>
                <a:spcPct val="105000"/>
              </a:lnSpc>
              <a:buNone/>
            </a:pPr>
            <a:r>
              <a:rPr lang="de-DE" sz="120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Man merkt beim Lesen, dass genau du diese Arbeit geschrieben hast – an der Frage, an den Daten, an den Umwegen.</a:t>
            </a:r>
          </a:p>
        </p:txBody>
      </p:sp>
      <p:sp>
        <p:nvSpPr>
          <p:cNvPr id="231" name="Shape 231"/>
          <p:cNvSpPr/>
          <p:nvPr/>
        </p:nvSpPr>
        <p:spPr>
          <a:xfrm>
            <a:off x="658368" y="5100000"/>
            <a:ext cx="10844784" cy="620000"/>
          </a:xfrm>
          <a:prstGeom prst="roundRect">
            <a:avLst>
              <a:gd name="adj" fmla="val 2600"/>
            </a:avLst>
          </a:prstGeom>
          <a:solidFill>
            <a:srgbClr val="FBEDE7"/>
          </a:solidFill>
          <a:ln w="12700">
            <a:solidFill>
              <a:srgbClr val="E2725B"/>
            </a:solidFill>
          </a:ln>
        </p:spPr>
        <p:txBody>
          <a:bodyPr/>
          <a:lstStyle/>
          <a:p/>
        </p:txBody>
      </p:sp>
      <p:sp>
        <p:nvSpPr>
          <p:cNvPr id="232" name="Text 232"/>
          <p:cNvSpPr txBox="1"/>
          <p:nvPr/>
        </p:nvSpPr>
        <p:spPr>
          <a:xfrm>
            <a:off x="987552" y="5100000"/>
            <a:ext cx="10186416" cy="62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l">
              <a:lnSpc>
                <a:spcPct val="100000"/>
              </a:lnSpc>
              <a:buNone/>
            </a:pPr>
            <a:r>
              <a:rPr lang="de-DE" sz="1500" dirty="0">
                <a:solidFill>
                  <a:srgbClr val="A8442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Gegenprobe: Wenn deine Arbeit durch eine gute Wikipedia-Seite ersetzt werden könnte, ist es keine Erkundung.</a:t>
            </a:r>
          </a:p>
        </p:txBody>
      </p:sp>
      <p:sp>
        <p:nvSpPr>
          <p:cNvPr id="236" name="Text 236"/>
          <p:cNvSpPr txBox="1"/>
          <p:nvPr/>
        </p:nvSpPr>
        <p:spPr>
          <a:xfrm>
            <a:off x="658368" y="6345936"/>
            <a:ext cx="768096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950" dirty="0">
                <a:solidFill>
                  <a:srgbClr val="5E5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Die Erkundungsarbeit  ·  Doppelstunde 1</a:t>
            </a:r>
          </a:p>
        </p:txBody>
      </p:sp>
      <p:sp>
        <p:nvSpPr>
          <p:cNvPr id="237" name="Text 237"/>
          <p:cNvSpPr txBox="1"/>
          <p:nvPr/>
        </p:nvSpPr>
        <p:spPr>
          <a:xfrm>
            <a:off x="9674352" y="6345936"/>
            <a:ext cx="182880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r">
              <a:buNone/>
            </a:pPr>
            <a:r>
              <a:rPr lang="de-DE" sz="950" dirty="0">
                <a:solidFill>
                  <a:srgbClr val="5E5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13 / 19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Text 250"/>
          <p:cNvSpPr txBox="1"/>
          <p:nvPr/>
        </p:nvSpPr>
        <p:spPr>
          <a:xfrm>
            <a:off x="658368" y="384048"/>
            <a:ext cx="10844784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1100" b="1" spc="300" kern="0" dirty="0">
                <a:solidFill>
                  <a:srgbClr val="A844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AUFLÖSUNG</a:t>
            </a:r>
          </a:p>
        </p:txBody>
      </p:sp>
      <p:sp>
        <p:nvSpPr>
          <p:cNvPr id="251" name="Text 251"/>
          <p:cNvSpPr txBox="1"/>
          <p:nvPr/>
        </p:nvSpPr>
        <p:spPr>
          <a:xfrm>
            <a:off x="658368" y="658368"/>
            <a:ext cx="10844784" cy="56692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2700" b="1" dirty="0">
                <a:solidFill>
                  <a:srgbClr val="0F3D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Zurück zu den drei Titeln</a:t>
            </a:r>
          </a:p>
        </p:txBody>
      </p:sp>
      <p:sp>
        <p:nvSpPr>
          <p:cNvPr id="252" name="Shape 252"/>
          <p:cNvSpPr/>
          <p:nvPr/>
        </p:nvSpPr>
        <p:spPr>
          <a:xfrm>
            <a:off x="658368" y="1298448"/>
            <a:ext cx="10844784" cy="20117"/>
          </a:xfrm>
          <a:prstGeom prst="rect">
            <a:avLst/>
          </a:prstGeom>
          <a:solidFill>
            <a:srgbClr val="8FB840"/>
          </a:solidFill>
          <a:ln>
            <a:noFill/>
          </a:ln>
        </p:spPr>
        <p:txBody>
          <a:bodyPr/>
          <a:lstStyle/>
          <a:p/>
        </p:txBody>
      </p:sp>
      <p:sp>
        <p:nvSpPr>
          <p:cNvPr id="238" name="Shape 238"/>
          <p:cNvSpPr/>
          <p:nvPr/>
        </p:nvSpPr>
        <p:spPr>
          <a:xfrm>
            <a:off x="658368" y="1572768"/>
            <a:ext cx="10844784" cy="1188560"/>
          </a:xfrm>
          <a:prstGeom prst="roundRect">
            <a:avLst>
              <a:gd name="adj" fmla="val 3000"/>
            </a:avLst>
          </a:prstGeom>
          <a:solidFill>
            <a:srgbClr val="FBEDE7"/>
          </a:solidFill>
          <a:ln w="12700">
            <a:solidFill>
              <a:srgbClr val="E2725B"/>
            </a:solidFill>
          </a:ln>
        </p:spPr>
        <p:txBody>
          <a:bodyPr/>
          <a:lstStyle/>
          <a:p/>
        </p:txBody>
      </p:sp>
      <p:sp>
        <p:nvSpPr>
          <p:cNvPr id="239" name="Text 239"/>
          <p:cNvSpPr txBox="1"/>
          <p:nvPr/>
        </p:nvSpPr>
        <p:spPr>
          <a:xfrm>
            <a:off x="877824" y="1572768"/>
            <a:ext cx="500000" cy="11885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l">
              <a:buNone/>
            </a:pPr>
            <a:r>
              <a:rPr lang="de-DE" sz="2200" b="1" dirty="0">
                <a:solidFill>
                  <a:srgbClr val="A8442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A</a:t>
            </a:r>
          </a:p>
        </p:txBody>
      </p:sp>
      <p:sp>
        <p:nvSpPr>
          <p:cNvPr id="240" name="Text 240"/>
          <p:cNvSpPr txBox="1"/>
          <p:nvPr/>
        </p:nvSpPr>
        <p:spPr>
          <a:xfrm>
            <a:off x="1508368" y="1752768"/>
            <a:ext cx="9700000" cy="33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1400" b="1" dirty="0">
                <a:solidFill>
                  <a:srgbClr val="A844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Die Geschichte der Zahl π</a:t>
            </a:r>
          </a:p>
        </p:txBody>
      </p:sp>
      <p:sp>
        <p:nvSpPr>
          <p:cNvPr id="241" name="Text 241"/>
          <p:cNvSpPr txBox="1"/>
          <p:nvPr/>
        </p:nvSpPr>
        <p:spPr>
          <a:xfrm>
            <a:off x="1508368" y="2112768"/>
            <a:ext cx="9700000" cy="62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lnSpc>
                <a:spcPct val="110000"/>
              </a:lnSpc>
              <a:buNone/>
            </a:pPr>
            <a:r>
              <a:rPr lang="de-DE" sz="125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Keine Erkundung. Ein Referat. Die Lehrerhandreichungen der IB sagen ausdrücklich: rein beschreibende historische Themen sind nicht geeignet.</a:t>
            </a:r>
          </a:p>
        </p:txBody>
      </p:sp>
      <p:sp>
        <p:nvSpPr>
          <p:cNvPr id="242" name="Shape 242"/>
          <p:cNvSpPr/>
          <p:nvPr/>
        </p:nvSpPr>
        <p:spPr>
          <a:xfrm>
            <a:off x="658368" y="2852768"/>
            <a:ext cx="10844784" cy="1188560"/>
          </a:xfrm>
          <a:prstGeom prst="roundRect">
            <a:avLst>
              <a:gd name="adj" fmla="val 3000"/>
            </a:avLst>
          </a:prstGeom>
          <a:solidFill>
            <a:srgbClr val="F4F4F2"/>
          </a:solidFill>
          <a:ln>
            <a:noFill/>
          </a:ln>
        </p:spPr>
        <p:txBody>
          <a:bodyPr/>
          <a:lstStyle/>
          <a:p/>
        </p:txBody>
      </p:sp>
      <p:sp>
        <p:nvSpPr>
          <p:cNvPr id="243" name="Text 243"/>
          <p:cNvSpPr txBox="1"/>
          <p:nvPr/>
        </p:nvSpPr>
        <p:spPr>
          <a:xfrm>
            <a:off x="877824" y="2852768"/>
            <a:ext cx="500000" cy="11885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l">
              <a:buNone/>
            </a:pPr>
            <a:r>
              <a:rPr lang="de-DE" sz="2200" b="1" dirty="0">
                <a:solidFill>
                  <a:srgbClr val="5E5E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B</a:t>
            </a:r>
          </a:p>
        </p:txBody>
      </p:sp>
      <p:sp>
        <p:nvSpPr>
          <p:cNvPr id="244" name="Text 244"/>
          <p:cNvSpPr txBox="1"/>
          <p:nvPr/>
        </p:nvSpPr>
        <p:spPr>
          <a:xfrm>
            <a:off x="1508368" y="3032768"/>
            <a:ext cx="9700000" cy="33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1400" b="1" dirty="0">
                <a:solidFill>
                  <a:srgbClr val="5E5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Fibonacci-Zahlen in der Natur</a:t>
            </a:r>
          </a:p>
        </p:txBody>
      </p:sp>
      <p:sp>
        <p:nvSpPr>
          <p:cNvPr id="245" name="Text 245"/>
          <p:cNvSpPr txBox="1"/>
          <p:nvPr/>
        </p:nvSpPr>
        <p:spPr>
          <a:xfrm>
            <a:off x="1508368" y="3392768"/>
            <a:ext cx="9700000" cy="62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lnSpc>
                <a:spcPct val="110000"/>
              </a:lnSpc>
              <a:buNone/>
            </a:pPr>
            <a:r>
              <a:rPr lang="de-DE" sz="125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Noch keine Erkundung. Das ist ein Thema, keine Frage. Es könnte eine werden – zum Beispiel: Wie gut sagt die Fibonacci-Folge die Zahl der Spiralen in den Sonnenblumen in unserem Schulgarten voraus?</a:t>
            </a:r>
          </a:p>
        </p:txBody>
      </p:sp>
      <p:sp>
        <p:nvSpPr>
          <p:cNvPr id="246" name="Shape 246"/>
          <p:cNvSpPr/>
          <p:nvPr/>
        </p:nvSpPr>
        <p:spPr>
          <a:xfrm>
            <a:off x="658368" y="4132768"/>
            <a:ext cx="10844784" cy="1188560"/>
          </a:xfrm>
          <a:prstGeom prst="roundRect">
            <a:avLst>
              <a:gd name="adj" fmla="val 3000"/>
            </a:avLst>
          </a:prstGeom>
          <a:solidFill>
            <a:srgbClr val="F1F4EC"/>
          </a:solidFill>
          <a:ln>
            <a:noFill/>
          </a:ln>
        </p:spPr>
        <p:txBody>
          <a:bodyPr/>
          <a:lstStyle/>
          <a:p/>
        </p:txBody>
      </p:sp>
      <p:sp>
        <p:nvSpPr>
          <p:cNvPr id="247" name="Text 247"/>
          <p:cNvSpPr txBox="1"/>
          <p:nvPr/>
        </p:nvSpPr>
        <p:spPr>
          <a:xfrm>
            <a:off x="877824" y="4132768"/>
            <a:ext cx="500000" cy="11885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l">
              <a:buNone/>
            </a:pPr>
            <a:r>
              <a:rPr lang="de-DE" sz="2200" b="1" dirty="0">
                <a:solidFill>
                  <a:srgbClr val="0F3D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C</a:t>
            </a:r>
          </a:p>
        </p:txBody>
      </p:sp>
      <p:sp>
        <p:nvSpPr>
          <p:cNvPr id="248" name="Text 248"/>
          <p:cNvSpPr txBox="1"/>
          <p:nvPr/>
        </p:nvSpPr>
        <p:spPr>
          <a:xfrm>
            <a:off x="1508368" y="4312768"/>
            <a:ext cx="9700000" cy="33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1400" b="1" dirty="0">
                <a:solidFill>
                  <a:srgbClr val="0F3D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Warum mein Bus morgens nie pünktlich ist</a:t>
            </a:r>
          </a:p>
        </p:txBody>
      </p:sp>
      <p:sp>
        <p:nvSpPr>
          <p:cNvPr id="249" name="Text 249"/>
          <p:cNvSpPr txBox="1"/>
          <p:nvPr/>
        </p:nvSpPr>
        <p:spPr>
          <a:xfrm>
            <a:off x="1508368" y="4672768"/>
            <a:ext cx="9700000" cy="62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lnSpc>
                <a:spcPct val="110000"/>
              </a:lnSpc>
              <a:buNone/>
            </a:pPr>
            <a:r>
              <a:rPr lang="de-DE" sz="125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Fast. Es steckt eine Frage darin und es gibt eigene Daten. Aber „warum“ ist noch zu weit. Besser: Wie gut beschreibt eine Normalverteilung die Verspätungen meiner Buslinie über vier Wochen?</a:t>
            </a:r>
          </a:p>
        </p:txBody>
      </p:sp>
      <p:sp>
        <p:nvSpPr>
          <p:cNvPr id="253" name="Text 253"/>
          <p:cNvSpPr txBox="1"/>
          <p:nvPr/>
        </p:nvSpPr>
        <p:spPr>
          <a:xfrm>
            <a:off x="658368" y="6345936"/>
            <a:ext cx="768096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950" dirty="0">
                <a:solidFill>
                  <a:srgbClr val="5E5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Die Erkundungsarbeit  ·  Doppelstunde 1</a:t>
            </a:r>
          </a:p>
        </p:txBody>
      </p:sp>
      <p:sp>
        <p:nvSpPr>
          <p:cNvPr id="254" name="Text 254"/>
          <p:cNvSpPr txBox="1"/>
          <p:nvPr/>
        </p:nvSpPr>
        <p:spPr>
          <a:xfrm>
            <a:off x="9674352" y="6345936"/>
            <a:ext cx="182880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r">
              <a:buNone/>
            </a:pPr>
            <a:r>
              <a:rPr lang="de-DE" sz="950" dirty="0">
                <a:solidFill>
                  <a:srgbClr val="5E5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14 / 19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Text 270"/>
          <p:cNvSpPr txBox="1"/>
          <p:nvPr/>
        </p:nvSpPr>
        <p:spPr>
          <a:xfrm>
            <a:off x="658368" y="384048"/>
            <a:ext cx="10844784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1100" b="1" spc="300" kern="0" dirty="0">
                <a:solidFill>
                  <a:srgbClr val="A844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ARBEITSAUFTRAG 2</a:t>
            </a:r>
          </a:p>
        </p:txBody>
      </p:sp>
      <p:sp>
        <p:nvSpPr>
          <p:cNvPr id="271" name="Text 271"/>
          <p:cNvSpPr txBox="1"/>
          <p:nvPr/>
        </p:nvSpPr>
        <p:spPr>
          <a:xfrm>
            <a:off x="658368" y="658368"/>
            <a:ext cx="10844784" cy="56692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2700" b="1" dirty="0">
                <a:solidFill>
                  <a:srgbClr val="0F3D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Neun Klebepunkte</a:t>
            </a:r>
          </a:p>
        </p:txBody>
      </p:sp>
      <p:sp>
        <p:nvSpPr>
          <p:cNvPr id="272" name="Shape 272"/>
          <p:cNvSpPr/>
          <p:nvPr/>
        </p:nvSpPr>
        <p:spPr>
          <a:xfrm>
            <a:off x="658368" y="1298448"/>
            <a:ext cx="10844784" cy="20117"/>
          </a:xfrm>
          <a:prstGeom prst="rect">
            <a:avLst/>
          </a:prstGeom>
          <a:solidFill>
            <a:srgbClr val="8FB840"/>
          </a:solidFill>
          <a:ln>
            <a:noFill/>
          </a:ln>
        </p:spPr>
        <p:txBody>
          <a:bodyPr/>
          <a:lstStyle/>
          <a:p/>
        </p:txBody>
      </p:sp>
      <p:sp>
        <p:nvSpPr>
          <p:cNvPr id="255" name="Shape 255"/>
          <p:cNvSpPr/>
          <p:nvPr/>
        </p:nvSpPr>
        <p:spPr>
          <a:xfrm>
            <a:off x="658368" y="1572768"/>
            <a:ext cx="10844784" cy="1500000"/>
          </a:xfrm>
          <a:prstGeom prst="roundRect">
            <a:avLst>
              <a:gd name="adj" fmla="val 2600"/>
            </a:avLst>
          </a:prstGeom>
          <a:solidFill>
            <a:srgbClr val="E7EFD8"/>
          </a:solidFill>
          <a:ln>
            <a:noFill/>
          </a:ln>
        </p:spPr>
        <p:txBody>
          <a:bodyPr/>
          <a:lstStyle/>
          <a:p/>
        </p:txBody>
      </p:sp>
      <p:sp>
        <p:nvSpPr>
          <p:cNvPr id="256" name="Text 256"/>
          <p:cNvSpPr txBox="1"/>
          <p:nvPr/>
        </p:nvSpPr>
        <p:spPr>
          <a:xfrm>
            <a:off x="987552" y="1772768"/>
            <a:ext cx="10186416" cy="115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lnSpc>
                <a:spcPct val="115000"/>
              </a:lnSpc>
              <a:buNone/>
            </a:pPr>
            <a:r>
              <a:rPr lang="de-DE" sz="1600" dirty="0">
                <a:solidFill>
                  <a:srgbClr val="0F3D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„Blättert die Arbeit durch, lest nicht alles.</a:t>
            </a:r>
          </a:p>
          <a:p>
            <a:pPr indent="0" marL="0" algn="l">
              <a:lnSpc>
                <a:spcPct val="115000"/>
              </a:lnSpc>
              <a:buNone/>
            </a:pPr>
            <a:r>
              <a:rPr lang="de-DE" sz="1600" dirty="0">
                <a:solidFill>
                  <a:srgbClr val="0F3D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Setzt eure neun Punkte. Ihr müsst nichts begründen – noch nicht.“</a:t>
            </a:r>
          </a:p>
        </p:txBody>
      </p:sp>
      <p:sp>
        <p:nvSpPr>
          <p:cNvPr id="257" name="Shape 257"/>
          <p:cNvSpPr/>
          <p:nvPr/>
        </p:nvSpPr>
        <p:spPr>
          <a:xfrm>
            <a:off x="658368" y="3350000"/>
            <a:ext cx="3462528" cy="1350000"/>
          </a:xfrm>
          <a:prstGeom prst="roundRect">
            <a:avLst>
              <a:gd name="adj" fmla="val 2600"/>
            </a:avLst>
          </a:prstGeom>
          <a:solidFill>
            <a:srgbClr val="F4F4F2"/>
          </a:solidFill>
          <a:ln>
            <a:noFill/>
          </a:ln>
        </p:spPr>
        <p:txBody>
          <a:bodyPr/>
          <a:lstStyle/>
          <a:p/>
        </p:txBody>
      </p:sp>
      <p:sp>
        <p:nvSpPr>
          <p:cNvPr id="258" name="Shape 258"/>
          <p:cNvSpPr/>
          <p:nvPr/>
        </p:nvSpPr>
        <p:spPr>
          <a:xfrm>
            <a:off x="841248" y="3520000"/>
            <a:ext cx="420000" cy="420000"/>
          </a:xfrm>
          <a:prstGeom prst="ellipse">
            <a:avLst/>
          </a:prstGeom>
          <a:solidFill>
            <a:srgbClr val="8FB840"/>
          </a:solidFill>
          <a:ln>
            <a:noFill/>
          </a:ln>
        </p:spPr>
        <p:txBody>
          <a:bodyPr/>
          <a:lstStyle/>
          <a:p/>
        </p:txBody>
      </p:sp>
      <p:sp>
        <p:nvSpPr>
          <p:cNvPr id="259" name="Text 259"/>
          <p:cNvSpPr txBox="1"/>
          <p:nvPr/>
        </p:nvSpPr>
        <p:spPr>
          <a:xfrm>
            <a:off x="1358368" y="3520000"/>
            <a:ext cx="2582528" cy="42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l">
              <a:buNone/>
            </a:pPr>
            <a:r>
              <a:rPr lang="de-DE" sz="1350" b="1" dirty="0">
                <a:solidFill>
                  <a:srgbClr val="0F3D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3 Punkte grün</a:t>
            </a:r>
          </a:p>
        </p:txBody>
      </p:sp>
      <p:sp>
        <p:nvSpPr>
          <p:cNvPr id="260" name="Text 260"/>
          <p:cNvSpPr txBox="1"/>
          <p:nvPr/>
        </p:nvSpPr>
        <p:spPr>
          <a:xfrm>
            <a:off x="841248" y="4030000"/>
            <a:ext cx="3096768" cy="55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lnSpc>
                <a:spcPct val="110000"/>
              </a:lnSpc>
              <a:buNone/>
            </a:pPr>
            <a:r>
              <a:rPr lang="de-DE" sz="120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hier verstehe ich, was untersucht wird</a:t>
            </a:r>
          </a:p>
        </p:txBody>
      </p:sp>
      <p:sp>
        <p:nvSpPr>
          <p:cNvPr id="261" name="Shape 261"/>
          <p:cNvSpPr/>
          <p:nvPr/>
        </p:nvSpPr>
        <p:spPr>
          <a:xfrm>
            <a:off x="4349496" y="3350000"/>
            <a:ext cx="3462528" cy="1350000"/>
          </a:xfrm>
          <a:prstGeom prst="roundRect">
            <a:avLst>
              <a:gd name="adj" fmla="val 2600"/>
            </a:avLst>
          </a:prstGeom>
          <a:solidFill>
            <a:srgbClr val="F4F4F2"/>
          </a:solidFill>
          <a:ln>
            <a:noFill/>
          </a:ln>
        </p:spPr>
        <p:txBody>
          <a:bodyPr/>
          <a:lstStyle/>
          <a:p/>
        </p:txBody>
      </p:sp>
      <p:sp>
        <p:nvSpPr>
          <p:cNvPr id="262" name="Shape 262"/>
          <p:cNvSpPr/>
          <p:nvPr/>
        </p:nvSpPr>
        <p:spPr>
          <a:xfrm>
            <a:off x="4532376" y="3520000"/>
            <a:ext cx="420000" cy="420000"/>
          </a:xfrm>
          <a:prstGeom prst="ellipse">
            <a:avLst/>
          </a:prstGeom>
          <a:solidFill>
            <a:srgbClr val="E8B93A"/>
          </a:solidFill>
          <a:ln>
            <a:noFill/>
          </a:ln>
        </p:spPr>
        <p:txBody>
          <a:bodyPr/>
          <a:lstStyle/>
          <a:p/>
        </p:txBody>
      </p:sp>
      <p:sp>
        <p:nvSpPr>
          <p:cNvPr id="263" name="Text 263"/>
          <p:cNvSpPr txBox="1"/>
          <p:nvPr/>
        </p:nvSpPr>
        <p:spPr>
          <a:xfrm>
            <a:off x="5049496" y="3520000"/>
            <a:ext cx="2582528" cy="42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l">
              <a:buNone/>
            </a:pPr>
            <a:r>
              <a:rPr lang="de-DE" sz="1350" b="1" dirty="0">
                <a:solidFill>
                  <a:srgbClr val="0F3D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3 Punkte gelb</a:t>
            </a:r>
          </a:p>
        </p:txBody>
      </p:sp>
      <p:sp>
        <p:nvSpPr>
          <p:cNvPr id="264" name="Text 264"/>
          <p:cNvSpPr txBox="1"/>
          <p:nvPr/>
        </p:nvSpPr>
        <p:spPr>
          <a:xfrm>
            <a:off x="4532376" y="4030000"/>
            <a:ext cx="3096768" cy="55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lnSpc>
                <a:spcPct val="110000"/>
              </a:lnSpc>
              <a:buNone/>
            </a:pPr>
            <a:r>
              <a:rPr lang="de-DE" sz="120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hier wird wirklich gerechnet</a:t>
            </a:r>
          </a:p>
        </p:txBody>
      </p:sp>
      <p:sp>
        <p:nvSpPr>
          <p:cNvPr id="265" name="Shape 265"/>
          <p:cNvSpPr/>
          <p:nvPr/>
        </p:nvSpPr>
        <p:spPr>
          <a:xfrm>
            <a:off x="8040624" y="3350000"/>
            <a:ext cx="3462528" cy="1350000"/>
          </a:xfrm>
          <a:prstGeom prst="roundRect">
            <a:avLst>
              <a:gd name="adj" fmla="val 2600"/>
            </a:avLst>
          </a:prstGeom>
          <a:solidFill>
            <a:srgbClr val="F4F4F2"/>
          </a:solidFill>
          <a:ln>
            <a:noFill/>
          </a:ln>
        </p:spPr>
        <p:txBody>
          <a:bodyPr/>
          <a:lstStyle/>
          <a:p/>
        </p:txBody>
      </p:sp>
      <p:sp>
        <p:nvSpPr>
          <p:cNvPr id="266" name="Shape 266"/>
          <p:cNvSpPr/>
          <p:nvPr/>
        </p:nvSpPr>
        <p:spPr>
          <a:xfrm>
            <a:off x="8223504" y="3520000"/>
            <a:ext cx="420000" cy="420000"/>
          </a:xfrm>
          <a:prstGeom prst="ellipse">
            <a:avLst/>
          </a:prstGeom>
          <a:solidFill>
            <a:srgbClr val="C0272D"/>
          </a:solidFill>
          <a:ln>
            <a:noFill/>
          </a:ln>
        </p:spPr>
        <p:txBody>
          <a:bodyPr/>
          <a:lstStyle/>
          <a:p/>
        </p:txBody>
      </p:sp>
      <p:sp>
        <p:nvSpPr>
          <p:cNvPr id="267" name="Text 267"/>
          <p:cNvSpPr txBox="1"/>
          <p:nvPr/>
        </p:nvSpPr>
        <p:spPr>
          <a:xfrm>
            <a:off x="8740624" y="3520000"/>
            <a:ext cx="2582528" cy="42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l">
              <a:buNone/>
            </a:pPr>
            <a:r>
              <a:rPr lang="de-DE" sz="1350" b="1" dirty="0">
                <a:solidFill>
                  <a:srgbClr val="0F3D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3 Punkte rot</a:t>
            </a:r>
          </a:p>
        </p:txBody>
      </p:sp>
      <p:sp>
        <p:nvSpPr>
          <p:cNvPr id="268" name="Text 268"/>
          <p:cNvSpPr txBox="1"/>
          <p:nvPr/>
        </p:nvSpPr>
        <p:spPr>
          <a:xfrm>
            <a:off x="8223504" y="4030000"/>
            <a:ext cx="3096768" cy="55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lnSpc>
                <a:spcPct val="110000"/>
              </a:lnSpc>
              <a:buNone/>
            </a:pPr>
            <a:r>
              <a:rPr lang="de-DE" sz="120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hier merkt man, dass da eine Person schreibt</a:t>
            </a:r>
          </a:p>
        </p:txBody>
      </p:sp>
      <p:sp>
        <p:nvSpPr>
          <p:cNvPr id="269" name="Text 269"/>
          <p:cNvSpPr txBox="1"/>
          <p:nvPr/>
        </p:nvSpPr>
        <p:spPr>
          <a:xfrm>
            <a:off x="658368" y="4900000"/>
            <a:ext cx="10844784" cy="40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1350" i="1" dirty="0">
                <a:solidFill>
                  <a:srgbClr val="5E5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18 Minuten. Eine Arbeit pro Gruppe. Nicht lesen – überfliegen. Gelesen wird sie in Doppelstunde 5.</a:t>
            </a:r>
          </a:p>
        </p:txBody>
      </p:sp>
      <p:sp>
        <p:nvSpPr>
          <p:cNvPr id="273" name="Text 273"/>
          <p:cNvSpPr txBox="1"/>
          <p:nvPr/>
        </p:nvSpPr>
        <p:spPr>
          <a:xfrm>
            <a:off x="658368" y="6345936"/>
            <a:ext cx="768096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950" dirty="0">
                <a:solidFill>
                  <a:srgbClr val="5E5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Die Erkundungsarbeit  ·  Doppelstunde 1</a:t>
            </a:r>
          </a:p>
        </p:txBody>
      </p:sp>
      <p:sp>
        <p:nvSpPr>
          <p:cNvPr id="274" name="Text 274"/>
          <p:cNvSpPr txBox="1"/>
          <p:nvPr/>
        </p:nvSpPr>
        <p:spPr>
          <a:xfrm>
            <a:off x="9674352" y="6345936"/>
            <a:ext cx="182880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r">
              <a:buNone/>
            </a:pPr>
            <a:r>
              <a:rPr lang="de-DE" sz="950" dirty="0">
                <a:solidFill>
                  <a:srgbClr val="5E5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15 / 19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Text 296"/>
          <p:cNvSpPr txBox="1"/>
          <p:nvPr/>
        </p:nvSpPr>
        <p:spPr>
          <a:xfrm>
            <a:off x="658368" y="384048"/>
            <a:ext cx="10844784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1100" b="1" spc="300" kern="0" dirty="0">
                <a:solidFill>
                  <a:srgbClr val="8FB8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GRUPPENARBEIT</a:t>
            </a:r>
          </a:p>
        </p:txBody>
      </p:sp>
      <p:sp>
        <p:nvSpPr>
          <p:cNvPr id="297" name="Text 297"/>
          <p:cNvSpPr txBox="1"/>
          <p:nvPr/>
        </p:nvSpPr>
        <p:spPr>
          <a:xfrm>
            <a:off x="658368" y="658368"/>
            <a:ext cx="10844784" cy="56692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2700" b="1" dirty="0">
                <a:solidFill>
                  <a:srgbClr val="0F3D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So sitzt ihr jetzt</a:t>
            </a:r>
          </a:p>
        </p:txBody>
      </p:sp>
      <p:sp>
        <p:nvSpPr>
          <p:cNvPr id="298" name="Shape 298"/>
          <p:cNvSpPr/>
          <p:nvPr/>
        </p:nvSpPr>
        <p:spPr>
          <a:xfrm>
            <a:off x="658368" y="1298448"/>
            <a:ext cx="10844784" cy="20117"/>
          </a:xfrm>
          <a:prstGeom prst="rect">
            <a:avLst/>
          </a:prstGeom>
          <a:solidFill>
            <a:srgbClr val="8FB840"/>
          </a:solidFill>
          <a:ln>
            <a:noFill/>
          </a:ln>
        </p:spPr>
        <p:txBody>
          <a:bodyPr/>
          <a:lstStyle/>
          <a:p/>
        </p:txBody>
      </p:sp>
      <p:sp>
        <p:nvSpPr>
          <p:cNvPr id="275" name="Shape 275"/>
          <p:cNvSpPr/>
          <p:nvPr/>
        </p:nvSpPr>
        <p:spPr>
          <a:xfrm>
            <a:off x="658368" y="1572768"/>
            <a:ext cx="3462528" cy="2900000"/>
          </a:xfrm>
          <a:prstGeom prst="roundRect">
            <a:avLst>
              <a:gd name="adj" fmla="val 2000"/>
            </a:avLst>
          </a:prstGeom>
          <a:solidFill>
            <a:srgbClr val="F1F4EC"/>
          </a:solidFill>
          <a:ln>
            <a:noFill/>
          </a:ln>
        </p:spPr>
        <p:txBody>
          <a:bodyPr/>
          <a:lstStyle/>
          <a:p/>
        </p:txBody>
      </p:sp>
      <p:sp>
        <p:nvSpPr>
          <p:cNvPr id="276" name="Text 276"/>
          <p:cNvSpPr txBox="1"/>
          <p:nvPr/>
        </p:nvSpPr>
        <p:spPr>
          <a:xfrm>
            <a:off x="841248" y="1772768"/>
            <a:ext cx="3096768" cy="40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ctr">
              <a:buNone/>
            </a:pPr>
            <a:r>
              <a:rPr lang="de-DE" sz="1500" b="1" spc="200" kern="0" dirty="0">
                <a:solidFill>
                  <a:srgbClr val="8FB8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Gruppe 1</a:t>
            </a:r>
          </a:p>
        </p:txBody>
      </p:sp>
      <p:sp>
        <p:nvSpPr>
          <p:cNvPr id="277" name="Shape 277"/>
          <p:cNvSpPr/>
          <p:nvPr/>
        </p:nvSpPr>
        <p:spPr>
          <a:xfrm>
            <a:off x="1298448" y="2272768"/>
            <a:ext cx="2182368" cy="18288"/>
          </a:xfrm>
          <a:prstGeom prst="rect">
            <a:avLst/>
          </a:prstGeom>
          <a:solidFill>
            <a:srgbClr val="8FB840"/>
          </a:solidFill>
          <a:ln>
            <a:noFill/>
          </a:ln>
        </p:spPr>
        <p:txBody>
          <a:bodyPr/>
          <a:lstStyle/>
          <a:p/>
        </p:txBody>
      </p:sp>
      <p:sp>
        <p:nvSpPr>
          <p:cNvPr id="278" name="Text 278"/>
          <p:cNvSpPr txBox="1"/>
          <p:nvPr/>
        </p:nvSpPr>
        <p:spPr>
          <a:xfrm>
            <a:off x="841248" y="2452768"/>
            <a:ext cx="3096768" cy="42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ctr">
              <a:buNone/>
            </a:pPr>
            <a:r>
              <a:rPr lang="de-DE" sz="1650" b="1" dirty="0">
                <a:solidFill>
                  <a:srgbClr val="0F3D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Name 1</a:t>
            </a:r>
          </a:p>
        </p:txBody>
      </p:sp>
      <p:sp>
        <p:nvSpPr>
          <p:cNvPr id="279" name="Text 279"/>
          <p:cNvSpPr txBox="1"/>
          <p:nvPr/>
        </p:nvSpPr>
        <p:spPr>
          <a:xfrm>
            <a:off x="841248" y="2912768"/>
            <a:ext cx="3096768" cy="42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ctr">
              <a:buNone/>
            </a:pPr>
            <a:r>
              <a:rPr lang="de-DE" sz="1650" b="1" dirty="0">
                <a:solidFill>
                  <a:srgbClr val="0F3D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Name 2</a:t>
            </a:r>
          </a:p>
        </p:txBody>
      </p:sp>
      <p:sp>
        <p:nvSpPr>
          <p:cNvPr id="280" name="Text 280"/>
          <p:cNvSpPr txBox="1"/>
          <p:nvPr/>
        </p:nvSpPr>
        <p:spPr>
          <a:xfrm>
            <a:off x="841248" y="3372768"/>
            <a:ext cx="3096768" cy="42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ctr">
              <a:buNone/>
            </a:pPr>
            <a:r>
              <a:rPr lang="de-DE" sz="1650" b="1" dirty="0">
                <a:solidFill>
                  <a:srgbClr val="0F3D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Name 3</a:t>
            </a:r>
          </a:p>
        </p:txBody>
      </p:sp>
      <p:sp>
        <p:nvSpPr>
          <p:cNvPr id="281" name="Text 281"/>
          <p:cNvSpPr txBox="1"/>
          <p:nvPr/>
        </p:nvSpPr>
        <p:spPr>
          <a:xfrm>
            <a:off x="841248" y="3832768"/>
            <a:ext cx="3096768" cy="42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ctr">
              <a:buNone/>
            </a:pPr>
            <a:r>
              <a:rPr lang="de-DE" sz="1650" b="1" dirty="0">
                <a:solidFill>
                  <a:srgbClr val="0F3D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Name 4</a:t>
            </a:r>
          </a:p>
        </p:txBody>
      </p:sp>
      <p:sp>
        <p:nvSpPr>
          <p:cNvPr id="282" name="Shape 282"/>
          <p:cNvSpPr/>
          <p:nvPr/>
        </p:nvSpPr>
        <p:spPr>
          <a:xfrm>
            <a:off x="4349496" y="1572768"/>
            <a:ext cx="3462528" cy="2900000"/>
          </a:xfrm>
          <a:prstGeom prst="roundRect">
            <a:avLst>
              <a:gd name="adj" fmla="val 2000"/>
            </a:avLst>
          </a:prstGeom>
          <a:solidFill>
            <a:srgbClr val="F4F4F2"/>
          </a:solidFill>
          <a:ln>
            <a:noFill/>
          </a:ln>
        </p:spPr>
        <p:txBody>
          <a:bodyPr/>
          <a:lstStyle/>
          <a:p/>
        </p:txBody>
      </p:sp>
      <p:sp>
        <p:nvSpPr>
          <p:cNvPr id="283" name="Text 283"/>
          <p:cNvSpPr txBox="1"/>
          <p:nvPr/>
        </p:nvSpPr>
        <p:spPr>
          <a:xfrm>
            <a:off x="4532376" y="1772768"/>
            <a:ext cx="3096768" cy="40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ctr">
              <a:buNone/>
            </a:pPr>
            <a:r>
              <a:rPr lang="de-DE" sz="1500" b="1" spc="200" kern="0" dirty="0">
                <a:solidFill>
                  <a:srgbClr val="8FB8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Gruppe 2</a:t>
            </a:r>
          </a:p>
        </p:txBody>
      </p:sp>
      <p:sp>
        <p:nvSpPr>
          <p:cNvPr id="284" name="Shape 284"/>
          <p:cNvSpPr/>
          <p:nvPr/>
        </p:nvSpPr>
        <p:spPr>
          <a:xfrm>
            <a:off x="4989576" y="2272768"/>
            <a:ext cx="2182368" cy="18288"/>
          </a:xfrm>
          <a:prstGeom prst="rect">
            <a:avLst/>
          </a:prstGeom>
          <a:solidFill>
            <a:srgbClr val="8FB840"/>
          </a:solidFill>
          <a:ln>
            <a:noFill/>
          </a:ln>
        </p:spPr>
        <p:txBody>
          <a:bodyPr/>
          <a:lstStyle/>
          <a:p/>
        </p:txBody>
      </p:sp>
      <p:sp>
        <p:nvSpPr>
          <p:cNvPr id="285" name="Text 285"/>
          <p:cNvSpPr txBox="1"/>
          <p:nvPr/>
        </p:nvSpPr>
        <p:spPr>
          <a:xfrm>
            <a:off x="4532376" y="2452768"/>
            <a:ext cx="3096768" cy="42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ctr">
              <a:buNone/>
            </a:pPr>
            <a:r>
              <a:rPr lang="de-DE" sz="1650" b="1" dirty="0">
                <a:solidFill>
                  <a:srgbClr val="0F3D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Name 5</a:t>
            </a:r>
          </a:p>
        </p:txBody>
      </p:sp>
      <p:sp>
        <p:nvSpPr>
          <p:cNvPr id="286" name="Text 286"/>
          <p:cNvSpPr txBox="1"/>
          <p:nvPr/>
        </p:nvSpPr>
        <p:spPr>
          <a:xfrm>
            <a:off x="4532376" y="2912768"/>
            <a:ext cx="3096768" cy="42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ctr">
              <a:buNone/>
            </a:pPr>
            <a:r>
              <a:rPr lang="de-DE" sz="1650" b="1" dirty="0">
                <a:solidFill>
                  <a:srgbClr val="0F3D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Name 6</a:t>
            </a:r>
          </a:p>
        </p:txBody>
      </p:sp>
      <p:sp>
        <p:nvSpPr>
          <p:cNvPr id="287" name="Text 287"/>
          <p:cNvSpPr txBox="1"/>
          <p:nvPr/>
        </p:nvSpPr>
        <p:spPr>
          <a:xfrm>
            <a:off x="4532376" y="3372768"/>
            <a:ext cx="3096768" cy="42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ctr">
              <a:buNone/>
            </a:pPr>
            <a:r>
              <a:rPr lang="de-DE" sz="1650" b="1" dirty="0">
                <a:solidFill>
                  <a:srgbClr val="0F3D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Name 7</a:t>
            </a:r>
          </a:p>
        </p:txBody>
      </p:sp>
      <p:sp>
        <p:nvSpPr>
          <p:cNvPr id="288" name="Text 288"/>
          <p:cNvSpPr txBox="1"/>
          <p:nvPr/>
        </p:nvSpPr>
        <p:spPr>
          <a:xfrm>
            <a:off x="4532376" y="3832768"/>
            <a:ext cx="3096768" cy="42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ctr">
              <a:buNone/>
            </a:pPr>
            <a:r>
              <a:rPr lang="de-DE" sz="1650" b="1" dirty="0">
                <a:solidFill>
                  <a:srgbClr val="0F3D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Name 8</a:t>
            </a:r>
          </a:p>
        </p:txBody>
      </p:sp>
      <p:sp>
        <p:nvSpPr>
          <p:cNvPr id="289" name="Shape 289"/>
          <p:cNvSpPr/>
          <p:nvPr/>
        </p:nvSpPr>
        <p:spPr>
          <a:xfrm>
            <a:off x="8040624" y="1572768"/>
            <a:ext cx="3462528" cy="2900000"/>
          </a:xfrm>
          <a:prstGeom prst="roundRect">
            <a:avLst>
              <a:gd name="adj" fmla="val 2000"/>
            </a:avLst>
          </a:prstGeom>
          <a:solidFill>
            <a:srgbClr val="F1F4EC"/>
          </a:solidFill>
          <a:ln>
            <a:noFill/>
          </a:ln>
        </p:spPr>
        <p:txBody>
          <a:bodyPr/>
          <a:lstStyle/>
          <a:p/>
        </p:txBody>
      </p:sp>
      <p:sp>
        <p:nvSpPr>
          <p:cNvPr id="290" name="Text 290"/>
          <p:cNvSpPr txBox="1"/>
          <p:nvPr/>
        </p:nvSpPr>
        <p:spPr>
          <a:xfrm>
            <a:off x="8223504" y="1772768"/>
            <a:ext cx="3096768" cy="40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ctr">
              <a:buNone/>
            </a:pPr>
            <a:r>
              <a:rPr lang="de-DE" sz="1500" b="1" spc="200" kern="0" dirty="0">
                <a:solidFill>
                  <a:srgbClr val="8FB8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Gruppe 3</a:t>
            </a:r>
          </a:p>
        </p:txBody>
      </p:sp>
      <p:sp>
        <p:nvSpPr>
          <p:cNvPr id="291" name="Shape 291"/>
          <p:cNvSpPr/>
          <p:nvPr/>
        </p:nvSpPr>
        <p:spPr>
          <a:xfrm>
            <a:off x="8680704" y="2272768"/>
            <a:ext cx="2182368" cy="18288"/>
          </a:xfrm>
          <a:prstGeom prst="rect">
            <a:avLst/>
          </a:prstGeom>
          <a:solidFill>
            <a:srgbClr val="8FB840"/>
          </a:solidFill>
          <a:ln>
            <a:noFill/>
          </a:ln>
        </p:spPr>
        <p:txBody>
          <a:bodyPr/>
          <a:lstStyle/>
          <a:p/>
        </p:txBody>
      </p:sp>
      <p:sp>
        <p:nvSpPr>
          <p:cNvPr id="292" name="Text 292"/>
          <p:cNvSpPr txBox="1"/>
          <p:nvPr/>
        </p:nvSpPr>
        <p:spPr>
          <a:xfrm>
            <a:off x="8223504" y="2452768"/>
            <a:ext cx="3096768" cy="42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ctr">
              <a:buNone/>
            </a:pPr>
            <a:r>
              <a:rPr lang="de-DE" sz="1650" b="1" dirty="0">
                <a:solidFill>
                  <a:srgbClr val="0F3D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Name 9</a:t>
            </a:r>
          </a:p>
        </p:txBody>
      </p:sp>
      <p:sp>
        <p:nvSpPr>
          <p:cNvPr id="293" name="Text 293"/>
          <p:cNvSpPr txBox="1"/>
          <p:nvPr/>
        </p:nvSpPr>
        <p:spPr>
          <a:xfrm>
            <a:off x="8223504" y="2912768"/>
            <a:ext cx="3096768" cy="42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ctr">
              <a:buNone/>
            </a:pPr>
            <a:r>
              <a:rPr lang="de-DE" sz="1650" b="1" dirty="0">
                <a:solidFill>
                  <a:srgbClr val="0F3D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Name 10</a:t>
            </a:r>
          </a:p>
        </p:txBody>
      </p:sp>
      <p:sp>
        <p:nvSpPr>
          <p:cNvPr id="294" name="Text 294"/>
          <p:cNvSpPr txBox="1"/>
          <p:nvPr/>
        </p:nvSpPr>
        <p:spPr>
          <a:xfrm>
            <a:off x="8223504" y="3372768"/>
            <a:ext cx="3096768" cy="42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ctr">
              <a:buNone/>
            </a:pPr>
            <a:r>
              <a:rPr lang="de-DE" sz="1650" b="1" dirty="0">
                <a:solidFill>
                  <a:srgbClr val="0F3D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Name 11</a:t>
            </a:r>
          </a:p>
        </p:txBody>
      </p:sp>
      <p:sp>
        <p:nvSpPr>
          <p:cNvPr id="295" name="Text 295"/>
          <p:cNvSpPr txBox="1"/>
          <p:nvPr/>
        </p:nvSpPr>
        <p:spPr>
          <a:xfrm>
            <a:off x="658368" y="4700000"/>
            <a:ext cx="10844784" cy="50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1350" dirty="0">
                <a:solidFill>
                  <a:srgbClr val="5E5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Gruppe 1 und 2 sind je zwei Partnergruppen. Gruppe 3 bleibt zu dritt und bekommt dieselbe Arbeit.</a:t>
            </a:r>
          </a:p>
        </p:txBody>
      </p:sp>
      <p:sp>
        <p:nvSpPr>
          <p:cNvPr id="299" name="Text 299"/>
          <p:cNvSpPr txBox="1"/>
          <p:nvPr/>
        </p:nvSpPr>
        <p:spPr>
          <a:xfrm>
            <a:off x="658368" y="6345936"/>
            <a:ext cx="768096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950" dirty="0">
                <a:solidFill>
                  <a:srgbClr val="5E5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Die Erkundungsarbeit  ·  Doppelstunde 1</a:t>
            </a:r>
          </a:p>
        </p:txBody>
      </p:sp>
      <p:sp>
        <p:nvSpPr>
          <p:cNvPr id="300" name="Text 300"/>
          <p:cNvSpPr txBox="1"/>
          <p:nvPr/>
        </p:nvSpPr>
        <p:spPr>
          <a:xfrm>
            <a:off x="9674352" y="6345936"/>
            <a:ext cx="182880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r">
              <a:buNone/>
            </a:pPr>
            <a:r>
              <a:rPr lang="de-DE" sz="950" dirty="0">
                <a:solidFill>
                  <a:srgbClr val="5E5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16 / 19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Text 317"/>
          <p:cNvSpPr txBox="1"/>
          <p:nvPr/>
        </p:nvSpPr>
        <p:spPr>
          <a:xfrm>
            <a:off x="658368" y="384048"/>
            <a:ext cx="10844784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1100" b="1" spc="300" kern="0" dirty="0">
                <a:solidFill>
                  <a:srgbClr val="8FB8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KURZ GESAMMELT</a:t>
            </a:r>
          </a:p>
        </p:txBody>
      </p:sp>
      <p:sp>
        <p:nvSpPr>
          <p:cNvPr id="318" name="Text 318"/>
          <p:cNvSpPr txBox="1"/>
          <p:nvPr/>
        </p:nvSpPr>
        <p:spPr>
          <a:xfrm>
            <a:off x="658368" y="658368"/>
            <a:ext cx="10844784" cy="56692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2700" b="1" dirty="0">
                <a:solidFill>
                  <a:srgbClr val="0F3D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Was ist euch aufgefallen?</a:t>
            </a:r>
          </a:p>
        </p:txBody>
      </p:sp>
      <p:sp>
        <p:nvSpPr>
          <p:cNvPr id="319" name="Shape 319"/>
          <p:cNvSpPr/>
          <p:nvPr/>
        </p:nvSpPr>
        <p:spPr>
          <a:xfrm>
            <a:off x="658368" y="1298448"/>
            <a:ext cx="10844784" cy="20117"/>
          </a:xfrm>
          <a:prstGeom prst="rect">
            <a:avLst/>
          </a:prstGeom>
          <a:solidFill>
            <a:srgbClr val="8FB840"/>
          </a:solidFill>
          <a:ln>
            <a:noFill/>
          </a:ln>
        </p:spPr>
        <p:txBody>
          <a:bodyPr/>
          <a:lstStyle/>
          <a:p/>
        </p:txBody>
      </p:sp>
      <p:sp>
        <p:nvSpPr>
          <p:cNvPr id="301" name="Shape 301"/>
          <p:cNvSpPr/>
          <p:nvPr/>
        </p:nvSpPr>
        <p:spPr>
          <a:xfrm>
            <a:off x="658368" y="1572768"/>
            <a:ext cx="10844784" cy="800000"/>
          </a:xfrm>
          <a:prstGeom prst="roundRect">
            <a:avLst>
              <a:gd name="adj" fmla="val 5357"/>
            </a:avLst>
          </a:prstGeom>
          <a:solidFill>
            <a:srgbClr val="F1F4EC"/>
          </a:solidFill>
          <a:ln>
            <a:noFill/>
          </a:ln>
        </p:spPr>
        <p:txBody>
          <a:bodyPr/>
          <a:lstStyle/>
          <a:p/>
        </p:txBody>
      </p:sp>
      <p:sp>
        <p:nvSpPr>
          <p:cNvPr id="302" name="Shape 302"/>
          <p:cNvSpPr/>
          <p:nvPr/>
        </p:nvSpPr>
        <p:spPr>
          <a:xfrm>
            <a:off x="877824" y="1735024"/>
            <a:ext cx="475488" cy="475488"/>
          </a:xfrm>
          <a:prstGeom prst="ellipse">
            <a:avLst/>
          </a:prstGeom>
          <a:solidFill>
            <a:srgbClr val="0F3D2A"/>
          </a:solidFill>
          <a:ln>
            <a:noFill/>
          </a:ln>
        </p:spPr>
        <p:txBody>
          <a:bodyPr/>
          <a:lstStyle/>
          <a:p/>
        </p:txBody>
      </p:sp>
      <p:sp>
        <p:nvSpPr>
          <p:cNvPr id="303" name="Text 303"/>
          <p:cNvSpPr txBox="1"/>
          <p:nvPr/>
        </p:nvSpPr>
        <p:spPr>
          <a:xfrm>
            <a:off x="877824" y="1735024"/>
            <a:ext cx="475488" cy="4754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ctr">
              <a:buNone/>
            </a:pPr>
            <a:r>
              <a:rPr lang="de-DE" sz="1500" b="1" dirty="0">
                <a:solidFill>
                  <a:srgbClr val="8FB8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1</a:t>
            </a:r>
          </a:p>
        </p:txBody>
      </p:sp>
      <p:sp>
        <p:nvSpPr>
          <p:cNvPr id="304" name="Text 304"/>
          <p:cNvSpPr txBox="1"/>
          <p:nvPr/>
        </p:nvSpPr>
        <p:spPr>
          <a:xfrm>
            <a:off x="1527048" y="1737360"/>
            <a:ext cx="9000000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1350" b="1" dirty="0">
                <a:solidFill>
                  <a:srgbClr val="0F3D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Wo klebt bei euch der erste grüne Punkt – und auf welcher Seite?</a:t>
            </a:r>
          </a:p>
        </p:txBody>
      </p:sp>
      <p:sp>
        <p:nvSpPr>
          <p:cNvPr id="305" name="Text 305"/>
          <p:cNvSpPr txBox="1"/>
          <p:nvPr/>
        </p:nvSpPr>
        <p:spPr>
          <a:xfrm>
            <a:off x="1527048" y="2048256"/>
            <a:ext cx="9000000" cy="1599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lnSpc>
                <a:spcPct val="105000"/>
              </a:lnSpc>
              <a:buNone/>
            </a:pPr>
            <a:r>
              <a:rPr lang="de-DE" sz="120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/>
            </a:r>
          </a:p>
        </p:txBody>
      </p:sp>
      <p:sp>
        <p:nvSpPr>
          <p:cNvPr id="306" name="Shape 306"/>
          <p:cNvSpPr/>
          <p:nvPr/>
        </p:nvSpPr>
        <p:spPr>
          <a:xfrm>
            <a:off x="658368" y="2472768"/>
            <a:ext cx="10844784" cy="800000"/>
          </a:xfrm>
          <a:prstGeom prst="roundRect">
            <a:avLst>
              <a:gd name="adj" fmla="val 5357"/>
            </a:avLst>
          </a:prstGeom>
          <a:solidFill>
            <a:srgbClr val="F4F4F2"/>
          </a:solidFill>
          <a:ln>
            <a:noFill/>
          </a:ln>
        </p:spPr>
        <p:txBody>
          <a:bodyPr/>
          <a:lstStyle/>
          <a:p/>
        </p:txBody>
      </p:sp>
      <p:sp>
        <p:nvSpPr>
          <p:cNvPr id="307" name="Shape 307"/>
          <p:cNvSpPr/>
          <p:nvPr/>
        </p:nvSpPr>
        <p:spPr>
          <a:xfrm>
            <a:off x="877824" y="2635024"/>
            <a:ext cx="475488" cy="475488"/>
          </a:xfrm>
          <a:prstGeom prst="ellipse">
            <a:avLst/>
          </a:prstGeom>
          <a:solidFill>
            <a:srgbClr val="0F3D2A"/>
          </a:solidFill>
          <a:ln>
            <a:noFill/>
          </a:ln>
        </p:spPr>
        <p:txBody>
          <a:bodyPr/>
          <a:lstStyle/>
          <a:p/>
        </p:txBody>
      </p:sp>
      <p:sp>
        <p:nvSpPr>
          <p:cNvPr id="308" name="Text 308"/>
          <p:cNvSpPr txBox="1"/>
          <p:nvPr/>
        </p:nvSpPr>
        <p:spPr>
          <a:xfrm>
            <a:off x="877824" y="2635024"/>
            <a:ext cx="475488" cy="4754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ctr">
              <a:buNone/>
            </a:pPr>
            <a:r>
              <a:rPr lang="de-DE" sz="1500" b="1" dirty="0">
                <a:solidFill>
                  <a:srgbClr val="8FB8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2</a:t>
            </a:r>
          </a:p>
        </p:txBody>
      </p:sp>
      <p:sp>
        <p:nvSpPr>
          <p:cNvPr id="309" name="Text 309"/>
          <p:cNvSpPr txBox="1"/>
          <p:nvPr/>
        </p:nvSpPr>
        <p:spPr>
          <a:xfrm>
            <a:off x="1527048" y="2637360"/>
            <a:ext cx="9000000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1350" b="1" dirty="0">
                <a:solidFill>
                  <a:srgbClr val="0F3D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Gibt es eine Seite ganz ohne Punkte? Woran liegt das?</a:t>
            </a:r>
          </a:p>
        </p:txBody>
      </p:sp>
      <p:sp>
        <p:nvSpPr>
          <p:cNvPr id="310" name="Text 310"/>
          <p:cNvSpPr txBox="1"/>
          <p:nvPr/>
        </p:nvSpPr>
        <p:spPr>
          <a:xfrm>
            <a:off x="1527048" y="2948256"/>
            <a:ext cx="9000000" cy="1599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lnSpc>
                <a:spcPct val="105000"/>
              </a:lnSpc>
              <a:buNone/>
            </a:pPr>
            <a:r>
              <a:rPr lang="de-DE" sz="120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/>
            </a:r>
          </a:p>
        </p:txBody>
      </p:sp>
      <p:sp>
        <p:nvSpPr>
          <p:cNvPr id="311" name="Shape 311"/>
          <p:cNvSpPr/>
          <p:nvPr/>
        </p:nvSpPr>
        <p:spPr>
          <a:xfrm>
            <a:off x="658368" y="3372768"/>
            <a:ext cx="10844784" cy="800000"/>
          </a:xfrm>
          <a:prstGeom prst="roundRect">
            <a:avLst>
              <a:gd name="adj" fmla="val 5357"/>
            </a:avLst>
          </a:prstGeom>
          <a:solidFill>
            <a:srgbClr val="F1F4EC"/>
          </a:solidFill>
          <a:ln>
            <a:noFill/>
          </a:ln>
        </p:spPr>
        <p:txBody>
          <a:bodyPr/>
          <a:lstStyle/>
          <a:p/>
        </p:txBody>
      </p:sp>
      <p:sp>
        <p:nvSpPr>
          <p:cNvPr id="312" name="Shape 312"/>
          <p:cNvSpPr/>
          <p:nvPr/>
        </p:nvSpPr>
        <p:spPr>
          <a:xfrm>
            <a:off x="877824" y="3535024"/>
            <a:ext cx="475488" cy="475488"/>
          </a:xfrm>
          <a:prstGeom prst="ellipse">
            <a:avLst/>
          </a:prstGeom>
          <a:solidFill>
            <a:srgbClr val="0F3D2A"/>
          </a:solidFill>
          <a:ln>
            <a:noFill/>
          </a:ln>
        </p:spPr>
        <p:txBody>
          <a:bodyPr/>
          <a:lstStyle/>
          <a:p/>
        </p:txBody>
      </p:sp>
      <p:sp>
        <p:nvSpPr>
          <p:cNvPr id="313" name="Text 313"/>
          <p:cNvSpPr txBox="1"/>
          <p:nvPr/>
        </p:nvSpPr>
        <p:spPr>
          <a:xfrm>
            <a:off x="877824" y="3535024"/>
            <a:ext cx="475488" cy="4754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ctr">
              <a:buNone/>
            </a:pPr>
            <a:r>
              <a:rPr lang="de-DE" sz="1500" b="1" dirty="0">
                <a:solidFill>
                  <a:srgbClr val="8FB8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3</a:t>
            </a:r>
          </a:p>
        </p:txBody>
      </p:sp>
      <p:sp>
        <p:nvSpPr>
          <p:cNvPr id="314" name="Text 314"/>
          <p:cNvSpPr txBox="1"/>
          <p:nvPr/>
        </p:nvSpPr>
        <p:spPr>
          <a:xfrm>
            <a:off x="1527048" y="3537360"/>
            <a:ext cx="9000000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1350" b="1" dirty="0">
                <a:solidFill>
                  <a:srgbClr val="0F3D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Wo klebt der rote Punkt? Was steht dort, das in keinem Lehrbuch stehen würde?</a:t>
            </a:r>
          </a:p>
        </p:txBody>
      </p:sp>
      <p:sp>
        <p:nvSpPr>
          <p:cNvPr id="315" name="Text 315"/>
          <p:cNvSpPr txBox="1"/>
          <p:nvPr/>
        </p:nvSpPr>
        <p:spPr>
          <a:xfrm>
            <a:off x="1527048" y="3848256"/>
            <a:ext cx="9000000" cy="1599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lnSpc>
                <a:spcPct val="105000"/>
              </a:lnSpc>
              <a:buNone/>
            </a:pPr>
            <a:r>
              <a:rPr lang="de-DE" sz="120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/>
            </a:r>
          </a:p>
        </p:txBody>
      </p:sp>
      <p:sp>
        <p:nvSpPr>
          <p:cNvPr id="316" name="Text 316"/>
          <p:cNvSpPr txBox="1"/>
          <p:nvPr/>
        </p:nvSpPr>
        <p:spPr>
          <a:xfrm>
            <a:off x="658368" y="4500000"/>
            <a:ext cx="10844784" cy="90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lnSpc>
                <a:spcPct val="115000"/>
              </a:lnSpc>
              <a:buNone/>
            </a:pPr>
            <a:r>
              <a:rPr lang="de-DE" sz="1400" dirty="0">
                <a:solidFill>
                  <a:srgbClr val="0F3D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Noch keine Bewertung. Wir sammeln nur Eindrücke.</a:t>
            </a:r>
          </a:p>
          <a:p>
            <a:pPr indent="0" marL="0" algn="l">
              <a:lnSpc>
                <a:spcPct val="115000"/>
              </a:lnSpc>
              <a:buNone/>
            </a:pPr>
            <a:r>
              <a:rPr lang="de-DE" sz="1400" dirty="0">
                <a:solidFill>
                  <a:srgbClr val="0F3D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Diese Arbeit bekommt ihr in Doppelstunde 5 zurück – dann bewertet ihr sie mit allen fünf Kriterien.</a:t>
            </a:r>
          </a:p>
        </p:txBody>
      </p:sp>
      <p:sp>
        <p:nvSpPr>
          <p:cNvPr id="320" name="Text 320"/>
          <p:cNvSpPr txBox="1"/>
          <p:nvPr/>
        </p:nvSpPr>
        <p:spPr>
          <a:xfrm>
            <a:off x="658368" y="6345936"/>
            <a:ext cx="768096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950" dirty="0">
                <a:solidFill>
                  <a:srgbClr val="5E5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Die Erkundungsarbeit  ·  Doppelstunde 1</a:t>
            </a:r>
          </a:p>
        </p:txBody>
      </p:sp>
      <p:sp>
        <p:nvSpPr>
          <p:cNvPr id="321" name="Text 321"/>
          <p:cNvSpPr txBox="1"/>
          <p:nvPr/>
        </p:nvSpPr>
        <p:spPr>
          <a:xfrm>
            <a:off x="9674352" y="6345936"/>
            <a:ext cx="182880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r">
              <a:buNone/>
            </a:pPr>
            <a:r>
              <a:rPr lang="de-DE" sz="950" dirty="0">
                <a:solidFill>
                  <a:srgbClr val="5E5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17 / 19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Text 331"/>
          <p:cNvSpPr txBox="1"/>
          <p:nvPr/>
        </p:nvSpPr>
        <p:spPr>
          <a:xfrm>
            <a:off x="658368" y="384048"/>
            <a:ext cx="10844784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1100" b="1" spc="300" kern="0" dirty="0">
                <a:solidFill>
                  <a:srgbClr val="A844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DEIN AUFTRAG</a:t>
            </a:r>
          </a:p>
        </p:txBody>
      </p:sp>
      <p:sp>
        <p:nvSpPr>
          <p:cNvPr id="332" name="Text 332"/>
          <p:cNvSpPr txBox="1"/>
          <p:nvPr/>
        </p:nvSpPr>
        <p:spPr>
          <a:xfrm>
            <a:off x="658368" y="658368"/>
            <a:ext cx="10844784" cy="56692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2700" b="1" dirty="0">
                <a:solidFill>
                  <a:srgbClr val="0F3D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Das Interessenblatt</a:t>
            </a:r>
          </a:p>
        </p:txBody>
      </p:sp>
      <p:sp>
        <p:nvSpPr>
          <p:cNvPr id="333" name="Shape 333"/>
          <p:cNvSpPr/>
          <p:nvPr/>
        </p:nvSpPr>
        <p:spPr>
          <a:xfrm>
            <a:off x="658368" y="1298448"/>
            <a:ext cx="10844784" cy="20117"/>
          </a:xfrm>
          <a:prstGeom prst="rect">
            <a:avLst/>
          </a:prstGeom>
          <a:solidFill>
            <a:srgbClr val="8FB840"/>
          </a:solidFill>
          <a:ln>
            <a:noFill/>
          </a:ln>
        </p:spPr>
        <p:txBody>
          <a:bodyPr/>
          <a:lstStyle/>
          <a:p/>
        </p:txBody>
      </p:sp>
      <p:sp>
        <p:nvSpPr>
          <p:cNvPr id="322" name="Shape 322"/>
          <p:cNvSpPr/>
          <p:nvPr/>
        </p:nvSpPr>
        <p:spPr>
          <a:xfrm>
            <a:off x="658368" y="1572768"/>
            <a:ext cx="10844784" cy="1450000"/>
          </a:xfrm>
          <a:prstGeom prst="roundRect">
            <a:avLst>
              <a:gd name="adj" fmla="val 2600"/>
            </a:avLst>
          </a:prstGeom>
          <a:solidFill>
            <a:srgbClr val="E7EFD8"/>
          </a:solidFill>
          <a:ln>
            <a:noFill/>
          </a:ln>
        </p:spPr>
        <p:txBody>
          <a:bodyPr/>
          <a:lstStyle/>
          <a:p/>
        </p:txBody>
      </p:sp>
      <p:sp>
        <p:nvSpPr>
          <p:cNvPr id="323" name="Text 323"/>
          <p:cNvSpPr txBox="1"/>
          <p:nvPr/>
        </p:nvSpPr>
        <p:spPr>
          <a:xfrm>
            <a:off x="987552" y="1772768"/>
            <a:ext cx="10186416" cy="110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lnSpc>
                <a:spcPct val="115000"/>
              </a:lnSpc>
              <a:buNone/>
            </a:pPr>
            <a:r>
              <a:rPr lang="de-DE" sz="1700" dirty="0">
                <a:solidFill>
                  <a:srgbClr val="0F3D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„Zehn Dinge, die dich wirklich interessieren.</a:t>
            </a:r>
          </a:p>
          <a:p>
            <a:pPr indent="0" marL="0" algn="l">
              <a:lnSpc>
                <a:spcPct val="115000"/>
              </a:lnSpc>
              <a:buNone/>
            </a:pPr>
            <a:r>
              <a:rPr lang="de-DE" sz="1700" dirty="0">
                <a:solidFill>
                  <a:srgbClr val="0F3D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Keine Mathematik. Je konkreter, desto besser.“</a:t>
            </a:r>
          </a:p>
        </p:txBody>
      </p:sp>
      <p:sp>
        <p:nvSpPr>
          <p:cNvPr id="324" name="Shape 324"/>
          <p:cNvSpPr/>
          <p:nvPr/>
        </p:nvSpPr>
        <p:spPr>
          <a:xfrm>
            <a:off x="658368" y="3300000"/>
            <a:ext cx="5285232" cy="1900000"/>
          </a:xfrm>
          <a:prstGeom prst="roundRect">
            <a:avLst>
              <a:gd name="adj" fmla="val 2600"/>
            </a:avLst>
          </a:prstGeom>
          <a:solidFill>
            <a:srgbClr val="FBEDE7"/>
          </a:solidFill>
          <a:ln w="12700">
            <a:solidFill>
              <a:srgbClr val="E2725B"/>
            </a:solidFill>
          </a:ln>
        </p:spPr>
        <p:txBody>
          <a:bodyPr/>
          <a:lstStyle/>
          <a:p/>
        </p:txBody>
      </p:sp>
      <p:sp>
        <p:nvSpPr>
          <p:cNvPr id="325" name="Text 325"/>
          <p:cNvSpPr txBox="1"/>
          <p:nvPr/>
        </p:nvSpPr>
        <p:spPr>
          <a:xfrm>
            <a:off x="886968" y="3450000"/>
            <a:ext cx="4828032" cy="33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1250" b="1" spc="200" kern="0" dirty="0">
                <a:solidFill>
                  <a:srgbClr val="A844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So nicht</a:t>
            </a:r>
          </a:p>
        </p:txBody>
      </p:sp>
      <p:sp>
        <p:nvSpPr>
          <p:cNvPr id="326" name="Text 326"/>
          <p:cNvSpPr txBox="1"/>
          <p:nvPr/>
        </p:nvSpPr>
        <p:spPr>
          <a:xfrm>
            <a:off x="886968" y="3850000"/>
            <a:ext cx="4828032" cy="125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lnSpc>
                <a:spcPct val="115000"/>
              </a:lnSpc>
              <a:buNone/>
            </a:pPr>
            <a:r>
              <a:rPr lang="de-DE" sz="130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—  </a:t>
            </a:r>
            <a:r>
              <a:rPr lang="de-DE" sz="130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Sport</a:t>
            </a:r>
          </a:p>
          <a:p>
            <a:pPr indent="0" marL="0" algn="l">
              <a:lnSpc>
                <a:spcPct val="115000"/>
              </a:lnSpc>
              <a:buNone/>
            </a:pPr>
            <a:r>
              <a:rPr lang="de-DE" sz="130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—  </a:t>
            </a:r>
            <a:r>
              <a:rPr lang="de-DE" sz="130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Musik</a:t>
            </a:r>
          </a:p>
          <a:p>
            <a:pPr indent="0" marL="0" algn="l">
              <a:lnSpc>
                <a:spcPct val="115000"/>
              </a:lnSpc>
              <a:buNone/>
            </a:pPr>
            <a:r>
              <a:rPr lang="de-DE" sz="130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—  </a:t>
            </a:r>
            <a:r>
              <a:rPr lang="de-DE" sz="130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Essen</a:t>
            </a:r>
          </a:p>
        </p:txBody>
      </p:sp>
      <p:sp>
        <p:nvSpPr>
          <p:cNvPr id="327" name="Shape 327"/>
          <p:cNvSpPr/>
          <p:nvPr/>
        </p:nvSpPr>
        <p:spPr>
          <a:xfrm>
            <a:off x="6217920" y="3300000"/>
            <a:ext cx="5285232" cy="1900000"/>
          </a:xfrm>
          <a:prstGeom prst="roundRect">
            <a:avLst>
              <a:gd name="adj" fmla="val 2600"/>
            </a:avLst>
          </a:prstGeom>
          <a:solidFill>
            <a:srgbClr val="F1F4EC"/>
          </a:solidFill>
          <a:ln>
            <a:noFill/>
          </a:ln>
        </p:spPr>
        <p:txBody>
          <a:bodyPr/>
          <a:lstStyle/>
          <a:p/>
        </p:txBody>
      </p:sp>
      <p:sp>
        <p:nvSpPr>
          <p:cNvPr id="328" name="Text 328"/>
          <p:cNvSpPr txBox="1"/>
          <p:nvPr/>
        </p:nvSpPr>
        <p:spPr>
          <a:xfrm>
            <a:off x="6446520" y="3450000"/>
            <a:ext cx="4828032" cy="33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1250" b="1" spc="200" kern="0" dirty="0">
                <a:solidFill>
                  <a:srgbClr val="0F3D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Sondern so</a:t>
            </a:r>
          </a:p>
        </p:txBody>
      </p:sp>
      <p:sp>
        <p:nvSpPr>
          <p:cNvPr id="329" name="Text 329"/>
          <p:cNvSpPr txBox="1"/>
          <p:nvPr/>
        </p:nvSpPr>
        <p:spPr>
          <a:xfrm>
            <a:off x="6446520" y="3850000"/>
            <a:ext cx="4828032" cy="125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lnSpc>
                <a:spcPct val="115000"/>
              </a:lnSpc>
              <a:buNone/>
            </a:pPr>
            <a:r>
              <a:rPr lang="de-DE" sz="130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—  </a:t>
            </a:r>
            <a:r>
              <a:rPr lang="de-DE" sz="130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warum mein Aufschlag beim Badminton so oft im Netz landet</a:t>
            </a:r>
          </a:p>
          <a:p>
            <a:pPr indent="0" marL="0" algn="l">
              <a:lnSpc>
                <a:spcPct val="115000"/>
              </a:lnSpc>
              <a:buNone/>
            </a:pPr>
            <a:r>
              <a:rPr lang="de-DE" sz="130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—  </a:t>
            </a:r>
            <a:r>
              <a:rPr lang="de-DE" sz="130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wie lange mein Handyakku wirklich hält</a:t>
            </a:r>
          </a:p>
          <a:p>
            <a:pPr indent="0" marL="0" algn="l">
              <a:lnSpc>
                <a:spcPct val="115000"/>
              </a:lnSpc>
              <a:buNone/>
            </a:pPr>
            <a:r>
              <a:rPr lang="de-DE" sz="130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—  </a:t>
            </a:r>
            <a:r>
              <a:rPr lang="de-DE" sz="130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warum der Kaffee morgens immer zu heiß oder zu kalt ist</a:t>
            </a:r>
          </a:p>
        </p:txBody>
      </p:sp>
      <p:sp>
        <p:nvSpPr>
          <p:cNvPr id="330" name="Text 330"/>
          <p:cNvSpPr txBox="1"/>
          <p:nvPr/>
        </p:nvSpPr>
        <p:spPr>
          <a:xfrm>
            <a:off x="658368" y="5350000"/>
            <a:ext cx="10844784" cy="40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1300" i="1" dirty="0">
                <a:solidFill>
                  <a:srgbClr val="5E5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Mitbringen zur nächsten Doppelstunde. Wer nichts hat, kann in der nächsten Stunde nicht mitarbeiten.</a:t>
            </a:r>
          </a:p>
        </p:txBody>
      </p:sp>
      <p:sp>
        <p:nvSpPr>
          <p:cNvPr id="334" name="Text 334"/>
          <p:cNvSpPr txBox="1"/>
          <p:nvPr/>
        </p:nvSpPr>
        <p:spPr>
          <a:xfrm>
            <a:off x="658368" y="6345936"/>
            <a:ext cx="768096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950" dirty="0">
                <a:solidFill>
                  <a:srgbClr val="5E5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Die Erkundungsarbeit  ·  Doppelstunde 1</a:t>
            </a:r>
          </a:p>
        </p:txBody>
      </p:sp>
      <p:sp>
        <p:nvSpPr>
          <p:cNvPr id="335" name="Text 335"/>
          <p:cNvSpPr txBox="1"/>
          <p:nvPr/>
        </p:nvSpPr>
        <p:spPr>
          <a:xfrm>
            <a:off x="9674352" y="6345936"/>
            <a:ext cx="182880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r">
              <a:buNone/>
            </a:pPr>
            <a:r>
              <a:rPr lang="de-DE" sz="950" dirty="0">
                <a:solidFill>
                  <a:srgbClr val="5E5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18 / 19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Text 347"/>
          <p:cNvSpPr txBox="1"/>
          <p:nvPr/>
        </p:nvSpPr>
        <p:spPr>
          <a:xfrm>
            <a:off x="658368" y="384048"/>
            <a:ext cx="10844784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1100" b="1" spc="300" kern="0" dirty="0">
                <a:solidFill>
                  <a:srgbClr val="8FB8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SO GEHT ES WEITER</a:t>
            </a:r>
          </a:p>
        </p:txBody>
      </p:sp>
      <p:sp>
        <p:nvSpPr>
          <p:cNvPr id="348" name="Text 348"/>
          <p:cNvSpPr txBox="1"/>
          <p:nvPr/>
        </p:nvSpPr>
        <p:spPr>
          <a:xfrm>
            <a:off x="658368" y="658368"/>
            <a:ext cx="10844784" cy="56692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2700" b="1" dirty="0">
                <a:solidFill>
                  <a:srgbClr val="0F3D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Die nächsten beiden Doppelstunden</a:t>
            </a:r>
          </a:p>
        </p:txBody>
      </p:sp>
      <p:sp>
        <p:nvSpPr>
          <p:cNvPr id="349" name="Shape 349"/>
          <p:cNvSpPr/>
          <p:nvPr/>
        </p:nvSpPr>
        <p:spPr>
          <a:xfrm>
            <a:off x="658368" y="1298448"/>
            <a:ext cx="10844784" cy="20117"/>
          </a:xfrm>
          <a:prstGeom prst="rect">
            <a:avLst/>
          </a:prstGeom>
          <a:solidFill>
            <a:srgbClr val="8FB840"/>
          </a:solidFill>
          <a:ln>
            <a:noFill/>
          </a:ln>
        </p:spPr>
        <p:txBody>
          <a:bodyPr/>
          <a:lstStyle/>
          <a:p/>
        </p:txBody>
      </p:sp>
      <p:sp>
        <p:nvSpPr>
          <p:cNvPr id="336" name="Shape 336"/>
          <p:cNvSpPr/>
          <p:nvPr/>
        </p:nvSpPr>
        <p:spPr>
          <a:xfrm>
            <a:off x="658368" y="1572768"/>
            <a:ext cx="5285232" cy="2300000"/>
          </a:xfrm>
          <a:prstGeom prst="roundRect">
            <a:avLst>
              <a:gd name="adj" fmla="val 2600"/>
            </a:avLst>
          </a:prstGeom>
          <a:solidFill>
            <a:srgbClr val="F1F4EC"/>
          </a:solidFill>
          <a:ln>
            <a:noFill/>
          </a:ln>
        </p:spPr>
        <p:txBody>
          <a:bodyPr/>
          <a:lstStyle/>
          <a:p/>
        </p:txBody>
      </p:sp>
      <p:sp>
        <p:nvSpPr>
          <p:cNvPr id="337" name="Text 337"/>
          <p:cNvSpPr txBox="1"/>
          <p:nvPr/>
        </p:nvSpPr>
        <p:spPr>
          <a:xfrm>
            <a:off x="932688" y="1822768"/>
            <a:ext cx="4736592" cy="30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1150" b="1" spc="200" kern="0" dirty="0">
                <a:solidFill>
                  <a:srgbClr val="8FB8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Doppelstunde 2</a:t>
            </a:r>
          </a:p>
        </p:txBody>
      </p:sp>
      <p:sp>
        <p:nvSpPr>
          <p:cNvPr id="338" name="Text 338"/>
          <p:cNvSpPr txBox="1"/>
          <p:nvPr/>
        </p:nvSpPr>
        <p:spPr>
          <a:xfrm>
            <a:off x="932688" y="2192768"/>
            <a:ext cx="4736592" cy="40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1800" b="1" dirty="0">
                <a:solidFill>
                  <a:srgbClr val="0F3D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Kriterium A und B</a:t>
            </a:r>
          </a:p>
        </p:txBody>
      </p:sp>
      <p:sp>
        <p:nvSpPr>
          <p:cNvPr id="339" name="Text 339"/>
          <p:cNvSpPr txBox="1"/>
          <p:nvPr/>
        </p:nvSpPr>
        <p:spPr>
          <a:xfrm>
            <a:off x="932688" y="2722768"/>
            <a:ext cx="4736592" cy="100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lnSpc>
                <a:spcPct val="110000"/>
              </a:lnSpc>
              <a:buNone/>
            </a:pPr>
            <a:r>
              <a:rPr lang="de-DE" sz="130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Wie eine mathematische Arbeit aussieht – und die sieben Notationsregeln, an denen die billigsten Punkte hängen.</a:t>
            </a:r>
          </a:p>
        </p:txBody>
      </p:sp>
      <p:sp>
        <p:nvSpPr>
          <p:cNvPr id="340" name="Shape 340"/>
          <p:cNvSpPr/>
          <p:nvPr/>
        </p:nvSpPr>
        <p:spPr>
          <a:xfrm>
            <a:off x="6217920" y="1572768"/>
            <a:ext cx="5285232" cy="2300000"/>
          </a:xfrm>
          <a:prstGeom prst="roundRect">
            <a:avLst>
              <a:gd name="adj" fmla="val 2600"/>
            </a:avLst>
          </a:prstGeom>
          <a:solidFill>
            <a:srgbClr val="F4F4F2"/>
          </a:solidFill>
          <a:ln>
            <a:noFill/>
          </a:ln>
        </p:spPr>
        <p:txBody>
          <a:bodyPr/>
          <a:lstStyle/>
          <a:p/>
        </p:txBody>
      </p:sp>
      <p:sp>
        <p:nvSpPr>
          <p:cNvPr id="341" name="Text 341"/>
          <p:cNvSpPr txBox="1"/>
          <p:nvPr/>
        </p:nvSpPr>
        <p:spPr>
          <a:xfrm>
            <a:off x="6492240" y="1822768"/>
            <a:ext cx="4736592" cy="30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1150" b="1" spc="200" kern="0" dirty="0">
                <a:solidFill>
                  <a:srgbClr val="8FB8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Doppelstunde 3</a:t>
            </a:r>
          </a:p>
        </p:txBody>
      </p:sp>
      <p:sp>
        <p:nvSpPr>
          <p:cNvPr id="342" name="Text 342"/>
          <p:cNvSpPr txBox="1"/>
          <p:nvPr/>
        </p:nvSpPr>
        <p:spPr>
          <a:xfrm>
            <a:off x="6492240" y="2192768"/>
            <a:ext cx="4736592" cy="40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1800" b="1" dirty="0">
                <a:solidFill>
                  <a:srgbClr val="0F3D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Kriterium C, D und E</a:t>
            </a:r>
          </a:p>
        </p:txBody>
      </p:sp>
      <p:sp>
        <p:nvSpPr>
          <p:cNvPr id="343" name="Text 343"/>
          <p:cNvSpPr txBox="1"/>
          <p:nvPr/>
        </p:nvSpPr>
        <p:spPr>
          <a:xfrm>
            <a:off x="6492240" y="2722768"/>
            <a:ext cx="4736592" cy="100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lnSpc>
                <a:spcPct val="110000"/>
              </a:lnSpc>
              <a:buNone/>
            </a:pPr>
            <a:r>
              <a:rPr lang="de-DE" sz="130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Was eine gute Arbeit von einer soliden unterscheidet. Hier trennen sich Standard Level und Higher Level zum ersten Mal.</a:t>
            </a:r>
          </a:p>
        </p:txBody>
      </p:sp>
      <p:sp>
        <p:nvSpPr>
          <p:cNvPr id="344" name="Shape 344"/>
          <p:cNvSpPr/>
          <p:nvPr/>
        </p:nvSpPr>
        <p:spPr>
          <a:xfrm>
            <a:off x="658368" y="4200000"/>
            <a:ext cx="10844784" cy="1150000"/>
          </a:xfrm>
          <a:prstGeom prst="roundRect">
            <a:avLst>
              <a:gd name="adj" fmla="val 2600"/>
            </a:avLst>
          </a:prstGeom>
          <a:solidFill>
            <a:srgbClr val="FBEDE7"/>
          </a:solidFill>
          <a:ln w="12700">
            <a:solidFill>
              <a:srgbClr val="E2725B"/>
            </a:solidFill>
          </a:ln>
        </p:spPr>
        <p:txBody>
          <a:bodyPr/>
          <a:lstStyle/>
          <a:p/>
        </p:txBody>
      </p:sp>
      <p:sp>
        <p:nvSpPr>
          <p:cNvPr id="345" name="Text 345"/>
          <p:cNvSpPr txBox="1"/>
          <p:nvPr/>
        </p:nvSpPr>
        <p:spPr>
          <a:xfrm>
            <a:off x="987552" y="4350000"/>
            <a:ext cx="10186416" cy="33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1300" b="1" dirty="0">
                <a:solidFill>
                  <a:srgbClr val="A844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Bis zum nächsten Mal</a:t>
            </a:r>
          </a:p>
        </p:txBody>
      </p:sp>
      <p:sp>
        <p:nvSpPr>
          <p:cNvPr id="346" name="Text 346"/>
          <p:cNvSpPr txBox="1"/>
          <p:nvPr/>
        </p:nvSpPr>
        <p:spPr>
          <a:xfrm>
            <a:off x="987552" y="4720000"/>
            <a:ext cx="10186416" cy="50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lnSpc>
                <a:spcPct val="110000"/>
              </a:lnSpc>
              <a:buNone/>
            </a:pPr>
            <a:r>
              <a:rPr lang="de-DE" sz="135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Interessenblatt M 3 ausfüllen – zehn Felder. Und M 1 einmal lesen; da steht alles von heute auf einer Seite.</a:t>
            </a:r>
          </a:p>
        </p:txBody>
      </p:sp>
      <p:sp>
        <p:nvSpPr>
          <p:cNvPr id="350" name="Text 350"/>
          <p:cNvSpPr txBox="1"/>
          <p:nvPr/>
        </p:nvSpPr>
        <p:spPr>
          <a:xfrm>
            <a:off x="658368" y="6345936"/>
            <a:ext cx="768096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950" dirty="0">
                <a:solidFill>
                  <a:srgbClr val="5E5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Die Erkundungsarbeit  ·  Doppelstunde 1</a:t>
            </a:r>
          </a:p>
        </p:txBody>
      </p:sp>
      <p:sp>
        <p:nvSpPr>
          <p:cNvPr id="351" name="Text 351"/>
          <p:cNvSpPr txBox="1"/>
          <p:nvPr/>
        </p:nvSpPr>
        <p:spPr>
          <a:xfrm>
            <a:off x="9674352" y="6345936"/>
            <a:ext cx="182880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r">
              <a:buNone/>
            </a:pPr>
            <a:r>
              <a:rPr lang="de-DE" sz="950" dirty="0">
                <a:solidFill>
                  <a:srgbClr val="5E5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19 / 19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19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Die Erkundungsarbeit – Doppelstunde 1</dc:title>
  <dc:subject>PptxGenJS Presentation</dc:subject>
  <dc:creator>Dirk Kehm</dc:creator>
  <cp:lastModifiedBy>Dirk Kehm</cp:lastModifiedBy>
  <cp:revision>1</cp:revision>
  <dcterms:created xsi:type="dcterms:W3CDTF">2026-09-08T13:25:28Z</dcterms:created>
  <dcterms:modified xsi:type="dcterms:W3CDTF">2026-09-08T13:25:28Z</dcterms:modified>
</cp:coreProperties>
</file>