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Acht der zwanzig Punkte hängen an diesen beiden Kriterien – und an keiner einzigen Rechnung. Das ist die Botschaft der Stunde.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Ansagen: Heute wird nicht gerechnet. Trotzdem geht es um acht Punkte.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Kurz abfragen, nicht wiederholen. Der Blick geht auf die Interessenblätter – ohne sie läuft der letzte Teil der Stunde leer.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Neue Gruppen gegenüber Doppelstunde 1: niemand sitzt mit dem eigenen Partner. In diesen Gruppen bleibt ihr auch für die Werkstatt.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 beiden grünen Kacheln sind die heutigen. Das ist der Punkt: acht von zwanzig, ohne zu rechnen.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Wortlaut aus dem Handbuch. Der Unterschied zwischen Ebene 1 und 2 ist ein einziges Wort: oder / und.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Das häufigste Problem ist nicht schlechte Gliederung, sondern ein fehlendes Ziel.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Hier sitzt der Anhang-Fehler: Wer seine einzige Grafik in den Anhang legt, verliert Punkte bei A, nicht bei B.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Prägnant wird regelmäßig als kurz missverstanden. Der Satz unten steht so sinngemäß im Handbuch.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Konsistenz ist der Schlüssel. Ein einziger Ausrutscher auf Seite 14 kostet den vierten Punkt.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Hier hilft ein Blick in den Formeleditor. Wer ihn nicht bedienen kann, schreibt von Hand – auch das ist erlaubt.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Der häufigste Fall: Die Variable wird in einer Abbildung eingeführt und im Text nie erklärt.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Der Hinweis unten verhindert, dass alle krampfhaft vier Diagrammtypen einbauen.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Kurz halten. Der Punkt wird in Doppelstunde 6 bei Stringenz wieder aufgenommen.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Diese Folie ist die Brücke zur Werkstatt. Danach direkt austeilen.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 5 jetzt austeilen. Nach 12 Minuten Zwischenruf: Ihr solltet bei Ausschnitt 5 sein. Wer früh fertig ist, schreibt den fünften und sechsten Ausschnitt um.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Tafelbild 2. An die Tafel schreiben lassen, was die Gruppen gefunden haben, und dann diese Ordnung darüberlegen. M 6 erst danach austeilen.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Jetzt M 6 austeilen – dort stehen alle sieben auf einer Seite.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Zurück in die festen Paare aus Doppelstunde 1. Die drei Felder werden in Doppelstunde 4 gebraucht – einsammeln oder abfotografieren.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Diese Folie stehen lassen, während die Paare arbeiten. Sie beantwortet die meisten Rückfragen von selbst.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 xml:space="preserve">M 6 austeilen, falls noch nicht geschehen.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8000000" y="-1500000"/>
            <a:ext cx="6000000" cy="6000000"/>
          </a:xfrm>
          <a:prstGeom prst="ellipse">
            <a:avLst/>
          </a:prstGeom>
          <a:solidFill>
            <a:srgbClr val="2C5C42"/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Text 3"/>
          <p:cNvSpPr txBox="1"/>
          <p:nvPr/>
        </p:nvSpPr>
        <p:spPr>
          <a:xfrm>
            <a:off x="658368" y="1371600"/>
            <a:ext cx="8778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Jahr 1  ·  Doppelstunde 2 von 6  ·  Internal Assessment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658368" y="1755648"/>
            <a:ext cx="877824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500" b="1" spc="300" kern="0" dirty="0">
                <a:solidFill>
                  <a:srgbClr val="DCE8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WORKSHOP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658368" y="2240280"/>
            <a:ext cx="9509760" cy="1554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Kriterium A und B</a:t>
            </a:r>
          </a:p>
        </p:txBody>
      </p:sp>
      <p:sp>
        <p:nvSpPr>
          <p:cNvPr id="6" name="Shape 6"/>
          <p:cNvSpPr/>
          <p:nvPr/>
        </p:nvSpPr>
        <p:spPr>
          <a:xfrm>
            <a:off x="658368" y="3931920"/>
            <a:ext cx="2926080" cy="27432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Text 7"/>
          <p:cNvSpPr txBox="1"/>
          <p:nvPr/>
        </p:nvSpPr>
        <p:spPr>
          <a:xfrm>
            <a:off x="658368" y="4224528"/>
            <a:ext cx="9326880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700" dirty="0">
                <a:solidFill>
                  <a:srgbClr val="DCE8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Wie eine mathematische Arbeit aussieht – und woran man sofort sieht, dass sie es nicht tut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658368" y="5943600"/>
            <a:ext cx="950976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90 Minuten   ·   für alle   ·   Material M 3, M 4, M 5, M 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 3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FAHRPLAN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heute passiert</a:t>
            </a:r>
          </a:p>
        </p:txBody>
      </p:sp>
      <p:sp>
        <p:nvSpPr>
          <p:cNvPr id="35" name="Shape 3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658368" y="1572768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Text 10"/>
          <p:cNvSpPr txBox="1"/>
          <p:nvPr/>
        </p:nvSpPr>
        <p:spPr>
          <a:xfrm>
            <a:off x="877824" y="1572768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00–10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2408368" y="1572768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Eure Interessen, laut vorgelesen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9303152" y="1572768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13" name="Shape 13"/>
          <p:cNvSpPr/>
          <p:nvPr/>
        </p:nvSpPr>
        <p:spPr>
          <a:xfrm>
            <a:off x="658368" y="2313432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Text 14"/>
          <p:cNvSpPr txBox="1"/>
          <p:nvPr/>
        </p:nvSpPr>
        <p:spPr>
          <a:xfrm>
            <a:off x="877824" y="2313432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10–32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2408368" y="2313432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A und B im Wortlaut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9303152" y="2313432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Input</a:t>
            </a:r>
          </a:p>
        </p:txBody>
      </p:sp>
      <p:sp>
        <p:nvSpPr>
          <p:cNvPr id="17" name="Shape 17"/>
          <p:cNvSpPr/>
          <p:nvPr/>
        </p:nvSpPr>
        <p:spPr>
          <a:xfrm>
            <a:off x="658368" y="3054096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Text 18"/>
          <p:cNvSpPr txBox="1"/>
          <p:nvPr/>
        </p:nvSpPr>
        <p:spPr>
          <a:xfrm>
            <a:off x="877824" y="3054096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32–58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2408368" y="3054096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Werkstatt: Finde den Fehler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303152" y="3054096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Gruppenarbeit</a:t>
            </a:r>
          </a:p>
        </p:txBody>
      </p:sp>
      <p:sp>
        <p:nvSpPr>
          <p:cNvPr id="21" name="Shape 21"/>
          <p:cNvSpPr/>
          <p:nvPr/>
        </p:nvSpPr>
        <p:spPr>
          <a:xfrm>
            <a:off x="658368" y="3794760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Text 22"/>
          <p:cNvSpPr txBox="1"/>
          <p:nvPr/>
        </p:nvSpPr>
        <p:spPr>
          <a:xfrm>
            <a:off x="877824" y="3794760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58–72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2408368" y="3794760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sieben Notationsregeln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9303152" y="3794760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Plenum</a:t>
            </a:r>
          </a:p>
        </p:txBody>
      </p:sp>
      <p:sp>
        <p:nvSpPr>
          <p:cNvPr id="25" name="Shape 25"/>
          <p:cNvSpPr/>
          <p:nvPr/>
        </p:nvSpPr>
        <p:spPr>
          <a:xfrm>
            <a:off x="658368" y="4535424"/>
            <a:ext cx="10844784" cy="667512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Text 26"/>
          <p:cNvSpPr txBox="1"/>
          <p:nvPr/>
        </p:nvSpPr>
        <p:spPr>
          <a:xfrm>
            <a:off x="877824" y="4535424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72–86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2408368" y="4535424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Vom Interesse zum Themenfeld</a:t>
            </a:r>
          </a:p>
        </p:txBody>
      </p:sp>
      <p:sp>
        <p:nvSpPr>
          <p:cNvPr id="28" name="Text 28"/>
          <p:cNvSpPr txBox="1"/>
          <p:nvPr/>
        </p:nvSpPr>
        <p:spPr>
          <a:xfrm>
            <a:off x="9303152" y="4535424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Partnerarbeit</a:t>
            </a:r>
          </a:p>
        </p:txBody>
      </p:sp>
      <p:sp>
        <p:nvSpPr>
          <p:cNvPr id="29" name="Shape 29"/>
          <p:cNvSpPr/>
          <p:nvPr/>
        </p:nvSpPr>
        <p:spPr>
          <a:xfrm>
            <a:off x="658368" y="5276088"/>
            <a:ext cx="10844784" cy="667512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Text 30"/>
          <p:cNvSpPr txBox="1"/>
          <p:nvPr/>
        </p:nvSpPr>
        <p:spPr>
          <a:xfrm>
            <a:off x="877824" y="5276088"/>
            <a:ext cx="1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86–90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2408368" y="5276088"/>
            <a:ext cx="64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Drei Felder stehen fest</a:t>
            </a:r>
          </a:p>
        </p:txBody>
      </p:sp>
      <p:sp>
        <p:nvSpPr>
          <p:cNvPr id="32" name="Text 32"/>
          <p:cNvSpPr txBox="1"/>
          <p:nvPr/>
        </p:nvSpPr>
        <p:spPr>
          <a:xfrm>
            <a:off x="9303152" y="5276088"/>
            <a:ext cx="2000000" cy="6675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r">
              <a:buNone/>
            </a:pPr>
            <a:r>
              <a:rPr lang="de-DE" sz="120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Einzelarbeit</a:t>
            </a:r>
          </a:p>
        </p:txBody>
      </p:sp>
      <p:sp>
        <p:nvSpPr>
          <p:cNvPr id="36" name="Text 3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37" name="Text 3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 / 21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5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RÜCKBLICK</a:t>
            </a:r>
          </a:p>
        </p:txBody>
      </p:sp>
      <p:sp>
        <p:nvSpPr>
          <p:cNvPr id="56" name="Text 5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vom letzten Mal steht</a:t>
            </a:r>
          </a:p>
        </p:txBody>
      </p:sp>
      <p:sp>
        <p:nvSpPr>
          <p:cNvPr id="57" name="Shape 5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Shape 38"/>
          <p:cNvSpPr/>
          <p:nvPr/>
        </p:nvSpPr>
        <p:spPr>
          <a:xfrm>
            <a:off x="658368" y="1572768"/>
            <a:ext cx="10844784" cy="82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Shape 39"/>
          <p:cNvSpPr/>
          <p:nvPr/>
        </p:nvSpPr>
        <p:spPr>
          <a:xfrm>
            <a:off x="877824" y="174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Text 40"/>
          <p:cNvSpPr txBox="1"/>
          <p:nvPr/>
        </p:nvSpPr>
        <p:spPr>
          <a:xfrm>
            <a:off x="877824" y="174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41" name="Text 41"/>
          <p:cNvSpPr txBox="1"/>
          <p:nvPr/>
        </p:nvSpPr>
        <p:spPr>
          <a:xfrm>
            <a:off x="1527048" y="173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eigene Frage</a:t>
            </a:r>
          </a:p>
        </p:txBody>
      </p:sp>
      <p:sp>
        <p:nvSpPr>
          <p:cNvPr id="42" name="Text 42"/>
          <p:cNvSpPr txBox="1"/>
          <p:nvPr/>
        </p:nvSpPr>
        <p:spPr>
          <a:xfrm>
            <a:off x="1527048" y="2048256"/>
            <a:ext cx="9000000" cy="17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 über etwas schreiben, sondern etwas herausfinden wollen.</a:t>
            </a:r>
          </a:p>
        </p:txBody>
      </p:sp>
      <p:sp>
        <p:nvSpPr>
          <p:cNvPr id="43" name="Shape 43"/>
          <p:cNvSpPr/>
          <p:nvPr/>
        </p:nvSpPr>
        <p:spPr>
          <a:xfrm>
            <a:off x="658368" y="2492768"/>
            <a:ext cx="10844784" cy="820000"/>
          </a:xfrm>
          <a:prstGeom prst="roundRect">
            <a:avLst>
              <a:gd name="adj" fmla="val 5357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Shape 44"/>
          <p:cNvSpPr/>
          <p:nvPr/>
        </p:nvSpPr>
        <p:spPr>
          <a:xfrm>
            <a:off x="877824" y="266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45" name="Text 45"/>
          <p:cNvSpPr txBox="1"/>
          <p:nvPr/>
        </p:nvSpPr>
        <p:spPr>
          <a:xfrm>
            <a:off x="877824" y="266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46" name="Text 46"/>
          <p:cNvSpPr txBox="1"/>
          <p:nvPr/>
        </p:nvSpPr>
        <p:spPr>
          <a:xfrm>
            <a:off x="1527048" y="265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Eigene Mathematik</a:t>
            </a:r>
          </a:p>
        </p:txBody>
      </p:sp>
      <p:sp>
        <p:nvSpPr>
          <p:cNvPr id="47" name="Text 47"/>
          <p:cNvSpPr txBox="1"/>
          <p:nvPr/>
        </p:nvSpPr>
        <p:spPr>
          <a:xfrm>
            <a:off x="1527048" y="2968256"/>
            <a:ext cx="9000000" cy="17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rechnest, modellierst, beweist – du berichtest nicht.</a:t>
            </a:r>
          </a:p>
        </p:txBody>
      </p:sp>
      <p:sp>
        <p:nvSpPr>
          <p:cNvPr id="48" name="Shape 48"/>
          <p:cNvSpPr/>
          <p:nvPr/>
        </p:nvSpPr>
        <p:spPr>
          <a:xfrm>
            <a:off x="658368" y="3412768"/>
            <a:ext cx="10844784" cy="820000"/>
          </a:xfrm>
          <a:prstGeom prst="roundRect">
            <a:avLst>
              <a:gd name="adj" fmla="val 5357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Shape 49"/>
          <p:cNvSpPr/>
          <p:nvPr/>
        </p:nvSpPr>
        <p:spPr>
          <a:xfrm>
            <a:off x="877824" y="3585024"/>
            <a:ext cx="475488" cy="475488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50" name="Text 50"/>
          <p:cNvSpPr txBox="1"/>
          <p:nvPr/>
        </p:nvSpPr>
        <p:spPr>
          <a:xfrm>
            <a:off x="877824" y="3585024"/>
            <a:ext cx="475488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51" name="Text 51"/>
          <p:cNvSpPr txBox="1"/>
          <p:nvPr/>
        </p:nvSpPr>
        <p:spPr>
          <a:xfrm>
            <a:off x="1527048" y="3577360"/>
            <a:ext cx="9000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 eigener Zugriff</a:t>
            </a:r>
          </a:p>
        </p:txBody>
      </p:sp>
      <p:sp>
        <p:nvSpPr>
          <p:cNvPr id="52" name="Text 52"/>
          <p:cNvSpPr txBox="1"/>
          <p:nvPr/>
        </p:nvSpPr>
        <p:spPr>
          <a:xfrm>
            <a:off x="1527048" y="3888256"/>
            <a:ext cx="9000000" cy="179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Man merkt beim Lesen, dass genau du diese Arbeit geschrieben hast.</a:t>
            </a:r>
          </a:p>
        </p:txBody>
      </p:sp>
      <p:sp>
        <p:nvSpPr>
          <p:cNvPr id="53" name="Shape 53"/>
          <p:cNvSpPr/>
          <p:nvPr/>
        </p:nvSpPr>
        <p:spPr>
          <a:xfrm>
            <a:off x="658368" y="4450000"/>
            <a:ext cx="10844784" cy="62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54" name="Text 54"/>
          <p:cNvSpPr txBox="1"/>
          <p:nvPr/>
        </p:nvSpPr>
        <p:spPr>
          <a:xfrm>
            <a:off x="987552" y="4450000"/>
            <a:ext cx="10186416" cy="6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Habt ihr euer Interessenblatt dabei? Zehn Felder. Wer keins hat, schreibt jetzt in fünf Minuten sechs.</a:t>
            </a:r>
          </a:p>
        </p:txBody>
      </p:sp>
      <p:sp>
        <p:nvSpPr>
          <p:cNvPr id="58" name="Text 5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59" name="Text 5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 / 21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8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1</a:t>
            </a:r>
          </a:p>
        </p:txBody>
      </p:sp>
      <p:sp>
        <p:nvSpPr>
          <p:cNvPr id="84" name="Text 8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Eure Interessen, laut vorgelesen</a:t>
            </a:r>
          </a:p>
        </p:txBody>
      </p:sp>
      <p:sp>
        <p:nvSpPr>
          <p:cNvPr id="85" name="Shape 8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60" name="Shape 60"/>
          <p:cNvSpPr/>
          <p:nvPr/>
        </p:nvSpPr>
        <p:spPr>
          <a:xfrm>
            <a:off x="658368" y="1572768"/>
            <a:ext cx="10844784" cy="13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61" name="Text 61"/>
          <p:cNvSpPr txBox="1"/>
          <p:nvPr/>
        </p:nvSpPr>
        <p:spPr>
          <a:xfrm>
            <a:off x="987552" y="1752768"/>
            <a:ext cx="10186416" cy="9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„Jede und jeder liest zwei Felder vom Interessenblatt vor.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anderen stellen genau eine Frage: Was genau daran interessiert dich?“</a:t>
            </a:r>
          </a:p>
        </p:txBody>
      </p:sp>
      <p:sp>
        <p:nvSpPr>
          <p:cNvPr id="62" name="Shape 62"/>
          <p:cNvSpPr/>
          <p:nvPr/>
        </p:nvSpPr>
        <p:spPr>
          <a:xfrm>
            <a:off x="658368" y="3050000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63" name="Text 63"/>
          <p:cNvSpPr txBox="1"/>
          <p:nvPr/>
        </p:nvSpPr>
        <p:spPr>
          <a:xfrm>
            <a:off x="810768" y="3230000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 A</a:t>
            </a:r>
          </a:p>
        </p:txBody>
      </p:sp>
      <p:sp>
        <p:nvSpPr>
          <p:cNvPr id="64" name="Shape 64"/>
          <p:cNvSpPr/>
          <p:nvPr/>
        </p:nvSpPr>
        <p:spPr>
          <a:xfrm>
            <a:off x="1207008" y="3650000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65" name="Text 65"/>
          <p:cNvSpPr txBox="1"/>
          <p:nvPr/>
        </p:nvSpPr>
        <p:spPr>
          <a:xfrm>
            <a:off x="810768" y="38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</a:t>
            </a:r>
          </a:p>
        </p:txBody>
      </p:sp>
      <p:sp>
        <p:nvSpPr>
          <p:cNvPr id="66" name="Text 66"/>
          <p:cNvSpPr txBox="1"/>
          <p:nvPr/>
        </p:nvSpPr>
        <p:spPr>
          <a:xfrm>
            <a:off x="810768" y="42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3</a:t>
            </a:r>
          </a:p>
        </p:txBody>
      </p:sp>
      <p:sp>
        <p:nvSpPr>
          <p:cNvPr id="67" name="Text 67"/>
          <p:cNvSpPr txBox="1"/>
          <p:nvPr/>
        </p:nvSpPr>
        <p:spPr>
          <a:xfrm>
            <a:off x="810768" y="46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5</a:t>
            </a:r>
          </a:p>
        </p:txBody>
      </p:sp>
      <p:sp>
        <p:nvSpPr>
          <p:cNvPr id="68" name="Text 68"/>
          <p:cNvSpPr txBox="1"/>
          <p:nvPr/>
        </p:nvSpPr>
        <p:spPr>
          <a:xfrm>
            <a:off x="810768" y="50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10</a:t>
            </a:r>
          </a:p>
        </p:txBody>
      </p:sp>
      <p:sp>
        <p:nvSpPr>
          <p:cNvPr id="69" name="Shape 69"/>
          <p:cNvSpPr/>
          <p:nvPr/>
        </p:nvSpPr>
        <p:spPr>
          <a:xfrm>
            <a:off x="4349496" y="3050000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70" name="Text 70"/>
          <p:cNvSpPr txBox="1"/>
          <p:nvPr/>
        </p:nvSpPr>
        <p:spPr>
          <a:xfrm>
            <a:off x="4501896" y="3230000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 B</a:t>
            </a:r>
          </a:p>
        </p:txBody>
      </p:sp>
      <p:sp>
        <p:nvSpPr>
          <p:cNvPr id="71" name="Shape 71"/>
          <p:cNvSpPr/>
          <p:nvPr/>
        </p:nvSpPr>
        <p:spPr>
          <a:xfrm>
            <a:off x="4898136" y="3650000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2" name="Text 72"/>
          <p:cNvSpPr txBox="1"/>
          <p:nvPr/>
        </p:nvSpPr>
        <p:spPr>
          <a:xfrm>
            <a:off x="4501896" y="38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2</a:t>
            </a:r>
          </a:p>
        </p:txBody>
      </p:sp>
      <p:sp>
        <p:nvSpPr>
          <p:cNvPr id="73" name="Text 73"/>
          <p:cNvSpPr txBox="1"/>
          <p:nvPr/>
        </p:nvSpPr>
        <p:spPr>
          <a:xfrm>
            <a:off x="4501896" y="42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4</a:t>
            </a:r>
          </a:p>
        </p:txBody>
      </p:sp>
      <p:sp>
        <p:nvSpPr>
          <p:cNvPr id="74" name="Text 74"/>
          <p:cNvSpPr txBox="1"/>
          <p:nvPr/>
        </p:nvSpPr>
        <p:spPr>
          <a:xfrm>
            <a:off x="4501896" y="46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7</a:t>
            </a:r>
          </a:p>
        </p:txBody>
      </p:sp>
      <p:sp>
        <p:nvSpPr>
          <p:cNvPr id="75" name="Text 75"/>
          <p:cNvSpPr txBox="1"/>
          <p:nvPr/>
        </p:nvSpPr>
        <p:spPr>
          <a:xfrm>
            <a:off x="4501896" y="50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11</a:t>
            </a:r>
          </a:p>
        </p:txBody>
      </p:sp>
      <p:sp>
        <p:nvSpPr>
          <p:cNvPr id="76" name="Shape 76"/>
          <p:cNvSpPr/>
          <p:nvPr/>
        </p:nvSpPr>
        <p:spPr>
          <a:xfrm>
            <a:off x="8040624" y="3050000"/>
            <a:ext cx="3462528" cy="2250000"/>
          </a:xfrm>
          <a:prstGeom prst="roundRect">
            <a:avLst>
              <a:gd name="adj" fmla="val 2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77" name="Text 77"/>
          <p:cNvSpPr txBox="1"/>
          <p:nvPr/>
        </p:nvSpPr>
        <p:spPr>
          <a:xfrm>
            <a:off x="8193024" y="3230000"/>
            <a:ext cx="3157728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40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Gruppe C</a:t>
            </a:r>
          </a:p>
        </p:txBody>
      </p:sp>
      <p:sp>
        <p:nvSpPr>
          <p:cNvPr id="78" name="Shape 78"/>
          <p:cNvSpPr/>
          <p:nvPr/>
        </p:nvSpPr>
        <p:spPr>
          <a:xfrm>
            <a:off x="8589264" y="3650000"/>
            <a:ext cx="2365248" cy="18288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79" name="Text 79"/>
          <p:cNvSpPr txBox="1"/>
          <p:nvPr/>
        </p:nvSpPr>
        <p:spPr>
          <a:xfrm>
            <a:off x="8193024" y="38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6</a:t>
            </a:r>
          </a:p>
        </p:txBody>
      </p:sp>
      <p:sp>
        <p:nvSpPr>
          <p:cNvPr id="80" name="Text 80"/>
          <p:cNvSpPr txBox="1"/>
          <p:nvPr/>
        </p:nvSpPr>
        <p:spPr>
          <a:xfrm>
            <a:off x="8193024" y="42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8</a:t>
            </a:r>
          </a:p>
        </p:txBody>
      </p:sp>
      <p:sp>
        <p:nvSpPr>
          <p:cNvPr id="81" name="Text 81"/>
          <p:cNvSpPr txBox="1"/>
          <p:nvPr/>
        </p:nvSpPr>
        <p:spPr>
          <a:xfrm>
            <a:off x="8193024" y="4610000"/>
            <a:ext cx="3157728" cy="3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9</a:t>
            </a:r>
          </a:p>
        </p:txBody>
      </p:sp>
      <p:sp>
        <p:nvSpPr>
          <p:cNvPr id="82" name="Text 82"/>
          <p:cNvSpPr txBox="1"/>
          <p:nvPr/>
        </p:nvSpPr>
        <p:spPr>
          <a:xfrm>
            <a:off x="658368" y="545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Keine Bewertung, kein Vorschlag, keine Idee. Nur die eine Frage. Zehn Minuten.</a:t>
            </a:r>
          </a:p>
        </p:txBody>
      </p:sp>
      <p:sp>
        <p:nvSpPr>
          <p:cNvPr id="86" name="Text 8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87" name="Text 8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 / 21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 108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HEUTE</a:t>
            </a:r>
          </a:p>
        </p:txBody>
      </p:sp>
      <p:sp>
        <p:nvSpPr>
          <p:cNvPr id="109" name="Text 109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Zwei von fünf Kriterien</a:t>
            </a:r>
          </a:p>
        </p:txBody>
      </p:sp>
      <p:sp>
        <p:nvSpPr>
          <p:cNvPr id="110" name="Shape 110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88" name="Shape 88"/>
          <p:cNvSpPr/>
          <p:nvPr/>
        </p:nvSpPr>
        <p:spPr>
          <a:xfrm>
            <a:off x="658368" y="1972768"/>
            <a:ext cx="2022652" cy="2200000"/>
          </a:xfrm>
          <a:prstGeom prst="roundRect">
            <a:avLst>
              <a:gd name="adj" fmla="val 3000"/>
            </a:avLst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89" name="Text 89"/>
          <p:cNvSpPr txBox="1"/>
          <p:nvPr/>
        </p:nvSpPr>
        <p:spPr>
          <a:xfrm>
            <a:off x="658368" y="2456768"/>
            <a:ext cx="2022652" cy="9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3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4</a:t>
            </a:r>
          </a:p>
        </p:txBody>
      </p:sp>
      <p:sp>
        <p:nvSpPr>
          <p:cNvPr id="90" name="Text 90"/>
          <p:cNvSpPr txBox="1"/>
          <p:nvPr/>
        </p:nvSpPr>
        <p:spPr>
          <a:xfrm>
            <a:off x="818368" y="3424768"/>
            <a:ext cx="1702652" cy="6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A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Präsentation</a:t>
            </a:r>
          </a:p>
        </p:txBody>
      </p:sp>
      <p:sp>
        <p:nvSpPr>
          <p:cNvPr id="91" name="Text 91"/>
          <p:cNvSpPr txBox="1"/>
          <p:nvPr/>
        </p:nvSpPr>
        <p:spPr>
          <a:xfrm>
            <a:off x="658368" y="1632768"/>
            <a:ext cx="2022652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000" b="1" spc="25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HEUTE</a:t>
            </a:r>
          </a:p>
        </p:txBody>
      </p:sp>
      <p:sp>
        <p:nvSpPr>
          <p:cNvPr id="92" name="Shape 92"/>
          <p:cNvSpPr/>
          <p:nvPr/>
        </p:nvSpPr>
        <p:spPr>
          <a:xfrm>
            <a:off x="2863900" y="1972768"/>
            <a:ext cx="2022652" cy="2200000"/>
          </a:xfrm>
          <a:prstGeom prst="roundRect">
            <a:avLst>
              <a:gd name="adj" fmla="val 3000"/>
            </a:avLst>
          </a:prstGeom>
          <a:solidFill>
            <a:srgbClr val="DCE8C2"/>
          </a:solidFill>
          <a:ln>
            <a:noFill/>
          </a:ln>
        </p:spPr>
        <p:txBody>
          <a:bodyPr/>
          <a:lstStyle/>
          <a:p/>
        </p:txBody>
      </p:sp>
      <p:sp>
        <p:nvSpPr>
          <p:cNvPr id="93" name="Text 93"/>
          <p:cNvSpPr txBox="1"/>
          <p:nvPr/>
        </p:nvSpPr>
        <p:spPr>
          <a:xfrm>
            <a:off x="2863900" y="2456768"/>
            <a:ext cx="2022652" cy="9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3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4</a:t>
            </a:r>
          </a:p>
        </p:txBody>
      </p:sp>
      <p:sp>
        <p:nvSpPr>
          <p:cNvPr id="94" name="Text 94"/>
          <p:cNvSpPr txBox="1"/>
          <p:nvPr/>
        </p:nvSpPr>
        <p:spPr>
          <a:xfrm>
            <a:off x="3023900" y="3424768"/>
            <a:ext cx="1702652" cy="6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B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Mathematische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Kommunikation</a:t>
            </a:r>
          </a:p>
        </p:txBody>
      </p:sp>
      <p:sp>
        <p:nvSpPr>
          <p:cNvPr id="95" name="Text 95"/>
          <p:cNvSpPr txBox="1"/>
          <p:nvPr/>
        </p:nvSpPr>
        <p:spPr>
          <a:xfrm>
            <a:off x="2863900" y="1632768"/>
            <a:ext cx="2022652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buNone/>
            </a:pPr>
            <a:r>
              <a:rPr lang="de-DE" sz="1000" b="1" spc="25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HEUTE</a:t>
            </a:r>
          </a:p>
        </p:txBody>
      </p:sp>
      <p:sp>
        <p:nvSpPr>
          <p:cNvPr id="96" name="Shape 96"/>
          <p:cNvSpPr/>
          <p:nvPr/>
        </p:nvSpPr>
        <p:spPr>
          <a:xfrm>
            <a:off x="5069432" y="1972768"/>
            <a:ext cx="2022652" cy="220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97" name="Text 97"/>
          <p:cNvSpPr txBox="1"/>
          <p:nvPr/>
        </p:nvSpPr>
        <p:spPr>
          <a:xfrm>
            <a:off x="5069432" y="2456768"/>
            <a:ext cx="2022652" cy="9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3600" b="1" dirty="0">
                <a:solidFill>
                  <a:srgbClr val="5E5E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</a:t>
            </a:r>
          </a:p>
        </p:txBody>
      </p:sp>
      <p:sp>
        <p:nvSpPr>
          <p:cNvPr id="98" name="Text 98"/>
          <p:cNvSpPr txBox="1"/>
          <p:nvPr/>
        </p:nvSpPr>
        <p:spPr>
          <a:xfrm>
            <a:off x="5229432" y="3424768"/>
            <a:ext cx="1702652" cy="6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C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Persönlicher Einsatz</a:t>
            </a:r>
          </a:p>
        </p:txBody>
      </p:sp>
      <p:sp>
        <p:nvSpPr>
          <p:cNvPr id="99" name="Shape 99"/>
          <p:cNvSpPr/>
          <p:nvPr/>
        </p:nvSpPr>
        <p:spPr>
          <a:xfrm>
            <a:off x="7274964" y="1972768"/>
            <a:ext cx="2022652" cy="220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00" name="Text 100"/>
          <p:cNvSpPr txBox="1"/>
          <p:nvPr/>
        </p:nvSpPr>
        <p:spPr>
          <a:xfrm>
            <a:off x="7274964" y="2456768"/>
            <a:ext cx="2022652" cy="9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3600" b="1" dirty="0">
                <a:solidFill>
                  <a:srgbClr val="5E5E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</a:t>
            </a:r>
          </a:p>
        </p:txBody>
      </p:sp>
      <p:sp>
        <p:nvSpPr>
          <p:cNvPr id="101" name="Text 101"/>
          <p:cNvSpPr txBox="1"/>
          <p:nvPr/>
        </p:nvSpPr>
        <p:spPr>
          <a:xfrm>
            <a:off x="7434964" y="3424768"/>
            <a:ext cx="1702652" cy="6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D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Reflexion</a:t>
            </a:r>
          </a:p>
        </p:txBody>
      </p:sp>
      <p:sp>
        <p:nvSpPr>
          <p:cNvPr id="102" name="Shape 102"/>
          <p:cNvSpPr/>
          <p:nvPr/>
        </p:nvSpPr>
        <p:spPr>
          <a:xfrm>
            <a:off x="9480496" y="1972768"/>
            <a:ext cx="2022652" cy="220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03" name="Text 103"/>
          <p:cNvSpPr txBox="1"/>
          <p:nvPr/>
        </p:nvSpPr>
        <p:spPr>
          <a:xfrm>
            <a:off x="9480496" y="2456768"/>
            <a:ext cx="2022652" cy="9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3600" b="1" dirty="0">
                <a:solidFill>
                  <a:srgbClr val="5E5E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6</a:t>
            </a:r>
          </a:p>
        </p:txBody>
      </p:sp>
      <p:sp>
        <p:nvSpPr>
          <p:cNvPr id="104" name="Text 104"/>
          <p:cNvSpPr txBox="1"/>
          <p:nvPr/>
        </p:nvSpPr>
        <p:spPr>
          <a:xfrm>
            <a:off x="9640496" y="3424768"/>
            <a:ext cx="1702652" cy="66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E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Nutzung der</a:t>
            </a:r>
          </a:p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Mathematik</a:t>
            </a:r>
          </a:p>
        </p:txBody>
      </p:sp>
      <p:sp>
        <p:nvSpPr>
          <p:cNvPr id="105" name="Shape 105"/>
          <p:cNvSpPr/>
          <p:nvPr/>
        </p:nvSpPr>
        <p:spPr>
          <a:xfrm>
            <a:off x="658368" y="4480000"/>
            <a:ext cx="10844784" cy="64008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06" name="Text 106"/>
          <p:cNvSpPr txBox="1"/>
          <p:nvPr/>
        </p:nvSpPr>
        <p:spPr>
          <a:xfrm>
            <a:off x="987552" y="4480000"/>
            <a:ext cx="10186416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Acht dieser zwanzig Punkte hängen an keiner einzigen Rechnung. Sie hängen daran, wie deine Arbeit aussieht.</a:t>
            </a:r>
          </a:p>
        </p:txBody>
      </p:sp>
      <p:sp>
        <p:nvSpPr>
          <p:cNvPr id="107" name="Text 107"/>
          <p:cNvSpPr txBox="1"/>
          <p:nvPr/>
        </p:nvSpPr>
        <p:spPr>
          <a:xfrm>
            <a:off x="658368" y="533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Heute nur A und B. C, D und E kommen beim nächsten Mal.</a:t>
            </a:r>
          </a:p>
        </p:txBody>
      </p:sp>
      <p:sp>
        <p:nvSpPr>
          <p:cNvPr id="111" name="Text 111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112" name="Text 112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5 / 21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 12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A  ·  PRÄSENTATION</a:t>
            </a:r>
          </a:p>
        </p:txBody>
      </p:sp>
      <p:sp>
        <p:nvSpPr>
          <p:cNvPr id="128" name="Text 12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Leiter, 0 bis 4 Punkte</a:t>
            </a:r>
          </a:p>
        </p:txBody>
      </p:sp>
      <p:sp>
        <p:nvSpPr>
          <p:cNvPr id="129" name="Shape 12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13" name="Shape 113"/>
          <p:cNvSpPr/>
          <p:nvPr/>
        </p:nvSpPr>
        <p:spPr>
          <a:xfrm>
            <a:off x="658368" y="1572768"/>
            <a:ext cx="10844784" cy="71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14" name="Text 114"/>
          <p:cNvSpPr txBox="1"/>
          <p:nvPr/>
        </p:nvSpPr>
        <p:spPr>
          <a:xfrm>
            <a:off x="877824" y="1572768"/>
            <a:ext cx="8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</a:t>
            </a:r>
          </a:p>
        </p:txBody>
      </p:sp>
      <p:sp>
        <p:nvSpPr>
          <p:cNvPr id="115" name="Text 115"/>
          <p:cNvSpPr txBox="1"/>
          <p:nvPr/>
        </p:nvSpPr>
        <p:spPr>
          <a:xfrm>
            <a:off x="1858368" y="1572768"/>
            <a:ext cx="92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ist teilweise stimmig oder zeigt Ansätze einer Gliederung.</a:t>
            </a:r>
          </a:p>
        </p:txBody>
      </p:sp>
      <p:sp>
        <p:nvSpPr>
          <p:cNvPr id="116" name="Shape 116"/>
          <p:cNvSpPr/>
          <p:nvPr/>
        </p:nvSpPr>
        <p:spPr>
          <a:xfrm>
            <a:off x="658368" y="2362768"/>
            <a:ext cx="10844784" cy="71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17" name="Text 117"/>
          <p:cNvSpPr txBox="1"/>
          <p:nvPr/>
        </p:nvSpPr>
        <p:spPr>
          <a:xfrm>
            <a:off x="877824" y="2362768"/>
            <a:ext cx="8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</a:t>
            </a:r>
          </a:p>
        </p:txBody>
      </p:sp>
      <p:sp>
        <p:nvSpPr>
          <p:cNvPr id="118" name="Text 118"/>
          <p:cNvSpPr txBox="1"/>
          <p:nvPr/>
        </p:nvSpPr>
        <p:spPr>
          <a:xfrm>
            <a:off x="1858368" y="2362768"/>
            <a:ext cx="92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ist teilweise stimmig und zeigt Ansätze einer Gliederung.</a:t>
            </a:r>
          </a:p>
        </p:txBody>
      </p:sp>
      <p:sp>
        <p:nvSpPr>
          <p:cNvPr id="119" name="Shape 119"/>
          <p:cNvSpPr/>
          <p:nvPr/>
        </p:nvSpPr>
        <p:spPr>
          <a:xfrm>
            <a:off x="658368" y="3152768"/>
            <a:ext cx="10844784" cy="71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20" name="Text 120"/>
          <p:cNvSpPr txBox="1"/>
          <p:nvPr/>
        </p:nvSpPr>
        <p:spPr>
          <a:xfrm>
            <a:off x="877824" y="3152768"/>
            <a:ext cx="8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</a:t>
            </a:r>
          </a:p>
        </p:txBody>
      </p:sp>
      <p:sp>
        <p:nvSpPr>
          <p:cNvPr id="121" name="Text 121"/>
          <p:cNvSpPr txBox="1"/>
          <p:nvPr/>
        </p:nvSpPr>
        <p:spPr>
          <a:xfrm>
            <a:off x="1858368" y="3152768"/>
            <a:ext cx="92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ist stimmig und gut gegliedert.</a:t>
            </a:r>
          </a:p>
        </p:txBody>
      </p:sp>
      <p:sp>
        <p:nvSpPr>
          <p:cNvPr id="122" name="Shape 122"/>
          <p:cNvSpPr/>
          <p:nvPr/>
        </p:nvSpPr>
        <p:spPr>
          <a:xfrm>
            <a:off x="658368" y="3942768"/>
            <a:ext cx="10844784" cy="71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23" name="Text 123"/>
          <p:cNvSpPr txBox="1"/>
          <p:nvPr/>
        </p:nvSpPr>
        <p:spPr>
          <a:xfrm>
            <a:off x="877824" y="3942768"/>
            <a:ext cx="8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4</a:t>
            </a:r>
          </a:p>
        </p:txBody>
      </p:sp>
      <p:sp>
        <p:nvSpPr>
          <p:cNvPr id="124" name="Text 124"/>
          <p:cNvSpPr txBox="1"/>
          <p:nvPr/>
        </p:nvSpPr>
        <p:spPr>
          <a:xfrm>
            <a:off x="1858368" y="3942768"/>
            <a:ext cx="92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4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ist stimmig, gut gegliedert und prägnant.</a:t>
            </a:r>
          </a:p>
        </p:txBody>
      </p:sp>
      <p:sp>
        <p:nvSpPr>
          <p:cNvPr id="125" name="Text 125"/>
          <p:cNvSpPr txBox="1"/>
          <p:nvPr/>
        </p:nvSpPr>
        <p:spPr>
          <a:xfrm>
            <a:off x="658368" y="480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Von unten lesen, bis ein Deskriptor nicht mehr zutrifft. Die letzte zutreffende Ebene gilt.</a:t>
            </a:r>
          </a:p>
        </p:txBody>
      </p:sp>
      <p:sp>
        <p:nvSpPr>
          <p:cNvPr id="126" name="Text 126"/>
          <p:cNvSpPr txBox="1"/>
          <p:nvPr/>
        </p:nvSpPr>
        <p:spPr>
          <a:xfrm>
            <a:off x="658368" y="532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Drei Wörter entscheiden: stimmig – gut gegliedert – prägnant.</a:t>
            </a:r>
          </a:p>
        </p:txBody>
      </p:sp>
      <p:sp>
        <p:nvSpPr>
          <p:cNvPr id="130" name="Text 13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131" name="Text 13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 / 21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 141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A  ·  WORT 1 VON 3</a:t>
            </a:r>
          </a:p>
        </p:txBody>
      </p:sp>
      <p:sp>
        <p:nvSpPr>
          <p:cNvPr id="142" name="Text 142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Stimmig</a:t>
            </a:r>
          </a:p>
        </p:txBody>
      </p:sp>
      <p:sp>
        <p:nvSpPr>
          <p:cNvPr id="143" name="Shape 143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32" name="Shape 132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33" name="Text 133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Stimmig heißt: logisch entwickelt, leicht nachvollziehbar, erfüllt ihr Ziel. Einführung, Hauptteil und Schluss hängen zusammen.</a:t>
            </a:r>
          </a:p>
        </p:txBody>
      </p:sp>
      <p:sp>
        <p:nvSpPr>
          <p:cNvPr id="134" name="Shape 134"/>
          <p:cNvSpPr/>
          <p:nvPr/>
        </p:nvSpPr>
        <p:spPr>
          <a:xfrm>
            <a:off x="658368" y="2700000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35" name="Text 135"/>
          <p:cNvSpPr txBox="1"/>
          <p:nvPr/>
        </p:nvSpPr>
        <p:spPr>
          <a:xfrm>
            <a:off x="932688" y="29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136" name="Text 136"/>
          <p:cNvSpPr txBox="1"/>
          <p:nvPr/>
        </p:nvSpPr>
        <p:spPr>
          <a:xfrm>
            <a:off x="932688" y="3320000"/>
            <a:ext cx="4736592" cy="15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Deine Arbeit nennt kein Ziel.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Nach der Einleitung weiß der Leser nicht, worauf sie hinausläuft – und der Schluss fasst nur zusammen, was ohnehin schon dastand.</a:t>
            </a:r>
          </a:p>
        </p:txBody>
      </p:sp>
      <p:sp>
        <p:nvSpPr>
          <p:cNvPr id="137" name="Shape 137"/>
          <p:cNvSpPr/>
          <p:nvPr/>
        </p:nvSpPr>
        <p:spPr>
          <a:xfrm>
            <a:off x="6217920" y="2700000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38" name="Text 138"/>
          <p:cNvSpPr txBox="1"/>
          <p:nvPr/>
        </p:nvSpPr>
        <p:spPr>
          <a:xfrm>
            <a:off x="6492240" y="29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139" name="Text 139"/>
          <p:cNvSpPr txBox="1"/>
          <p:nvPr/>
        </p:nvSpPr>
        <p:spPr>
          <a:xfrm>
            <a:off x="6492240" y="3320000"/>
            <a:ext cx="4736592" cy="15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Deine Einleitung fragt: An welcher Stelle soll ich vom Rasen auf den Weg wechseln?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Jeder Abschnitt bringt diese Frage weiter, und der Schluss nennt die Zahl.</a:t>
            </a:r>
          </a:p>
        </p:txBody>
      </p:sp>
      <p:sp>
        <p:nvSpPr>
          <p:cNvPr id="140" name="Text 140"/>
          <p:cNvSpPr txBox="1"/>
          <p:nvPr/>
        </p:nvSpPr>
        <p:spPr>
          <a:xfrm>
            <a:off x="658368" y="530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Probe: Streiche deine Einleitung und deinen Schluss. Merkt man es?</a:t>
            </a:r>
          </a:p>
        </p:txBody>
      </p:sp>
      <p:sp>
        <p:nvSpPr>
          <p:cNvPr id="144" name="Text 144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145" name="Text 145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7 / 21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15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A  ·  WORT 2 VON 3</a:t>
            </a:r>
          </a:p>
        </p:txBody>
      </p:sp>
      <p:sp>
        <p:nvSpPr>
          <p:cNvPr id="156" name="Text 15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Gut gegliedert</a:t>
            </a:r>
          </a:p>
        </p:txBody>
      </p:sp>
      <p:sp>
        <p:nvSpPr>
          <p:cNvPr id="157" name="Shape 15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46" name="Shape 146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47" name="Text 147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Gut gegliedert heißt: Es gibt eine Einführung, das Ziel wird benannt, es gibt einen Schluss. Relevante Graphen, Tabellen und Diagramme stehen im Text an der passenden Stelle.</a:t>
            </a:r>
          </a:p>
        </p:txBody>
      </p:sp>
      <p:sp>
        <p:nvSpPr>
          <p:cNvPr id="148" name="Shape 148"/>
          <p:cNvSpPr/>
          <p:nvPr/>
        </p:nvSpPr>
        <p:spPr>
          <a:xfrm>
            <a:off x="658368" y="2700000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49" name="Text 149"/>
          <p:cNvSpPr txBox="1"/>
          <p:nvPr/>
        </p:nvSpPr>
        <p:spPr>
          <a:xfrm>
            <a:off x="932688" y="29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150" name="Text 150"/>
          <p:cNvSpPr txBox="1"/>
          <p:nvPr/>
        </p:nvSpPr>
        <p:spPr>
          <a:xfrm>
            <a:off x="932688" y="3320000"/>
            <a:ext cx="4736592" cy="15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Zwischen zwei Abschnitten wechselt das Thema ohne Ankündigung.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Der Leser muss raten, warum jetzt plötzlich Trigonometrie kommt.</a:t>
            </a:r>
          </a:p>
        </p:txBody>
      </p:sp>
      <p:sp>
        <p:nvSpPr>
          <p:cNvPr id="151" name="Shape 151"/>
          <p:cNvSpPr/>
          <p:nvPr/>
        </p:nvSpPr>
        <p:spPr>
          <a:xfrm>
            <a:off x="6217920" y="2700000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52" name="Text 152"/>
          <p:cNvSpPr txBox="1"/>
          <p:nvPr/>
        </p:nvSpPr>
        <p:spPr>
          <a:xfrm>
            <a:off x="6492240" y="29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153" name="Text 153"/>
          <p:cNvSpPr txBox="1"/>
          <p:nvPr/>
        </p:nvSpPr>
        <p:spPr>
          <a:xfrm>
            <a:off x="6492240" y="3320000"/>
            <a:ext cx="4736592" cy="15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Skizze steht in dem Abschnitt, in dem du die Größen einführst – nicht drei Seiten später.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Am Ende jedes Abschnitts steht ein Satz, der zum nächsten überleitet.</a:t>
            </a:r>
          </a:p>
        </p:txBody>
      </p:sp>
      <p:sp>
        <p:nvSpPr>
          <p:cNvPr id="154" name="Text 154"/>
          <p:cNvSpPr txBox="1"/>
          <p:nvPr/>
        </p:nvSpPr>
        <p:spPr>
          <a:xfrm>
            <a:off x="658368" y="530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In den Anhang gehören nur große Datenmengen und Zusatzmaterial. Alles, was der Leser zum Verstehen braucht, steht im Text.</a:t>
            </a:r>
          </a:p>
        </p:txBody>
      </p:sp>
      <p:sp>
        <p:nvSpPr>
          <p:cNvPr id="158" name="Text 15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159" name="Text 15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8 / 21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16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A  ·  WORT 3 VON 3</a:t>
            </a:r>
          </a:p>
        </p:txBody>
      </p:sp>
      <p:sp>
        <p:nvSpPr>
          <p:cNvPr id="170" name="Text 17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Prägnant</a:t>
            </a:r>
          </a:p>
        </p:txBody>
      </p:sp>
      <p:sp>
        <p:nvSpPr>
          <p:cNvPr id="171" name="Shape 17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60" name="Shape 160"/>
          <p:cNvSpPr/>
          <p:nvPr/>
        </p:nvSpPr>
        <p:spPr>
          <a:xfrm>
            <a:off x="658368" y="1572768"/>
            <a:ext cx="10844784" cy="9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61" name="Text 161"/>
          <p:cNvSpPr txBox="1"/>
          <p:nvPr/>
        </p:nvSpPr>
        <p:spPr>
          <a:xfrm>
            <a:off x="987552" y="1572768"/>
            <a:ext cx="10186416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Prägnant heißt: keine irrelevanten und keine unnötig wiederholten Berechnungen, Diagramme oder Beschreibungen. Prägnant heißt nicht kurz.</a:t>
            </a:r>
          </a:p>
        </p:txBody>
      </p:sp>
      <p:sp>
        <p:nvSpPr>
          <p:cNvPr id="162" name="Shape 162"/>
          <p:cNvSpPr/>
          <p:nvPr/>
        </p:nvSpPr>
        <p:spPr>
          <a:xfrm>
            <a:off x="658368" y="2700000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63" name="Text 163"/>
          <p:cNvSpPr txBox="1"/>
          <p:nvPr/>
        </p:nvSpPr>
        <p:spPr>
          <a:xfrm>
            <a:off x="932688" y="29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164" name="Text 164"/>
          <p:cNvSpPr txBox="1"/>
          <p:nvPr/>
        </p:nvSpPr>
        <p:spPr>
          <a:xfrm>
            <a:off x="932688" y="3320000"/>
            <a:ext cx="4736592" cy="15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erklärst auf einer halben Seite, wie die Kettenregel funktioniert.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Sie steht im Lehrplan, dein Leser kennt sie. Das ist irrelevant, nicht gründlich.</a:t>
            </a:r>
          </a:p>
        </p:txBody>
      </p:sp>
      <p:sp>
        <p:nvSpPr>
          <p:cNvPr id="165" name="Shape 165"/>
          <p:cNvSpPr/>
          <p:nvPr/>
        </p:nvSpPr>
        <p:spPr>
          <a:xfrm>
            <a:off x="6217920" y="2700000"/>
            <a:ext cx="5285232" cy="24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66" name="Text 166"/>
          <p:cNvSpPr txBox="1"/>
          <p:nvPr/>
        </p:nvSpPr>
        <p:spPr>
          <a:xfrm>
            <a:off x="6492240" y="29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167" name="Text 167"/>
          <p:cNvSpPr txBox="1"/>
          <p:nvPr/>
        </p:nvSpPr>
        <p:spPr>
          <a:xfrm>
            <a:off x="6492240" y="3320000"/>
            <a:ext cx="4736592" cy="15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erklärst dein Vorgehen einmal und verweist später darauf zurück.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der Leser schon weiß, steht nicht noch einmal da.</a:t>
            </a:r>
          </a:p>
        </p:txBody>
      </p:sp>
      <p:sp>
        <p:nvSpPr>
          <p:cNvPr id="168" name="Text 168"/>
          <p:cNvSpPr txBox="1"/>
          <p:nvPr/>
        </p:nvSpPr>
        <p:spPr>
          <a:xfrm>
            <a:off x="658368" y="530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Wichtig: Eine analytische Lösung statt einer mit dem Rechner ist kein Mangel an Prägnanz.</a:t>
            </a:r>
          </a:p>
        </p:txBody>
      </p:sp>
      <p:sp>
        <p:nvSpPr>
          <p:cNvPr id="172" name="Text 17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173" name="Text 17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9 / 21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 18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B  ·  MATHEMATISCHE KOMMUNIKATION</a:t>
            </a:r>
          </a:p>
        </p:txBody>
      </p:sp>
      <p:sp>
        <p:nvSpPr>
          <p:cNvPr id="188" name="Text 18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Leiter, 0 bis 4 Punkte</a:t>
            </a:r>
          </a:p>
        </p:txBody>
      </p:sp>
      <p:sp>
        <p:nvSpPr>
          <p:cNvPr id="189" name="Shape 18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74" name="Shape 174"/>
          <p:cNvSpPr/>
          <p:nvPr/>
        </p:nvSpPr>
        <p:spPr>
          <a:xfrm>
            <a:off x="658368" y="1572768"/>
            <a:ext cx="10844784" cy="71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75" name="Text 175"/>
          <p:cNvSpPr txBox="1"/>
          <p:nvPr/>
        </p:nvSpPr>
        <p:spPr>
          <a:xfrm>
            <a:off x="877824" y="1572768"/>
            <a:ext cx="8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1</a:t>
            </a:r>
          </a:p>
        </p:txBody>
      </p:sp>
      <p:sp>
        <p:nvSpPr>
          <p:cNvPr id="176" name="Text 176"/>
          <p:cNvSpPr txBox="1"/>
          <p:nvPr/>
        </p:nvSpPr>
        <p:spPr>
          <a:xfrm>
            <a:off x="1858368" y="1572768"/>
            <a:ext cx="92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enthält in Ansätzen relevante mathematische Kommunikation, die teilweise angemessen ist.</a:t>
            </a:r>
          </a:p>
        </p:txBody>
      </p:sp>
      <p:sp>
        <p:nvSpPr>
          <p:cNvPr id="177" name="Shape 177"/>
          <p:cNvSpPr/>
          <p:nvPr/>
        </p:nvSpPr>
        <p:spPr>
          <a:xfrm>
            <a:off x="658368" y="2362768"/>
            <a:ext cx="10844784" cy="71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78" name="Text 178"/>
          <p:cNvSpPr txBox="1"/>
          <p:nvPr/>
        </p:nvSpPr>
        <p:spPr>
          <a:xfrm>
            <a:off x="877824" y="2362768"/>
            <a:ext cx="8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</a:t>
            </a:r>
          </a:p>
        </p:txBody>
      </p:sp>
      <p:sp>
        <p:nvSpPr>
          <p:cNvPr id="179" name="Text 179"/>
          <p:cNvSpPr txBox="1"/>
          <p:nvPr/>
        </p:nvSpPr>
        <p:spPr>
          <a:xfrm>
            <a:off x="1858368" y="2362768"/>
            <a:ext cx="92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enthält in Ansätzen relevante, angemessene mathematische Kommunikation.</a:t>
            </a:r>
          </a:p>
        </p:txBody>
      </p:sp>
      <p:sp>
        <p:nvSpPr>
          <p:cNvPr id="180" name="Shape 180"/>
          <p:cNvSpPr/>
          <p:nvPr/>
        </p:nvSpPr>
        <p:spPr>
          <a:xfrm>
            <a:off x="658368" y="3152768"/>
            <a:ext cx="10844784" cy="716848"/>
          </a:xfrm>
          <a:prstGeom prst="rect">
            <a:avLst/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1" name="Text 181"/>
          <p:cNvSpPr txBox="1"/>
          <p:nvPr/>
        </p:nvSpPr>
        <p:spPr>
          <a:xfrm>
            <a:off x="877824" y="3152768"/>
            <a:ext cx="8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3</a:t>
            </a:r>
          </a:p>
        </p:txBody>
      </p:sp>
      <p:sp>
        <p:nvSpPr>
          <p:cNvPr id="182" name="Text 182"/>
          <p:cNvSpPr txBox="1"/>
          <p:nvPr/>
        </p:nvSpPr>
        <p:spPr>
          <a:xfrm>
            <a:off x="1858368" y="3152768"/>
            <a:ext cx="92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mathematische Kommunikation ist relevant, angemessen und meist konsistent.</a:t>
            </a:r>
          </a:p>
        </p:txBody>
      </p:sp>
      <p:sp>
        <p:nvSpPr>
          <p:cNvPr id="183" name="Shape 183"/>
          <p:cNvSpPr/>
          <p:nvPr/>
        </p:nvSpPr>
        <p:spPr>
          <a:xfrm>
            <a:off x="658368" y="3942768"/>
            <a:ext cx="10844784" cy="716848"/>
          </a:xfrm>
          <a:prstGeom prst="rect">
            <a:avLst/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184" name="Text 184"/>
          <p:cNvSpPr txBox="1"/>
          <p:nvPr/>
        </p:nvSpPr>
        <p:spPr>
          <a:xfrm>
            <a:off x="877824" y="3942768"/>
            <a:ext cx="8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4</a:t>
            </a:r>
          </a:p>
        </p:txBody>
      </p:sp>
      <p:sp>
        <p:nvSpPr>
          <p:cNvPr id="185" name="Text 185"/>
          <p:cNvSpPr txBox="1"/>
          <p:nvPr/>
        </p:nvSpPr>
        <p:spPr>
          <a:xfrm>
            <a:off x="1858368" y="3942768"/>
            <a:ext cx="9200000" cy="7168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mathematische Kommunikation ist durchgehend relevant, angemessen und konsistent.</a:t>
            </a:r>
          </a:p>
        </p:txBody>
      </p:sp>
      <p:sp>
        <p:nvSpPr>
          <p:cNvPr id="186" name="Text 186"/>
          <p:cNvSpPr txBox="1"/>
          <p:nvPr/>
        </p:nvSpPr>
        <p:spPr>
          <a:xfrm>
            <a:off x="658368" y="4800000"/>
            <a:ext cx="10844784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Vier Dinge werden geprüft: geeignete mathematische Sprache, Definition der Variablen, verschiedene Darstellungsweisen, deduktiver Aufbau.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Der Unterschied zwischen Ebene 3 und 4 ist ein einziges Wort: meist konsistent – durchgehend konsistent.</a:t>
            </a:r>
          </a:p>
        </p:txBody>
      </p:sp>
      <p:sp>
        <p:nvSpPr>
          <p:cNvPr id="190" name="Text 19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191" name="Text 19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10 / 21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Text 201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B  ·  PUNKT 1 VON 4</a:t>
            </a:r>
          </a:p>
        </p:txBody>
      </p:sp>
      <p:sp>
        <p:nvSpPr>
          <p:cNvPr id="202" name="Text 202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Mathematische Sprache</a:t>
            </a:r>
          </a:p>
        </p:txBody>
      </p:sp>
      <p:sp>
        <p:nvSpPr>
          <p:cNvPr id="203" name="Shape 203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192" name="Shape 192"/>
          <p:cNvSpPr/>
          <p:nvPr/>
        </p:nvSpPr>
        <p:spPr>
          <a:xfrm>
            <a:off x="658368" y="1572768"/>
            <a:ext cx="10844784" cy="8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193" name="Text 193"/>
          <p:cNvSpPr txBox="1"/>
          <p:nvPr/>
        </p:nvSpPr>
        <p:spPr>
          <a:xfrm>
            <a:off x="987552" y="1572768"/>
            <a:ext cx="10186416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Taschenrechner- und Computerschreibweise nur, wenn sie von der Software erzeugt wurde.</a:t>
            </a:r>
          </a:p>
        </p:txBody>
      </p:sp>
      <p:sp>
        <p:nvSpPr>
          <p:cNvPr id="194" name="Shape 194"/>
          <p:cNvSpPr/>
          <p:nvPr/>
        </p:nvSpPr>
        <p:spPr>
          <a:xfrm>
            <a:off x="658368" y="2600000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195" name="Text 195"/>
          <p:cNvSpPr txBox="1"/>
          <p:nvPr/>
        </p:nvSpPr>
        <p:spPr>
          <a:xfrm>
            <a:off x="932688" y="28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196" name="Text 196"/>
          <p:cNvSpPr txBox="1"/>
          <p:nvPr/>
        </p:nvSpPr>
        <p:spPr>
          <a:xfrm>
            <a:off x="932688" y="3220000"/>
            <a:ext cx="4736592" cy="1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tippst integral(f(x),x) und sqrt(x^2+a^2) ab, weil dein Rechner es so anzeigt.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Abgetippte Rechnerschreibweise ist keine mathematische Sprache.</a:t>
            </a:r>
          </a:p>
        </p:txBody>
      </p:sp>
      <p:sp>
        <p:nvSpPr>
          <p:cNvPr id="197" name="Shape 197"/>
          <p:cNvSpPr/>
          <p:nvPr/>
        </p:nvSpPr>
        <p:spPr>
          <a:xfrm>
            <a:off x="6217920" y="2600000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198" name="Text 198"/>
          <p:cNvSpPr txBox="1"/>
          <p:nvPr/>
        </p:nvSpPr>
        <p:spPr>
          <a:xfrm>
            <a:off x="6492240" y="28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199" name="Text 199"/>
          <p:cNvSpPr txBox="1"/>
          <p:nvPr/>
        </p:nvSpPr>
        <p:spPr>
          <a:xfrm>
            <a:off x="6492240" y="3220000"/>
            <a:ext cx="4736592" cy="1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schreibst das Integralzeichen und setzt die Wurzel als Wurzel.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Erlaubt bleibt: eine echte Rechnerausgabe als Abbildung einbinden – und erklären, was darauf zu sehen ist.</a:t>
            </a:r>
          </a:p>
        </p:txBody>
      </p:sp>
      <p:sp>
        <p:nvSpPr>
          <p:cNvPr id="200" name="Text 200"/>
          <p:cNvSpPr txBox="1"/>
          <p:nvPr/>
        </p:nvSpPr>
        <p:spPr>
          <a:xfrm>
            <a:off x="658368" y="515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Handbuch nennt den durchgehenden Gebrauch von Computerschreibweise ausdrücklich als Beispiel für die unterste Ebene.</a:t>
            </a:r>
          </a:p>
        </p:txBody>
      </p:sp>
      <p:sp>
        <p:nvSpPr>
          <p:cNvPr id="204" name="Text 204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205" name="Text 205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11 / 21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 215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B  ·  PUNKT 2 VON 4</a:t>
            </a:r>
          </a:p>
        </p:txBody>
      </p:sp>
      <p:sp>
        <p:nvSpPr>
          <p:cNvPr id="216" name="Text 216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Variablen definieren</a:t>
            </a:r>
          </a:p>
        </p:txBody>
      </p:sp>
      <p:sp>
        <p:nvSpPr>
          <p:cNvPr id="217" name="Shape 217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06" name="Shape 206"/>
          <p:cNvSpPr/>
          <p:nvPr/>
        </p:nvSpPr>
        <p:spPr>
          <a:xfrm>
            <a:off x="658368" y="1572768"/>
            <a:ext cx="10844784" cy="8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207" name="Text 207"/>
          <p:cNvSpPr txBox="1"/>
          <p:nvPr/>
        </p:nvSpPr>
        <p:spPr>
          <a:xfrm>
            <a:off x="987552" y="1572768"/>
            <a:ext cx="10186416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Schlüsselbegriffe und Variablen werden definiert, wo es nötig ist – mit Einheit.</a:t>
            </a:r>
          </a:p>
        </p:txBody>
      </p:sp>
      <p:sp>
        <p:nvSpPr>
          <p:cNvPr id="208" name="Shape 208"/>
          <p:cNvSpPr/>
          <p:nvPr/>
        </p:nvSpPr>
        <p:spPr>
          <a:xfrm>
            <a:off x="658368" y="2600000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09" name="Text 209"/>
          <p:cNvSpPr txBox="1"/>
          <p:nvPr/>
        </p:nvSpPr>
        <p:spPr>
          <a:xfrm>
            <a:off x="932688" y="28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210" name="Text 210"/>
          <p:cNvSpPr txBox="1"/>
          <p:nvPr/>
        </p:nvSpPr>
        <p:spPr>
          <a:xfrm>
            <a:off x="932688" y="3220000"/>
            <a:ext cx="4736592" cy="1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 rechnest drei Seiten lang mit k, ohne je zu sagen, was k ist und welche Einheit es hat.</a:t>
            </a:r>
          </a:p>
        </p:txBody>
      </p:sp>
      <p:sp>
        <p:nvSpPr>
          <p:cNvPr id="211" name="Shape 211"/>
          <p:cNvSpPr/>
          <p:nvPr/>
        </p:nvSpPr>
        <p:spPr>
          <a:xfrm>
            <a:off x="6217920" y="2600000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2" name="Text 212"/>
          <p:cNvSpPr txBox="1"/>
          <p:nvPr/>
        </p:nvSpPr>
        <p:spPr>
          <a:xfrm>
            <a:off x="6492240" y="28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213" name="Text 213"/>
          <p:cNvSpPr txBox="1"/>
          <p:nvPr/>
        </p:nvSpPr>
        <p:spPr>
          <a:xfrm>
            <a:off x="6492240" y="3220000"/>
            <a:ext cx="4736592" cy="1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„Dabei bezeichnet T(t) die Temperatur in Grad Celsius zum Zeitpunkt t in Minuten und k die Abkühlkonstante in 1 durch Minute.“</a:t>
            </a:r>
          </a:p>
        </p:txBody>
      </p:sp>
      <p:sp>
        <p:nvSpPr>
          <p:cNvPr id="214" name="Text 214"/>
          <p:cNvSpPr txBox="1"/>
          <p:nvPr/>
        </p:nvSpPr>
        <p:spPr>
          <a:xfrm>
            <a:off x="658368" y="515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Regel gilt bei der ersten Verwendung, nicht irgendwann später. Und sie gilt auch für Größen, die dir selbstverständlich vorkommen.</a:t>
            </a:r>
          </a:p>
        </p:txBody>
      </p:sp>
      <p:sp>
        <p:nvSpPr>
          <p:cNvPr id="218" name="Text 218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219" name="Text 219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12 / 21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ext 229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B  ·  PUNKT 3 VON 4</a:t>
            </a:r>
          </a:p>
        </p:txBody>
      </p:sp>
      <p:sp>
        <p:nvSpPr>
          <p:cNvPr id="230" name="Text 230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Darstellungsweisen</a:t>
            </a:r>
          </a:p>
        </p:txBody>
      </p:sp>
      <p:sp>
        <p:nvSpPr>
          <p:cNvPr id="231" name="Shape 231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20" name="Shape 220"/>
          <p:cNvSpPr/>
          <p:nvPr/>
        </p:nvSpPr>
        <p:spPr>
          <a:xfrm>
            <a:off x="658368" y="1572768"/>
            <a:ext cx="10844784" cy="8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221" name="Text 221"/>
          <p:cNvSpPr txBox="1"/>
          <p:nvPr/>
        </p:nvSpPr>
        <p:spPr>
          <a:xfrm>
            <a:off x="987552" y="1572768"/>
            <a:ext cx="10186416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Verschiedene Darstellungsweisen, wo es angemessen ist: Formeln, Grafiken, Tabellen, Diagramme, Graphen, Modelle.</a:t>
            </a:r>
          </a:p>
        </p:txBody>
      </p:sp>
      <p:sp>
        <p:nvSpPr>
          <p:cNvPr id="222" name="Shape 222"/>
          <p:cNvSpPr/>
          <p:nvPr/>
        </p:nvSpPr>
        <p:spPr>
          <a:xfrm>
            <a:off x="658368" y="2600000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23" name="Text 223"/>
          <p:cNvSpPr txBox="1"/>
          <p:nvPr/>
        </p:nvSpPr>
        <p:spPr>
          <a:xfrm>
            <a:off x="932688" y="28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224" name="Text 224"/>
          <p:cNvSpPr txBox="1"/>
          <p:nvPr/>
        </p:nvSpPr>
        <p:spPr>
          <a:xfrm>
            <a:off x="932688" y="3220000"/>
            <a:ext cx="4736592" cy="1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Vier Diagramme, die alle dasselbe zeigen.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Mehr Darstellungen sind nicht besser – andere Darstellungen sind besser.</a:t>
            </a:r>
          </a:p>
        </p:txBody>
      </p:sp>
      <p:sp>
        <p:nvSpPr>
          <p:cNvPr id="225" name="Shape 225"/>
          <p:cNvSpPr/>
          <p:nvPr/>
        </p:nvSpPr>
        <p:spPr>
          <a:xfrm>
            <a:off x="6217920" y="2600000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26" name="Text 226"/>
          <p:cNvSpPr txBox="1"/>
          <p:nvPr/>
        </p:nvSpPr>
        <p:spPr>
          <a:xfrm>
            <a:off x="6492240" y="28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227" name="Text 227"/>
          <p:cNvSpPr txBox="1"/>
          <p:nvPr/>
        </p:nvSpPr>
        <p:spPr>
          <a:xfrm>
            <a:off x="6492240" y="3220000"/>
            <a:ext cx="4736592" cy="1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Skizze, Messtabelle, Termumformung und Graph greifen ineinander.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 zeigt etwas, das die anderen nicht zeigen.</a:t>
            </a:r>
          </a:p>
        </p:txBody>
      </p:sp>
      <p:sp>
        <p:nvSpPr>
          <p:cNvPr id="228" name="Text 228"/>
          <p:cNvSpPr txBox="1"/>
          <p:nvPr/>
        </p:nvSpPr>
        <p:spPr>
          <a:xfrm>
            <a:off x="658368" y="515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Wichtig: Ebene 4 ist auch mit einer einzigen Darstellungsweise erreichbar – wenn sie zum Thema passt.</a:t>
            </a:r>
          </a:p>
        </p:txBody>
      </p:sp>
      <p:sp>
        <p:nvSpPr>
          <p:cNvPr id="232" name="Text 232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233" name="Text 233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13 / 21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Text 243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KRITERIUM B  ·  PUNKT 4 VON 4</a:t>
            </a:r>
          </a:p>
        </p:txBody>
      </p:sp>
      <p:sp>
        <p:nvSpPr>
          <p:cNvPr id="244" name="Text 244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Deduktiver Aufbau</a:t>
            </a:r>
          </a:p>
        </p:txBody>
      </p:sp>
      <p:sp>
        <p:nvSpPr>
          <p:cNvPr id="245" name="Shape 245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34" name="Shape 234"/>
          <p:cNvSpPr/>
          <p:nvPr/>
        </p:nvSpPr>
        <p:spPr>
          <a:xfrm>
            <a:off x="658368" y="1572768"/>
            <a:ext cx="10844784" cy="8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235" name="Text 235"/>
          <p:cNvSpPr txBox="1"/>
          <p:nvPr/>
        </p:nvSpPr>
        <p:spPr>
          <a:xfrm>
            <a:off x="987552" y="1572768"/>
            <a:ext cx="10186416" cy="8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Deduktive Methode und logischer Aufbau von Beweisen und Herleitungen, wo es angemessen ist.</a:t>
            </a:r>
          </a:p>
        </p:txBody>
      </p:sp>
      <p:sp>
        <p:nvSpPr>
          <p:cNvPr id="236" name="Shape 236"/>
          <p:cNvSpPr/>
          <p:nvPr/>
        </p:nvSpPr>
        <p:spPr>
          <a:xfrm>
            <a:off x="658368" y="2600000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37" name="Text 237"/>
          <p:cNvSpPr txBox="1"/>
          <p:nvPr/>
        </p:nvSpPr>
        <p:spPr>
          <a:xfrm>
            <a:off x="932688" y="28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NICHT</a:t>
            </a:r>
          </a:p>
        </p:txBody>
      </p:sp>
      <p:sp>
        <p:nvSpPr>
          <p:cNvPr id="238" name="Text 238"/>
          <p:cNvSpPr txBox="1"/>
          <p:nvPr/>
        </p:nvSpPr>
        <p:spPr>
          <a:xfrm>
            <a:off x="932688" y="3220000"/>
            <a:ext cx="4736592" cy="1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„Offensichtlich ist das das Minimum.“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Wenn es offensichtlich wäre, müsstest du es nicht schreiben.</a:t>
            </a:r>
          </a:p>
        </p:txBody>
      </p:sp>
      <p:sp>
        <p:nvSpPr>
          <p:cNvPr id="239" name="Shape 239"/>
          <p:cNvSpPr/>
          <p:nvPr/>
        </p:nvSpPr>
        <p:spPr>
          <a:xfrm>
            <a:off x="6217920" y="2600000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40" name="Text 240"/>
          <p:cNvSpPr txBox="1"/>
          <p:nvPr/>
        </p:nvSpPr>
        <p:spPr>
          <a:xfrm>
            <a:off x="6492240" y="280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SONDERN SO</a:t>
            </a:r>
          </a:p>
        </p:txBody>
      </p:sp>
      <p:sp>
        <p:nvSpPr>
          <p:cNvPr id="241" name="Text 241"/>
          <p:cNvSpPr txBox="1"/>
          <p:nvPr/>
        </p:nvSpPr>
        <p:spPr>
          <a:xfrm>
            <a:off x="6492240" y="3220000"/>
            <a:ext cx="4736592" cy="14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„Beide Seiten sind für x größer null positiv, ich darf also quadrieren.“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Jeder Schritt sagt, warum er erlaubt ist.</a:t>
            </a:r>
          </a:p>
        </p:txBody>
      </p:sp>
      <p:sp>
        <p:nvSpPr>
          <p:cNvPr id="242" name="Text 242"/>
          <p:cNvSpPr txBox="1"/>
          <p:nvPr/>
        </p:nvSpPr>
        <p:spPr>
          <a:xfrm>
            <a:off x="658368" y="5150000"/>
            <a:ext cx="10844784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Das gilt auch für Umformungen, nicht nur für Beweise. Ein Gleichheitszeichen ist eine Behauptung.</a:t>
            </a:r>
          </a:p>
        </p:txBody>
      </p:sp>
      <p:sp>
        <p:nvSpPr>
          <p:cNvPr id="246" name="Text 246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247" name="Text 247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14 / 21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 25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C027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ACHTUNG</a:t>
            </a:r>
          </a:p>
        </p:txBody>
      </p:sp>
      <p:sp>
        <p:nvSpPr>
          <p:cNvPr id="258" name="Text 25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Was die IB für Ebene 1 ausdrücklich nennt</a:t>
            </a:r>
          </a:p>
        </p:txBody>
      </p:sp>
      <p:sp>
        <p:nvSpPr>
          <p:cNvPr id="259" name="Shape 25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48" name="Shape 248"/>
          <p:cNvSpPr/>
          <p:nvPr/>
        </p:nvSpPr>
        <p:spPr>
          <a:xfrm>
            <a:off x="658368" y="1572768"/>
            <a:ext cx="5285232" cy="2200000"/>
          </a:xfrm>
          <a:prstGeom prst="roundRect">
            <a:avLst>
              <a:gd name="adj" fmla="val 2600"/>
            </a:avLst>
          </a:prstGeom>
          <a:solidFill>
            <a:srgbClr val="F8E7E7"/>
          </a:solidFill>
          <a:ln w="12700">
            <a:solidFill>
              <a:srgbClr val="C0272D"/>
            </a:solidFill>
          </a:ln>
        </p:spPr>
        <p:txBody>
          <a:bodyPr/>
          <a:lstStyle/>
          <a:p/>
        </p:txBody>
      </p:sp>
      <p:sp>
        <p:nvSpPr>
          <p:cNvPr id="249" name="Text 249"/>
          <p:cNvSpPr txBox="1"/>
          <p:nvPr/>
        </p:nvSpPr>
        <p:spPr>
          <a:xfrm>
            <a:off x="932688" y="1822768"/>
            <a:ext cx="4736592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C027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BEISPIEL 1</a:t>
            </a:r>
          </a:p>
        </p:txBody>
      </p:sp>
      <p:sp>
        <p:nvSpPr>
          <p:cNvPr id="250" name="Text 250"/>
          <p:cNvSpPr txBox="1"/>
          <p:nvPr/>
        </p:nvSpPr>
        <p:spPr>
          <a:xfrm>
            <a:off x="932688" y="2272768"/>
            <a:ext cx="4736592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5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 beschriftete Abbildungen.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5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Grafik ohne Achsenbeschriftung, ohne Einheit, ohne Bildunterschrift.</a:t>
            </a:r>
          </a:p>
        </p:txBody>
      </p:sp>
      <p:sp>
        <p:nvSpPr>
          <p:cNvPr id="251" name="Shape 251"/>
          <p:cNvSpPr/>
          <p:nvPr/>
        </p:nvSpPr>
        <p:spPr>
          <a:xfrm>
            <a:off x="6217920" y="1572768"/>
            <a:ext cx="5285232" cy="2200000"/>
          </a:xfrm>
          <a:prstGeom prst="roundRect">
            <a:avLst>
              <a:gd name="adj" fmla="val 2600"/>
            </a:avLst>
          </a:prstGeom>
          <a:solidFill>
            <a:srgbClr val="F8E7E7"/>
          </a:solidFill>
          <a:ln w="12700">
            <a:solidFill>
              <a:srgbClr val="C0272D"/>
            </a:solidFill>
          </a:ln>
        </p:spPr>
        <p:txBody>
          <a:bodyPr/>
          <a:lstStyle/>
          <a:p/>
        </p:txBody>
      </p:sp>
      <p:sp>
        <p:nvSpPr>
          <p:cNvPr id="252" name="Text 252"/>
          <p:cNvSpPr txBox="1"/>
          <p:nvPr/>
        </p:nvSpPr>
        <p:spPr>
          <a:xfrm>
            <a:off x="6492240" y="1822768"/>
            <a:ext cx="4736592" cy="3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C027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BEISPIEL 2</a:t>
            </a:r>
          </a:p>
        </p:txBody>
      </p:sp>
      <p:sp>
        <p:nvSpPr>
          <p:cNvPr id="253" name="Text 253"/>
          <p:cNvSpPr txBox="1"/>
          <p:nvPr/>
        </p:nvSpPr>
        <p:spPr>
          <a:xfrm>
            <a:off x="6492240" y="2272768"/>
            <a:ext cx="4736592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5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Durchgehender Gebrauch von Computerschreibweise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5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ohne andere Formen korrekter mathematischer Kommunikation.</a:t>
            </a:r>
          </a:p>
        </p:txBody>
      </p:sp>
      <p:sp>
        <p:nvSpPr>
          <p:cNvPr id="254" name="Shape 254"/>
          <p:cNvSpPr/>
          <p:nvPr/>
        </p:nvSpPr>
        <p:spPr>
          <a:xfrm>
            <a:off x="658368" y="4100000"/>
            <a:ext cx="10844784" cy="64008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255" name="Text 255"/>
          <p:cNvSpPr txBox="1"/>
          <p:nvPr/>
        </p:nvSpPr>
        <p:spPr>
          <a:xfrm>
            <a:off x="987552" y="4100000"/>
            <a:ext cx="10186416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Beides steht namentlich im Handbuch. Beides kostet keine Mathematik – nur Sorgfalt.</a:t>
            </a:r>
          </a:p>
        </p:txBody>
      </p:sp>
      <p:sp>
        <p:nvSpPr>
          <p:cNvPr id="256" name="Text 256"/>
          <p:cNvSpPr txBox="1"/>
          <p:nvPr/>
        </p:nvSpPr>
        <p:spPr>
          <a:xfrm>
            <a:off x="658368" y="495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Gleich seht ihr acht Ausschnitte. In zweien davon steckt genau das.</a:t>
            </a:r>
          </a:p>
        </p:txBody>
      </p:sp>
      <p:sp>
        <p:nvSpPr>
          <p:cNvPr id="260" name="Text 26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261" name="Text 26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15 / 21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Text 277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2</a:t>
            </a:r>
          </a:p>
        </p:txBody>
      </p:sp>
      <p:sp>
        <p:nvSpPr>
          <p:cNvPr id="278" name="Text 278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Werkstatt: Finde den Fehler</a:t>
            </a:r>
          </a:p>
        </p:txBody>
      </p:sp>
      <p:sp>
        <p:nvSpPr>
          <p:cNvPr id="279" name="Shape 279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62" name="Shape 262"/>
          <p:cNvSpPr/>
          <p:nvPr/>
        </p:nvSpPr>
        <p:spPr>
          <a:xfrm>
            <a:off x="658368" y="1572768"/>
            <a:ext cx="10844784" cy="17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263" name="Text 263"/>
          <p:cNvSpPr txBox="1"/>
          <p:nvPr/>
        </p:nvSpPr>
        <p:spPr>
          <a:xfrm>
            <a:off x="987552" y="1752768"/>
            <a:ext cx="10186416" cy="13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„Zu jedem der acht Ausschnitte: Welches Kriterium ist betroffen, A oder B?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Welcher Teil des Deskriptors ist verletzt?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Schreibt bei mindestens vier Ausschnitten die verbesserte Fassung auf.“</a:t>
            </a:r>
          </a:p>
        </p:txBody>
      </p:sp>
      <p:sp>
        <p:nvSpPr>
          <p:cNvPr id="264" name="Shape 264"/>
          <p:cNvSpPr/>
          <p:nvPr/>
        </p:nvSpPr>
        <p:spPr>
          <a:xfrm>
            <a:off x="658368" y="3550000"/>
            <a:ext cx="2539746" cy="115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65" name="Text 265"/>
          <p:cNvSpPr txBox="1"/>
          <p:nvPr/>
        </p:nvSpPr>
        <p:spPr>
          <a:xfrm>
            <a:off x="658368" y="3803000"/>
            <a:ext cx="2539746" cy="48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26</a:t>
            </a:r>
          </a:p>
        </p:txBody>
      </p:sp>
      <p:sp>
        <p:nvSpPr>
          <p:cNvPr id="266" name="Text 266"/>
          <p:cNvSpPr txBox="1"/>
          <p:nvPr/>
        </p:nvSpPr>
        <p:spPr>
          <a:xfrm>
            <a:off x="818368" y="4309000"/>
            <a:ext cx="2219746" cy="3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Minuten</a:t>
            </a:r>
          </a:p>
        </p:txBody>
      </p:sp>
      <p:sp>
        <p:nvSpPr>
          <p:cNvPr id="267" name="Shape 267"/>
          <p:cNvSpPr/>
          <p:nvPr/>
        </p:nvSpPr>
        <p:spPr>
          <a:xfrm>
            <a:off x="3426714" y="3550000"/>
            <a:ext cx="2539746" cy="115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68" name="Text 268"/>
          <p:cNvSpPr txBox="1"/>
          <p:nvPr/>
        </p:nvSpPr>
        <p:spPr>
          <a:xfrm>
            <a:off x="3426714" y="3803000"/>
            <a:ext cx="2539746" cy="48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8</a:t>
            </a:r>
          </a:p>
        </p:txBody>
      </p:sp>
      <p:sp>
        <p:nvSpPr>
          <p:cNvPr id="269" name="Text 269"/>
          <p:cNvSpPr txBox="1"/>
          <p:nvPr/>
        </p:nvSpPr>
        <p:spPr>
          <a:xfrm>
            <a:off x="3586714" y="4309000"/>
            <a:ext cx="2219746" cy="3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Ausschnitte</a:t>
            </a:r>
          </a:p>
        </p:txBody>
      </p:sp>
      <p:sp>
        <p:nvSpPr>
          <p:cNvPr id="270" name="Shape 270"/>
          <p:cNvSpPr/>
          <p:nvPr/>
        </p:nvSpPr>
        <p:spPr>
          <a:xfrm>
            <a:off x="6195060" y="3550000"/>
            <a:ext cx="2539746" cy="115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71" name="Text 271"/>
          <p:cNvSpPr txBox="1"/>
          <p:nvPr/>
        </p:nvSpPr>
        <p:spPr>
          <a:xfrm>
            <a:off x="6195060" y="3803000"/>
            <a:ext cx="2539746" cy="48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4</a:t>
            </a:r>
          </a:p>
        </p:txBody>
      </p:sp>
      <p:sp>
        <p:nvSpPr>
          <p:cNvPr id="272" name="Text 272"/>
          <p:cNvSpPr txBox="1"/>
          <p:nvPr/>
        </p:nvSpPr>
        <p:spPr>
          <a:xfrm>
            <a:off x="6355060" y="4309000"/>
            <a:ext cx="2219746" cy="3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umschreiben</a:t>
            </a:r>
          </a:p>
        </p:txBody>
      </p:sp>
      <p:sp>
        <p:nvSpPr>
          <p:cNvPr id="273" name="Shape 273"/>
          <p:cNvSpPr/>
          <p:nvPr/>
        </p:nvSpPr>
        <p:spPr>
          <a:xfrm>
            <a:off x="8963406" y="3550000"/>
            <a:ext cx="2539746" cy="1150000"/>
          </a:xfrm>
          <a:prstGeom prst="roundRect">
            <a:avLst>
              <a:gd name="adj" fmla="val 3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74" name="Text 274"/>
          <p:cNvSpPr txBox="1"/>
          <p:nvPr/>
        </p:nvSpPr>
        <p:spPr>
          <a:xfrm>
            <a:off x="8963406" y="3803000"/>
            <a:ext cx="2539746" cy="48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26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 5</a:t>
            </a:r>
          </a:p>
        </p:txBody>
      </p:sp>
      <p:sp>
        <p:nvSpPr>
          <p:cNvPr id="275" name="Text 275"/>
          <p:cNvSpPr txBox="1"/>
          <p:nvPr/>
        </p:nvSpPr>
        <p:spPr>
          <a:xfrm>
            <a:off x="9123406" y="4309000"/>
            <a:ext cx="2219746" cy="3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ctr">
              <a:lnSpc>
                <a:spcPct val="100000"/>
              </a:lnSpc>
              <a:buNone/>
            </a:pPr>
            <a:r>
              <a:rPr lang="de-DE" sz="11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Material</a:t>
            </a:r>
          </a:p>
        </p:txBody>
      </p:sp>
      <p:sp>
        <p:nvSpPr>
          <p:cNvPr id="276" name="Text 276"/>
          <p:cNvSpPr txBox="1"/>
          <p:nvPr/>
        </p:nvSpPr>
        <p:spPr>
          <a:xfrm>
            <a:off x="658368" y="4900000"/>
            <a:ext cx="10844784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Ihr bleibt in euren Gruppen von vorhin sitzen: A, B und C.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3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 raten. Schlagt in M 4 nach – dort steht der Wortlaut, an dem ihr es festmachen könnt.</a:t>
            </a:r>
          </a:p>
        </p:txBody>
      </p:sp>
      <p:sp>
        <p:nvSpPr>
          <p:cNvPr id="280" name="Text 280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281" name="Text 281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16 / 21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 30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SICHERUNG  ·  1 VON 2</a:t>
            </a:r>
          </a:p>
        </p:txBody>
      </p:sp>
      <p:sp>
        <p:nvSpPr>
          <p:cNvPr id="303" name="Text 30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sieben Notationsregeln</a:t>
            </a:r>
          </a:p>
        </p:txBody>
      </p:sp>
      <p:sp>
        <p:nvSpPr>
          <p:cNvPr id="304" name="Shape 30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282" name="Shape 282"/>
          <p:cNvSpPr/>
          <p:nvPr/>
        </p:nvSpPr>
        <p:spPr>
          <a:xfrm>
            <a:off x="658368" y="1572768"/>
            <a:ext cx="10844784" cy="1056848"/>
          </a:xfrm>
          <a:prstGeom prst="roundRect">
            <a:avLst>
              <a:gd name="adj" fmla="val 4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3" name="Shape 283"/>
          <p:cNvSpPr/>
          <p:nvPr/>
        </p:nvSpPr>
        <p:spPr>
          <a:xfrm>
            <a:off x="877824" y="1891192"/>
            <a:ext cx="420000" cy="420000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84" name="Text 284"/>
          <p:cNvSpPr txBox="1"/>
          <p:nvPr/>
        </p:nvSpPr>
        <p:spPr>
          <a:xfrm>
            <a:off x="877824" y="1891192"/>
            <a:ext cx="42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</a:t>
            </a:r>
          </a:p>
        </p:txBody>
      </p:sp>
      <p:sp>
        <p:nvSpPr>
          <p:cNvPr id="285" name="Text 285"/>
          <p:cNvSpPr txBox="1"/>
          <p:nvPr/>
        </p:nvSpPr>
        <p:spPr>
          <a:xfrm>
            <a:off x="1458368" y="1742768"/>
            <a:ext cx="96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Taschenrechner- und Computerschreibweise nur, wenn die Software sie erzeugt hat.</a:t>
            </a:r>
          </a:p>
        </p:txBody>
      </p:sp>
      <p:sp>
        <p:nvSpPr>
          <p:cNvPr id="286" name="Text 286"/>
          <p:cNvSpPr txBox="1"/>
          <p:nvPr/>
        </p:nvSpPr>
        <p:spPr>
          <a:xfrm>
            <a:off x="1458368" y="2122768"/>
            <a:ext cx="960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x² statt x^2.  Die Wurzel als Wurzel, nicht als sqrt.</a:t>
            </a:r>
          </a:p>
        </p:txBody>
      </p:sp>
      <p:sp>
        <p:nvSpPr>
          <p:cNvPr id="287" name="Shape 287"/>
          <p:cNvSpPr/>
          <p:nvPr/>
        </p:nvSpPr>
        <p:spPr>
          <a:xfrm>
            <a:off x="658368" y="2702768"/>
            <a:ext cx="10844784" cy="1056848"/>
          </a:xfrm>
          <a:prstGeom prst="roundRect">
            <a:avLst>
              <a:gd name="adj" fmla="val 4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88" name="Shape 288"/>
          <p:cNvSpPr/>
          <p:nvPr/>
        </p:nvSpPr>
        <p:spPr>
          <a:xfrm>
            <a:off x="877824" y="3021192"/>
            <a:ext cx="420000" cy="420000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89" name="Text 289"/>
          <p:cNvSpPr txBox="1"/>
          <p:nvPr/>
        </p:nvSpPr>
        <p:spPr>
          <a:xfrm>
            <a:off x="877824" y="3021192"/>
            <a:ext cx="42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</a:t>
            </a:r>
          </a:p>
        </p:txBody>
      </p:sp>
      <p:sp>
        <p:nvSpPr>
          <p:cNvPr id="290" name="Text 290"/>
          <p:cNvSpPr txBox="1"/>
          <p:nvPr/>
        </p:nvSpPr>
        <p:spPr>
          <a:xfrm>
            <a:off x="1458368" y="2872768"/>
            <a:ext cx="96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 Variable wird bei ihrem ersten Auftreten definiert – mit Einheit.</a:t>
            </a:r>
          </a:p>
        </p:txBody>
      </p:sp>
      <p:sp>
        <p:nvSpPr>
          <p:cNvPr id="291" name="Text 291"/>
          <p:cNvSpPr txBox="1"/>
          <p:nvPr/>
        </p:nvSpPr>
        <p:spPr>
          <a:xfrm>
            <a:off x="1458368" y="3252768"/>
            <a:ext cx="960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„Dabei ist T(t) die Temperatur in °C zum Zeitpunkt t in Minuten.“</a:t>
            </a:r>
          </a:p>
        </p:txBody>
      </p:sp>
      <p:sp>
        <p:nvSpPr>
          <p:cNvPr id="292" name="Shape 292"/>
          <p:cNvSpPr/>
          <p:nvPr/>
        </p:nvSpPr>
        <p:spPr>
          <a:xfrm>
            <a:off x="658368" y="3832768"/>
            <a:ext cx="10844784" cy="1056848"/>
          </a:xfrm>
          <a:prstGeom prst="roundRect">
            <a:avLst>
              <a:gd name="adj" fmla="val 4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293" name="Shape 293"/>
          <p:cNvSpPr/>
          <p:nvPr/>
        </p:nvSpPr>
        <p:spPr>
          <a:xfrm>
            <a:off x="877824" y="4151192"/>
            <a:ext cx="420000" cy="420000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4" name="Text 294"/>
          <p:cNvSpPr txBox="1"/>
          <p:nvPr/>
        </p:nvSpPr>
        <p:spPr>
          <a:xfrm>
            <a:off x="877824" y="4151192"/>
            <a:ext cx="42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3</a:t>
            </a:r>
          </a:p>
        </p:txBody>
      </p:sp>
      <p:sp>
        <p:nvSpPr>
          <p:cNvPr id="295" name="Text 295"/>
          <p:cNvSpPr txBox="1"/>
          <p:nvPr/>
        </p:nvSpPr>
        <p:spPr>
          <a:xfrm>
            <a:off x="1458368" y="4002768"/>
            <a:ext cx="96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Jede Achse hat Beschriftung und Einheit. Jede Abbildung hat Nummer und Unterschrift.</a:t>
            </a:r>
          </a:p>
        </p:txBody>
      </p:sp>
      <p:sp>
        <p:nvSpPr>
          <p:cNvPr id="296" name="Text 296"/>
          <p:cNvSpPr txBox="1"/>
          <p:nvPr/>
        </p:nvSpPr>
        <p:spPr>
          <a:xfrm>
            <a:off x="1458368" y="4382768"/>
            <a:ext cx="960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„Abbildung 3: Trainingsumfang in km pro Woche und Bestzeit in min.“</a:t>
            </a:r>
          </a:p>
        </p:txBody>
      </p:sp>
      <p:sp>
        <p:nvSpPr>
          <p:cNvPr id="297" name="Shape 297"/>
          <p:cNvSpPr/>
          <p:nvPr/>
        </p:nvSpPr>
        <p:spPr>
          <a:xfrm>
            <a:off x="658368" y="4962768"/>
            <a:ext cx="10844784" cy="1056848"/>
          </a:xfrm>
          <a:prstGeom prst="roundRect">
            <a:avLst>
              <a:gd name="adj" fmla="val 4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298" name="Shape 298"/>
          <p:cNvSpPr/>
          <p:nvPr/>
        </p:nvSpPr>
        <p:spPr>
          <a:xfrm>
            <a:off x="877824" y="5281192"/>
            <a:ext cx="420000" cy="420000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9" name="Text 299"/>
          <p:cNvSpPr txBox="1"/>
          <p:nvPr/>
        </p:nvSpPr>
        <p:spPr>
          <a:xfrm>
            <a:off x="877824" y="5281192"/>
            <a:ext cx="42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4</a:t>
            </a:r>
          </a:p>
        </p:txBody>
      </p:sp>
      <p:sp>
        <p:nvSpPr>
          <p:cNvPr id="300" name="Text 300"/>
          <p:cNvSpPr txBox="1"/>
          <p:nvPr/>
        </p:nvSpPr>
        <p:spPr>
          <a:xfrm>
            <a:off x="1458368" y="5132768"/>
            <a:ext cx="96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Gleichungen stehen abgesetzt und werden nummeriert, wenn du später auf sie verweist.</a:t>
            </a:r>
          </a:p>
        </p:txBody>
      </p:sp>
      <p:sp>
        <p:nvSpPr>
          <p:cNvPr id="301" name="Text 301"/>
          <p:cNvSpPr txBox="1"/>
          <p:nvPr/>
        </p:nvSpPr>
        <p:spPr>
          <a:xfrm>
            <a:off x="1458368" y="5512768"/>
            <a:ext cx="960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Nicht mitten im Satz verstecken.</a:t>
            </a:r>
          </a:p>
        </p:txBody>
      </p:sp>
      <p:sp>
        <p:nvSpPr>
          <p:cNvPr id="305" name="Text 30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306" name="Text 30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17 / 21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ext 324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SICHERUNG  ·  2 VON 2</a:t>
            </a:r>
          </a:p>
        </p:txBody>
      </p:sp>
      <p:sp>
        <p:nvSpPr>
          <p:cNvPr id="325" name="Text 325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sieben Notationsregeln</a:t>
            </a:r>
          </a:p>
        </p:txBody>
      </p:sp>
      <p:sp>
        <p:nvSpPr>
          <p:cNvPr id="326" name="Shape 326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07" name="Shape 307"/>
          <p:cNvSpPr/>
          <p:nvPr/>
        </p:nvSpPr>
        <p:spPr>
          <a:xfrm>
            <a:off x="658368" y="1572768"/>
            <a:ext cx="10844784" cy="1056848"/>
          </a:xfrm>
          <a:prstGeom prst="roundRect">
            <a:avLst>
              <a:gd name="adj" fmla="val 4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08" name="Shape 308"/>
          <p:cNvSpPr/>
          <p:nvPr/>
        </p:nvSpPr>
        <p:spPr>
          <a:xfrm>
            <a:off x="877824" y="1891192"/>
            <a:ext cx="420000" cy="420000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09" name="Text 309"/>
          <p:cNvSpPr txBox="1"/>
          <p:nvPr/>
        </p:nvSpPr>
        <p:spPr>
          <a:xfrm>
            <a:off x="877824" y="1891192"/>
            <a:ext cx="42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5</a:t>
            </a:r>
          </a:p>
        </p:txBody>
      </p:sp>
      <p:sp>
        <p:nvSpPr>
          <p:cNvPr id="310" name="Text 310"/>
          <p:cNvSpPr txBox="1"/>
          <p:nvPr/>
        </p:nvSpPr>
        <p:spPr>
          <a:xfrm>
            <a:off x="1458368" y="1742768"/>
            <a:ext cx="96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Kein Gleichheitszeichen, das nicht stimmt.</a:t>
            </a:r>
          </a:p>
        </p:txBody>
      </p:sp>
      <p:sp>
        <p:nvSpPr>
          <p:cNvPr id="311" name="Text 311"/>
          <p:cNvSpPr txBox="1"/>
          <p:nvPr/>
        </p:nvSpPr>
        <p:spPr>
          <a:xfrm>
            <a:off x="1458368" y="2122768"/>
            <a:ext cx="9600000" cy="4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Eine Kette von Umformungen ist keine einzige Gleichung. Jede Zeile muss für sich richtig sein.</a:t>
            </a:r>
          </a:p>
        </p:txBody>
      </p:sp>
      <p:sp>
        <p:nvSpPr>
          <p:cNvPr id="312" name="Shape 312"/>
          <p:cNvSpPr/>
          <p:nvPr/>
        </p:nvSpPr>
        <p:spPr>
          <a:xfrm>
            <a:off x="658368" y="2702768"/>
            <a:ext cx="10844784" cy="1056848"/>
          </a:xfrm>
          <a:prstGeom prst="roundRect">
            <a:avLst>
              <a:gd name="adj" fmla="val 40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13" name="Shape 313"/>
          <p:cNvSpPr/>
          <p:nvPr/>
        </p:nvSpPr>
        <p:spPr>
          <a:xfrm>
            <a:off x="877824" y="3021192"/>
            <a:ext cx="420000" cy="420000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14" name="Text 314"/>
          <p:cNvSpPr txBox="1"/>
          <p:nvPr/>
        </p:nvSpPr>
        <p:spPr>
          <a:xfrm>
            <a:off x="877824" y="3021192"/>
            <a:ext cx="42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6</a:t>
            </a:r>
          </a:p>
        </p:txBody>
      </p:sp>
      <p:sp>
        <p:nvSpPr>
          <p:cNvPr id="315" name="Text 315"/>
          <p:cNvSpPr txBox="1"/>
          <p:nvPr/>
        </p:nvSpPr>
        <p:spPr>
          <a:xfrm>
            <a:off x="1458368" y="2872768"/>
            <a:ext cx="96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Runden wird begründet und einheitlich gehandhabt.</a:t>
            </a:r>
          </a:p>
        </p:txBody>
      </p:sp>
      <p:sp>
        <p:nvSpPr>
          <p:cNvPr id="316" name="Text 316"/>
          <p:cNvSpPr txBox="1"/>
          <p:nvPr/>
        </p:nvSpPr>
        <p:spPr>
          <a:xfrm>
            <a:off x="1458368" y="3252768"/>
            <a:ext cx="9600000" cy="4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„Alle Zeiten sind auf zwei Nachkommastellen gerundet, weil die Stoppuhr auf 0,01 s genau anzeigt.“</a:t>
            </a:r>
          </a:p>
        </p:txBody>
      </p:sp>
      <p:sp>
        <p:nvSpPr>
          <p:cNvPr id="317" name="Shape 317"/>
          <p:cNvSpPr/>
          <p:nvPr/>
        </p:nvSpPr>
        <p:spPr>
          <a:xfrm>
            <a:off x="658368" y="3832768"/>
            <a:ext cx="10844784" cy="1056848"/>
          </a:xfrm>
          <a:prstGeom prst="roundRect">
            <a:avLst>
              <a:gd name="adj" fmla="val 40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18" name="Shape 318"/>
          <p:cNvSpPr/>
          <p:nvPr/>
        </p:nvSpPr>
        <p:spPr>
          <a:xfrm>
            <a:off x="877824" y="4151192"/>
            <a:ext cx="420000" cy="420000"/>
          </a:xfrm>
          <a:prstGeom prst="ellipse">
            <a:avLst/>
          </a:prstGeom>
          <a:solidFill>
            <a:srgbClr val="0F3D2A"/>
          </a:solidFill>
          <a:ln>
            <a:noFill/>
          </a:ln>
        </p:spPr>
        <p:txBody>
          <a:bodyPr/>
          <a:lstStyle/>
          <a:p/>
        </p:txBody>
      </p:sp>
      <p:sp>
        <p:nvSpPr>
          <p:cNvPr id="319" name="Text 319"/>
          <p:cNvSpPr txBox="1"/>
          <p:nvPr/>
        </p:nvSpPr>
        <p:spPr>
          <a:xfrm>
            <a:off x="877824" y="4151192"/>
            <a:ext cx="42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500" b="1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7</a:t>
            </a:r>
          </a:p>
        </p:txBody>
      </p:sp>
      <p:sp>
        <p:nvSpPr>
          <p:cNvPr id="320" name="Text 320"/>
          <p:cNvSpPr txBox="1"/>
          <p:nvPr/>
        </p:nvSpPr>
        <p:spPr>
          <a:xfrm>
            <a:off x="1458368" y="4002768"/>
            <a:ext cx="9600000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400" b="1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Bilder, Diagramme, Daten und Formeln aus fremden Quellen werden zitiert.</a:t>
            </a:r>
          </a:p>
        </p:txBody>
      </p:sp>
      <p:sp>
        <p:nvSpPr>
          <p:cNvPr id="321" name="Text 321"/>
          <p:cNvSpPr txBox="1"/>
          <p:nvPr/>
        </p:nvSpPr>
        <p:spPr>
          <a:xfrm>
            <a:off x="1458368" y="4382768"/>
            <a:ext cx="9600000" cy="4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05000"/>
              </a:lnSpc>
              <a:buNone/>
            </a:pPr>
            <a:r>
              <a:rPr lang="de-DE" sz="12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Auch aus der Formelsammlung, auch aus dem Lehrbuch, auch aus dem Internet.</a:t>
            </a:r>
          </a:p>
        </p:txBody>
      </p:sp>
      <p:sp>
        <p:nvSpPr>
          <p:cNvPr id="322" name="Shape 322"/>
          <p:cNvSpPr/>
          <p:nvPr/>
        </p:nvSpPr>
        <p:spPr>
          <a:xfrm>
            <a:off x="658368" y="4950000"/>
            <a:ext cx="10844784" cy="64008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23" name="Text 323"/>
          <p:cNvSpPr txBox="1"/>
          <p:nvPr/>
        </p:nvSpPr>
        <p:spPr>
          <a:xfrm>
            <a:off x="987552" y="4950000"/>
            <a:ext cx="10186416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l">
              <a:lnSpc>
                <a:spcPct val="100000"/>
              </a:lnSpc>
              <a:buNone/>
            </a:pPr>
            <a:r>
              <a:rPr lang="de-DE" sz="1500" dirty="0">
                <a:solidFill>
                  <a:srgbClr val="A844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Diese sieben Regeln sind die billigsten Punkte der ganzen Arbeit. Sie kosten dich Sorgfalt, keine Mathematik.</a:t>
            </a:r>
          </a:p>
        </p:txBody>
      </p:sp>
      <p:sp>
        <p:nvSpPr>
          <p:cNvPr id="327" name="Text 327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328" name="Text 328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18 / 21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 342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ARBEITSAUFTRAG 3</a:t>
            </a:r>
          </a:p>
        </p:txBody>
      </p:sp>
      <p:sp>
        <p:nvSpPr>
          <p:cNvPr id="343" name="Text 343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Vom Interesse zum Themenfeld</a:t>
            </a:r>
          </a:p>
        </p:txBody>
      </p:sp>
      <p:sp>
        <p:nvSpPr>
          <p:cNvPr id="344" name="Shape 344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29" name="Shape 329"/>
          <p:cNvSpPr/>
          <p:nvPr/>
        </p:nvSpPr>
        <p:spPr>
          <a:xfrm>
            <a:off x="658368" y="1572768"/>
            <a:ext cx="10844784" cy="15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330" name="Text 330"/>
          <p:cNvSpPr txBox="1"/>
          <p:nvPr/>
        </p:nvSpPr>
        <p:spPr>
          <a:xfrm>
            <a:off x="987552" y="1752768"/>
            <a:ext cx="10186416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„Wählt drei Felder von eurem Interessenblatt aus.</a:t>
            </a:r>
          </a:p>
          <a:p>
            <a:pPr indent="0" marL="0" algn="l">
              <a:lnSpc>
                <a:spcPct val="115000"/>
              </a:lnSpc>
              <a:buNone/>
            </a:pPr>
            <a:r>
              <a:rPr lang="de-DE" sz="160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Schreibt zu jedem einen Satz, der beginnt: Hier steckt Mathematik drin, weil …“</a:t>
            </a:r>
          </a:p>
        </p:txBody>
      </p:sp>
      <p:sp>
        <p:nvSpPr>
          <p:cNvPr id="331" name="Shape 331"/>
          <p:cNvSpPr/>
          <p:nvPr/>
        </p:nvSpPr>
        <p:spPr>
          <a:xfrm>
            <a:off x="658368" y="3250000"/>
            <a:ext cx="2539746" cy="105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2" name="Text 332"/>
          <p:cNvSpPr txBox="1"/>
          <p:nvPr/>
        </p:nvSpPr>
        <p:spPr>
          <a:xfrm>
            <a:off x="778368" y="3250000"/>
            <a:ext cx="2299746" cy="10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10000"/>
              </a:lnSpc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1  und  Name 2</a:t>
            </a:r>
          </a:p>
        </p:txBody>
      </p:sp>
      <p:sp>
        <p:nvSpPr>
          <p:cNvPr id="333" name="Shape 333"/>
          <p:cNvSpPr/>
          <p:nvPr/>
        </p:nvSpPr>
        <p:spPr>
          <a:xfrm>
            <a:off x="3426714" y="3250000"/>
            <a:ext cx="2539746" cy="105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4" name="Text 334"/>
          <p:cNvSpPr txBox="1"/>
          <p:nvPr/>
        </p:nvSpPr>
        <p:spPr>
          <a:xfrm>
            <a:off x="3546714" y="3250000"/>
            <a:ext cx="2299746" cy="10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10000"/>
              </a:lnSpc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3  und  Name 4</a:t>
            </a:r>
          </a:p>
        </p:txBody>
      </p:sp>
      <p:sp>
        <p:nvSpPr>
          <p:cNvPr id="335" name="Shape 335"/>
          <p:cNvSpPr/>
          <p:nvPr/>
        </p:nvSpPr>
        <p:spPr>
          <a:xfrm>
            <a:off x="6195060" y="3250000"/>
            <a:ext cx="2539746" cy="105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6" name="Text 336"/>
          <p:cNvSpPr txBox="1"/>
          <p:nvPr/>
        </p:nvSpPr>
        <p:spPr>
          <a:xfrm>
            <a:off x="6315060" y="3250000"/>
            <a:ext cx="2299746" cy="10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10000"/>
              </a:lnSpc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5  und  Name 6</a:t>
            </a:r>
          </a:p>
        </p:txBody>
      </p:sp>
      <p:sp>
        <p:nvSpPr>
          <p:cNvPr id="337" name="Shape 337"/>
          <p:cNvSpPr/>
          <p:nvPr/>
        </p:nvSpPr>
        <p:spPr>
          <a:xfrm>
            <a:off x="8963406" y="3250000"/>
            <a:ext cx="2539746" cy="105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38" name="Text 338"/>
          <p:cNvSpPr txBox="1"/>
          <p:nvPr/>
        </p:nvSpPr>
        <p:spPr>
          <a:xfrm>
            <a:off x="9083406" y="3250000"/>
            <a:ext cx="2299746" cy="10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lnSpc>
                <a:spcPct val="110000"/>
              </a:lnSpc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7  und  Name 8</a:t>
            </a:r>
          </a:p>
        </p:txBody>
      </p:sp>
      <p:sp>
        <p:nvSpPr>
          <p:cNvPr id="339" name="Shape 339"/>
          <p:cNvSpPr/>
          <p:nvPr/>
        </p:nvSpPr>
        <p:spPr>
          <a:xfrm>
            <a:off x="658368" y="4450000"/>
            <a:ext cx="10844784" cy="700000"/>
          </a:xfrm>
          <a:prstGeom prst="roundRect">
            <a:avLst>
              <a:gd name="adj" fmla="val 2600"/>
            </a:avLst>
          </a:prstGeom>
          <a:solidFill>
            <a:srgbClr val="E7EFD8"/>
          </a:solidFill>
          <a:ln>
            <a:noFill/>
          </a:ln>
        </p:spPr>
        <p:txBody>
          <a:bodyPr/>
          <a:lstStyle/>
          <a:p/>
        </p:txBody>
      </p:sp>
      <p:sp>
        <p:nvSpPr>
          <p:cNvPr id="340" name="Text 340"/>
          <p:cNvSpPr txBox="1"/>
          <p:nvPr/>
        </p:nvSpPr>
        <p:spPr>
          <a:xfrm>
            <a:off x="987552" y="4450000"/>
            <a:ext cx="10186416" cy="7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indent="0" marL="0" algn="ctr">
              <a:buNone/>
            </a:pPr>
            <a:r>
              <a:rPr lang="de-DE" sz="14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Name 9  ·  Name 10  ·  Name 11  –  ihr prüft reihum, jeder einmal für jeden</a:t>
            </a:r>
          </a:p>
        </p:txBody>
      </p:sp>
      <p:sp>
        <p:nvSpPr>
          <p:cNvPr id="341" name="Text 341"/>
          <p:cNvSpPr txBox="1"/>
          <p:nvPr/>
        </p:nvSpPr>
        <p:spPr>
          <a:xfrm>
            <a:off x="658368" y="5300000"/>
            <a:ext cx="10844784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50" i="1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Der Partner prüft nur eins: Steht in dem Satz eine mathematische Tätigkeit – oder nur ein mathematisches Wort?</a:t>
            </a:r>
          </a:p>
        </p:txBody>
      </p:sp>
      <p:sp>
        <p:nvSpPr>
          <p:cNvPr id="345" name="Text 345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346" name="Text 346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19 / 21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Text 360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PROBE</a:t>
            </a:r>
          </a:p>
        </p:txBody>
      </p:sp>
      <p:sp>
        <p:nvSpPr>
          <p:cNvPr id="361" name="Text 361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Tätigkeit oder nur ein Wort?</a:t>
            </a:r>
          </a:p>
        </p:txBody>
      </p:sp>
      <p:sp>
        <p:nvSpPr>
          <p:cNvPr id="362" name="Shape 362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47" name="Shape 347"/>
          <p:cNvSpPr/>
          <p:nvPr/>
        </p:nvSpPr>
        <p:spPr>
          <a:xfrm>
            <a:off x="658368" y="1572768"/>
            <a:ext cx="5285232" cy="15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48" name="Text 348"/>
          <p:cNvSpPr txBox="1"/>
          <p:nvPr/>
        </p:nvSpPr>
        <p:spPr>
          <a:xfrm>
            <a:off x="932688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ZÄHLT NICHT</a:t>
            </a:r>
          </a:p>
        </p:txBody>
      </p:sp>
      <p:sp>
        <p:nvSpPr>
          <p:cNvPr id="349" name="Text 349"/>
          <p:cNvSpPr txBox="1"/>
          <p:nvPr/>
        </p:nvSpPr>
        <p:spPr>
          <a:xfrm>
            <a:off x="932688" y="2192768"/>
            <a:ext cx="4736592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„… weil es etwas mit Statistik zu tun hat.“</a:t>
            </a:r>
          </a:p>
        </p:txBody>
      </p:sp>
      <p:sp>
        <p:nvSpPr>
          <p:cNvPr id="350" name="Shape 350"/>
          <p:cNvSpPr/>
          <p:nvPr/>
        </p:nvSpPr>
        <p:spPr>
          <a:xfrm>
            <a:off x="6217920" y="1572768"/>
            <a:ext cx="5285232" cy="1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51" name="Text 351"/>
          <p:cNvSpPr txBox="1"/>
          <p:nvPr/>
        </p:nvSpPr>
        <p:spPr>
          <a:xfrm>
            <a:off x="6492240" y="1772768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ZÄHLT</a:t>
            </a:r>
          </a:p>
        </p:txBody>
      </p:sp>
      <p:sp>
        <p:nvSpPr>
          <p:cNvPr id="352" name="Text 352"/>
          <p:cNvSpPr txBox="1"/>
          <p:nvPr/>
        </p:nvSpPr>
        <p:spPr>
          <a:xfrm>
            <a:off x="6492240" y="2192768"/>
            <a:ext cx="4736592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„… weil ich die Verspätungen vier Wochen lang aufschreiben und mit einer Verteilung vergleichen kann.“</a:t>
            </a:r>
          </a:p>
        </p:txBody>
      </p:sp>
      <p:sp>
        <p:nvSpPr>
          <p:cNvPr id="353" name="Shape 353"/>
          <p:cNvSpPr/>
          <p:nvPr/>
        </p:nvSpPr>
        <p:spPr>
          <a:xfrm>
            <a:off x="658368" y="3250000"/>
            <a:ext cx="5285232" cy="150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54" name="Text 354"/>
          <p:cNvSpPr txBox="1"/>
          <p:nvPr/>
        </p:nvSpPr>
        <p:spPr>
          <a:xfrm>
            <a:off x="932688" y="345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ZÄHLT NICHT</a:t>
            </a:r>
          </a:p>
        </p:txBody>
      </p:sp>
      <p:sp>
        <p:nvSpPr>
          <p:cNvPr id="355" name="Text 355"/>
          <p:cNvSpPr txBox="1"/>
          <p:nvPr/>
        </p:nvSpPr>
        <p:spPr>
          <a:xfrm>
            <a:off x="932688" y="3870000"/>
            <a:ext cx="4736592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„… weil Musik viel mit Zahlen zu tun hat.“</a:t>
            </a:r>
          </a:p>
        </p:txBody>
      </p:sp>
      <p:sp>
        <p:nvSpPr>
          <p:cNvPr id="356" name="Shape 356"/>
          <p:cNvSpPr/>
          <p:nvPr/>
        </p:nvSpPr>
        <p:spPr>
          <a:xfrm>
            <a:off x="6217920" y="3250000"/>
            <a:ext cx="5285232" cy="15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57" name="Text 357"/>
          <p:cNvSpPr txBox="1"/>
          <p:nvPr/>
        </p:nvSpPr>
        <p:spPr>
          <a:xfrm>
            <a:off x="6492240" y="3450000"/>
            <a:ext cx="4736592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250" b="1" spc="200" kern="0" dirty="0">
                <a:solidFill>
                  <a:srgbClr val="0F3D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ZÄHLT</a:t>
            </a:r>
          </a:p>
        </p:txBody>
      </p:sp>
      <p:sp>
        <p:nvSpPr>
          <p:cNvPr id="358" name="Text 358"/>
          <p:cNvSpPr txBox="1"/>
          <p:nvPr/>
        </p:nvSpPr>
        <p:spPr>
          <a:xfrm>
            <a:off x="6492240" y="3870000"/>
            <a:ext cx="4736592" cy="6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5000"/>
              </a:lnSpc>
              <a:buNone/>
            </a:pPr>
            <a:r>
              <a:rPr lang="de-DE" sz="14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„… weil ich zwei Stimmungen desselben Akkords als Frequenzverhältnisse schreiben und vergleichen kann.“</a:t>
            </a:r>
          </a:p>
        </p:txBody>
      </p:sp>
      <p:sp>
        <p:nvSpPr>
          <p:cNvPr id="359" name="Text 359"/>
          <p:cNvSpPr txBox="1"/>
          <p:nvPr/>
        </p:nvSpPr>
        <p:spPr>
          <a:xfrm>
            <a:off x="658368" y="4950000"/>
            <a:ext cx="10844784" cy="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20000"/>
              </a:lnSpc>
              <a:buNone/>
            </a:pPr>
            <a:r>
              <a:rPr lang="de-DE" sz="145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In dem Satz muss ein Verb stehen, das eine mathematische Tätigkeit beschreibt:</a:t>
            </a:r>
          </a:p>
          <a:p>
            <a:pPr indent="0" marL="0" algn="l">
              <a:lnSpc>
                <a:spcPct val="120000"/>
              </a:lnSpc>
              <a:buNone/>
            </a:pPr>
            <a:r>
              <a:rPr lang="de-DE" sz="1450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modellieren  ·  optimieren  ·  vergleichen  ·  beweisen  ·  schätzen  ·  anpassen  ·  simulieren  ·  zählen</a:t>
            </a:r>
          </a:p>
        </p:txBody>
      </p:sp>
      <p:sp>
        <p:nvSpPr>
          <p:cNvPr id="363" name="Text 363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364" name="Text 364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20 / 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Text 376"/>
          <p:cNvSpPr txBox="1"/>
          <p:nvPr/>
        </p:nvSpPr>
        <p:spPr>
          <a:xfrm>
            <a:off x="658368" y="384048"/>
            <a:ext cx="10844784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00" b="1" spc="3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SO GEHT ES WEITER</a:t>
            </a:r>
          </a:p>
        </p:txBody>
      </p:sp>
      <p:sp>
        <p:nvSpPr>
          <p:cNvPr id="377" name="Text 377"/>
          <p:cNvSpPr txBox="1"/>
          <p:nvPr/>
        </p:nvSpPr>
        <p:spPr>
          <a:xfrm>
            <a:off x="658368" y="658368"/>
            <a:ext cx="10844784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27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Die nächsten beiden Doppelstunden</a:t>
            </a:r>
          </a:p>
        </p:txBody>
      </p:sp>
      <p:sp>
        <p:nvSpPr>
          <p:cNvPr id="378" name="Shape 378"/>
          <p:cNvSpPr/>
          <p:nvPr/>
        </p:nvSpPr>
        <p:spPr>
          <a:xfrm>
            <a:off x="658368" y="1298448"/>
            <a:ext cx="10844784" cy="20117"/>
          </a:xfrm>
          <a:prstGeom prst="rect">
            <a:avLst/>
          </a:prstGeom>
          <a:solidFill>
            <a:srgbClr val="8FB840"/>
          </a:solidFill>
          <a:ln>
            <a:noFill/>
          </a:ln>
        </p:spPr>
        <p:txBody>
          <a:bodyPr/>
          <a:lstStyle/>
          <a:p/>
        </p:txBody>
      </p:sp>
      <p:sp>
        <p:nvSpPr>
          <p:cNvPr id="365" name="Shape 365"/>
          <p:cNvSpPr/>
          <p:nvPr/>
        </p:nvSpPr>
        <p:spPr>
          <a:xfrm>
            <a:off x="658368" y="1572768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1F4EC"/>
          </a:solidFill>
          <a:ln>
            <a:noFill/>
          </a:ln>
        </p:spPr>
        <p:txBody>
          <a:bodyPr/>
          <a:lstStyle/>
          <a:p/>
        </p:txBody>
      </p:sp>
      <p:sp>
        <p:nvSpPr>
          <p:cNvPr id="366" name="Text 366"/>
          <p:cNvSpPr txBox="1"/>
          <p:nvPr/>
        </p:nvSpPr>
        <p:spPr>
          <a:xfrm>
            <a:off x="932688" y="1822768"/>
            <a:ext cx="4736592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Doppelstunde 3</a:t>
            </a:r>
          </a:p>
        </p:txBody>
      </p:sp>
      <p:sp>
        <p:nvSpPr>
          <p:cNvPr id="367" name="Text 367"/>
          <p:cNvSpPr txBox="1"/>
          <p:nvPr/>
        </p:nvSpPr>
        <p:spPr>
          <a:xfrm>
            <a:off x="932688" y="219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8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Kriterium C, D und E</a:t>
            </a:r>
          </a:p>
        </p:txBody>
      </p:sp>
      <p:sp>
        <p:nvSpPr>
          <p:cNvPr id="368" name="Text 368"/>
          <p:cNvSpPr txBox="1"/>
          <p:nvPr/>
        </p:nvSpPr>
        <p:spPr>
          <a:xfrm>
            <a:off x="932688" y="2722768"/>
            <a:ext cx="4736592" cy="1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Was eine gute Arbeit von einer soliden unterscheidet. Hier trennen sich Standard Level und Higher Level zum ersten Mal.</a:t>
            </a:r>
          </a:p>
        </p:txBody>
      </p:sp>
      <p:sp>
        <p:nvSpPr>
          <p:cNvPr id="369" name="Shape 369"/>
          <p:cNvSpPr/>
          <p:nvPr/>
        </p:nvSpPr>
        <p:spPr>
          <a:xfrm>
            <a:off x="6217920" y="1572768"/>
            <a:ext cx="5285232" cy="2300000"/>
          </a:xfrm>
          <a:prstGeom prst="roundRect">
            <a:avLst>
              <a:gd name="adj" fmla="val 2600"/>
            </a:avLst>
          </a:prstGeom>
          <a:solidFill>
            <a:srgbClr val="F4F4F2"/>
          </a:solidFill>
          <a:ln>
            <a:noFill/>
          </a:ln>
        </p:spPr>
        <p:txBody>
          <a:bodyPr/>
          <a:lstStyle/>
          <a:p/>
        </p:txBody>
      </p:sp>
      <p:sp>
        <p:nvSpPr>
          <p:cNvPr id="370" name="Text 370"/>
          <p:cNvSpPr txBox="1"/>
          <p:nvPr/>
        </p:nvSpPr>
        <p:spPr>
          <a:xfrm>
            <a:off x="6492240" y="1822768"/>
            <a:ext cx="4736592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150" b="1" spc="200" kern="0" dirty="0">
                <a:solidFill>
                  <a:srgbClr val="8FB8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Doppelstunde 4</a:t>
            </a:r>
          </a:p>
        </p:txBody>
      </p:sp>
      <p:sp>
        <p:nvSpPr>
          <p:cNvPr id="371" name="Text 371"/>
          <p:cNvSpPr txBox="1"/>
          <p:nvPr/>
        </p:nvSpPr>
        <p:spPr>
          <a:xfrm>
            <a:off x="6492240" y="2192768"/>
            <a:ext cx="4736592" cy="4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800" b="1" dirty="0">
                <a:solidFill>
                  <a:srgbClr val="0F3D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 xml:space="preserve">Themenwerkstatt</a:t>
            </a:r>
          </a:p>
        </p:txBody>
      </p:sp>
      <p:sp>
        <p:nvSpPr>
          <p:cNvPr id="372" name="Text 372"/>
          <p:cNvSpPr txBox="1"/>
          <p:nvPr/>
        </p:nvSpPr>
        <p:spPr>
          <a:xfrm>
            <a:off x="6492240" y="2722768"/>
            <a:ext cx="4736592" cy="10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0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Aus deinen drei Feldern wird eine Frage. Am Ende dieser Stunde hast du eine, die du untersuchen kannst.</a:t>
            </a:r>
          </a:p>
        </p:txBody>
      </p:sp>
      <p:sp>
        <p:nvSpPr>
          <p:cNvPr id="373" name="Shape 373"/>
          <p:cNvSpPr/>
          <p:nvPr/>
        </p:nvSpPr>
        <p:spPr>
          <a:xfrm>
            <a:off x="658368" y="4200000"/>
            <a:ext cx="10844784" cy="1150000"/>
          </a:xfrm>
          <a:prstGeom prst="roundRect">
            <a:avLst>
              <a:gd name="adj" fmla="val 2600"/>
            </a:avLst>
          </a:prstGeom>
          <a:solidFill>
            <a:srgbClr val="FBEDE7"/>
          </a:solidFill>
          <a:ln w="12700">
            <a:solidFill>
              <a:srgbClr val="E2725B"/>
            </a:solidFill>
          </a:ln>
        </p:spPr>
        <p:txBody>
          <a:bodyPr/>
          <a:lstStyle/>
          <a:p/>
        </p:txBody>
      </p:sp>
      <p:sp>
        <p:nvSpPr>
          <p:cNvPr id="374" name="Text 374"/>
          <p:cNvSpPr txBox="1"/>
          <p:nvPr/>
        </p:nvSpPr>
        <p:spPr>
          <a:xfrm>
            <a:off x="987552" y="4350000"/>
            <a:ext cx="10186416" cy="33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1300" b="1" dirty="0">
                <a:solidFill>
                  <a:srgbClr val="A844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Bis zum nächsten Mal</a:t>
            </a:r>
          </a:p>
        </p:txBody>
      </p:sp>
      <p:sp>
        <p:nvSpPr>
          <p:cNvPr id="375" name="Text 375"/>
          <p:cNvSpPr txBox="1"/>
          <p:nvPr/>
        </p:nvSpPr>
        <p:spPr>
          <a:xfrm>
            <a:off x="987552" y="4720000"/>
            <a:ext cx="10186416" cy="5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lnSpc>
                <a:spcPct val="110000"/>
              </a:lnSpc>
              <a:buNone/>
            </a:pPr>
            <a:r>
              <a:rPr lang="de-DE" sz="1350" dirty="0">
                <a:solidFill>
                  <a:srgbClr val="1C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Lies M 6 einmal durch – die sieben Regeln. Und bring deine drei Felder mit; ohne sie kannst du in Doppelstunde 4 nicht arbeiten.</a:t>
            </a:r>
          </a:p>
        </p:txBody>
      </p:sp>
      <p:sp>
        <p:nvSpPr>
          <p:cNvPr id="379" name="Text 379"/>
          <p:cNvSpPr txBox="1"/>
          <p:nvPr/>
        </p:nvSpPr>
        <p:spPr>
          <a:xfrm>
            <a:off x="658368" y="6345936"/>
            <a:ext cx="7680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l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Die Erkundungsarbeit  ·  Doppelstunde 2</a:t>
            </a:r>
          </a:p>
        </p:txBody>
      </p:sp>
      <p:sp>
        <p:nvSpPr>
          <p:cNvPr id="380" name="Text 380"/>
          <p:cNvSpPr txBox="1"/>
          <p:nvPr/>
        </p:nvSpPr>
        <p:spPr>
          <a:xfrm>
            <a:off x="9674352" y="6345936"/>
            <a:ext cx="182880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 algn="r">
              <a:buNone/>
            </a:pPr>
            <a:r>
              <a:rPr lang="de-DE" sz="950" dirty="0">
                <a:solidFill>
                  <a:srgbClr val="5E5E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 xml:space="preserve">21 / 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Kriterium A und B – Doppelstunde 2</dc:title>
  <dc:subject>PptxGenJS Presentation</dc:subject>
  <dc:creator>Dirk Kehm</dc:creator>
  <cp:lastModifiedBy>Dirk Kehm</cp:lastModifiedBy>
  <cp:revision>1</cp:revision>
  <dcterms:created xsi:type="dcterms:W3CDTF">2026-09-08T13:25:28Z</dcterms:created>
  <dcterms:modified xsi:type="dcterms:W3CDTF">2026-09-08T13:25:28Z</dcterms:modified>
</cp:coreProperties>
</file>