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Heute fällt die Entscheidung über zwölf der zwanzig Punkte. Und es ist die einzige Stunde, in der SL und HL etwas Verschiedenes lesen.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Ansagen, dass ihr euch ab Minute 42 für eine Weile trennt. Das vermeidet Unruhe, wenn es so weit ist.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Kurz. Der letzte Satz ist der wichtige – ohne die drei Felder läuft Minute 60 bis 82 ins Leere.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Der zweite Satz ist die Ankündigung für Minute 42.</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Der rote Kasten ist der wichtigste Satz der ersten Stundenhälfte. Er steht wörtlich im Handbuch.</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Punkt 4 ist der billigste von allen: eine Vorhersage kostet einen Satz und wirkt bis in Kriterium D hinein.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Nicht lange erklären – die nächste Folie zeigt alle drei Ebenen am selben Beispiel, das ist wirksamer.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Merksatz dazu an die Tafel: Ebene 1 sagt, was ist. Ebene 2 sagt, warum. Ebene 3 sagt, was das bedeutet und wie es weiterginge.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M 7 austeilen: zwei Kopien je Gruppe, eine zum Zerschneiden, eine für die Matrix. Karten und Matrix stehen auf derselben Seite.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Hinweis auf den Wechsel ab Minute 42 schon hier geben, dann gibt es später weniger Umstand.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Bei h) ist die Antwort: Es fehlt, was aus dem Vergleich für das weitere Vorgehen folgt. Genau dieser Zusatz macht den Unterschied zwischen sinnvoll und kritisch.</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Dieser Rat verhindert die häufigste Schwäche: ein Fazit voller Reflexion und 15 Seiten davor ohne.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Der letzte Satz nimmt die Angst: Bis Ebene 4 sind die Leitern fast identisch.</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Namen in die beiden Felder eintragen, bevor du die Folie zeigst – wer an welchen Tisch geht. Sonst entsteht hier Unruhe.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Hervorheben: Ab Ebene 3 steht überall „passend zum Niveau des Kurses“. Das ist die eigentliche Hürde, nicht die Korrektheit.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Zeigen, dass Ebene 1 bis 4 fast dasselbe sagen wie im Standard Level. Der Unterschied steckt in den beiden obersten Stufen.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Den letzten Satz ernst meinen. Die häufigste Fehleinschätzung im Standard Level ist, man müsse Schweres zeigen.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M 8 austeilen, Klassensatz. Ihr bleibt an den beiden Tischen von vorhin sitzen. Die Paarvergleiche am Ende sind der eigentliche Ertrag – dort wird der Niveauunterschied konkret.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Diese Folie stehen lassen, bis alle sie abgeschrieben haben. Sie beantwortet die halbe Beratung in Doppelstunde 4 vorweg.</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de-DE" dirty="0"/>
              <a:t xml:space="preserve">Der zweite Teil des Auftrags ist freiwillig, aber er nimmt dem Niveauunterschied die Mystik.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3D2A"/>
        </a:solidFill>
        <a:effectLst/>
      </p:bgPr>
    </p:bg>
    <p:spTree>
      <p:nvGrpSpPr>
        <p:cNvPr id="1" name=""/>
        <p:cNvGrpSpPr/>
        <p:nvPr/>
      </p:nvGrpSpPr>
      <p:grpSpPr>
        <a:xfrm>
          <a:off x="0" y="0"/>
          <a:ext cx="0" cy="0"/>
          <a:chOff x="0" y="0"/>
          <a:chExt cx="0" cy="0"/>
        </a:xfrm>
      </p:grpSpPr>
      <p:sp>
        <p:nvSpPr>
          <p:cNvPr id="2" name="Shape 2"/>
          <p:cNvSpPr/>
          <p:nvPr/>
        </p:nvSpPr>
        <p:spPr>
          <a:xfrm>
            <a:off x="8000000" y="-1500000"/>
            <a:ext cx="6000000" cy="6000000"/>
          </a:xfrm>
          <a:prstGeom prst="ellipse">
            <a:avLst/>
          </a:prstGeom>
          <a:solidFill>
            <a:srgbClr val="2C5C42"/>
          </a:solidFill>
          <a:ln>
            <a:noFill/>
          </a:ln>
        </p:spPr>
        <p:txBody>
          <a:bodyPr/>
          <a:lstStyle/>
          <a:p/>
        </p:txBody>
      </p:sp>
      <p:sp>
        <p:nvSpPr>
          <p:cNvPr id="3" name="Text 3"/>
          <p:cNvSpPr txBox="1"/>
          <p:nvPr/>
        </p:nvSpPr>
        <p:spPr>
          <a:xfrm>
            <a:off x="658368" y="1371600"/>
            <a:ext cx="8778240" cy="310896"/>
          </a:xfrm>
          <a:prstGeom prst="rect">
            <a:avLst/>
          </a:prstGeom>
          <a:noFill/>
          <a:ln>
            <a:noFill/>
          </a:ln>
        </p:spPr>
        <p:txBody>
          <a:bodyPr wrap="square" lIns="0" tIns="0" rIns="0" bIns="0" rtlCol="0" anchor="t"/>
          <a:lstStyle/>
          <a:p>
            <a:pPr indent="0" marL="0" algn="l">
              <a:buNone/>
            </a:pPr>
            <a:r>
              <a:rPr lang="de-DE" sz="1300" b="1" spc="200" kern="0" dirty="0">
                <a:solidFill>
                  <a:srgbClr val="8FB840"/>
                </a:solidFill>
                <a:latin typeface="Calibri" pitchFamily="34" charset="0"/>
                <a:ea typeface="Calibri" pitchFamily="34" charset="-122"/>
                <a:cs typeface="Calibri" pitchFamily="34" charset="-120"/>
              </a:rPr>
              <a:t xml:space="preserve">Jahr 1  ·  Doppelstunde 3 von 6  ·  Internal Assessment</a:t>
            </a:r>
          </a:p>
        </p:txBody>
      </p:sp>
      <p:sp>
        <p:nvSpPr>
          <p:cNvPr id="4" name="Text 4"/>
          <p:cNvSpPr txBox="1"/>
          <p:nvPr/>
        </p:nvSpPr>
        <p:spPr>
          <a:xfrm>
            <a:off x="658368" y="1755648"/>
            <a:ext cx="8778240" cy="365760"/>
          </a:xfrm>
          <a:prstGeom prst="rect">
            <a:avLst/>
          </a:prstGeom>
          <a:noFill/>
          <a:ln>
            <a:noFill/>
          </a:ln>
        </p:spPr>
        <p:txBody>
          <a:bodyPr wrap="square" lIns="0" tIns="0" rIns="0" bIns="0" rtlCol="0" anchor="t"/>
          <a:lstStyle/>
          <a:p>
            <a:pPr indent="0" marL="0" algn="l">
              <a:buNone/>
            </a:pPr>
            <a:r>
              <a:rPr lang="de-DE" sz="1500" b="1" spc="300" kern="0" dirty="0">
                <a:solidFill>
                  <a:srgbClr val="DCE8C2"/>
                </a:solidFill>
                <a:latin typeface="Calibri" pitchFamily="34" charset="0"/>
                <a:ea typeface="Calibri" pitchFamily="34" charset="-122"/>
                <a:cs typeface="Calibri" pitchFamily="34" charset="-120"/>
              </a:rPr>
              <a:t xml:space="preserve">WORKSHOP</a:t>
            </a:r>
          </a:p>
        </p:txBody>
      </p:sp>
      <p:sp>
        <p:nvSpPr>
          <p:cNvPr id="5" name="Text 5"/>
          <p:cNvSpPr txBox="1"/>
          <p:nvPr/>
        </p:nvSpPr>
        <p:spPr>
          <a:xfrm>
            <a:off x="658368" y="2240280"/>
            <a:ext cx="9509760" cy="1554480"/>
          </a:xfrm>
          <a:prstGeom prst="rect">
            <a:avLst/>
          </a:prstGeom>
          <a:noFill/>
          <a:ln>
            <a:noFill/>
          </a:ln>
        </p:spPr>
        <p:txBody>
          <a:bodyPr wrap="square" lIns="0" tIns="0" rIns="0" bIns="0" rtlCol="0" anchor="t"/>
          <a:lstStyle/>
          <a:p>
            <a:pPr indent="0" marL="0" algn="l">
              <a:buNone/>
            </a:pPr>
            <a:r>
              <a:rPr lang="de-DE" sz="3800" b="1" dirty="0">
                <a:solidFill>
                  <a:srgbClr val="FFFFFF"/>
                </a:solidFill>
                <a:latin typeface="Cambria" pitchFamily="34" charset="0"/>
                <a:ea typeface="Cambria" pitchFamily="34" charset="-122"/>
                <a:cs typeface="Cambria" pitchFamily="34" charset="-120"/>
              </a:rPr>
              <a:t xml:space="preserve">Kriterium C, D und E</a:t>
            </a:r>
          </a:p>
        </p:txBody>
      </p:sp>
      <p:sp>
        <p:nvSpPr>
          <p:cNvPr id="6" name="Shape 6"/>
          <p:cNvSpPr/>
          <p:nvPr/>
        </p:nvSpPr>
        <p:spPr>
          <a:xfrm>
            <a:off x="658368" y="3931920"/>
            <a:ext cx="2926080" cy="27432"/>
          </a:xfrm>
          <a:prstGeom prst="rect">
            <a:avLst/>
          </a:prstGeom>
          <a:solidFill>
            <a:srgbClr val="8FB840"/>
          </a:solidFill>
          <a:ln>
            <a:noFill/>
          </a:ln>
        </p:spPr>
        <p:txBody>
          <a:bodyPr/>
          <a:lstStyle/>
          <a:p/>
        </p:txBody>
      </p:sp>
      <p:sp>
        <p:nvSpPr>
          <p:cNvPr id="7" name="Text 7"/>
          <p:cNvSpPr txBox="1"/>
          <p:nvPr/>
        </p:nvSpPr>
        <p:spPr>
          <a:xfrm>
            <a:off x="658368" y="4224528"/>
            <a:ext cx="9326880" cy="900000"/>
          </a:xfrm>
          <a:prstGeom prst="rect">
            <a:avLst/>
          </a:prstGeom>
          <a:noFill/>
          <a:ln>
            <a:noFill/>
          </a:ln>
        </p:spPr>
        <p:txBody>
          <a:bodyPr wrap="square" lIns="0" tIns="0" rIns="0" bIns="0" rtlCol="0" anchor="t"/>
          <a:lstStyle/>
          <a:p>
            <a:pPr indent="0" marL="0" algn="l">
              <a:lnSpc>
                <a:spcPct val="110000"/>
              </a:lnSpc>
              <a:buNone/>
            </a:pPr>
            <a:r>
              <a:rPr lang="de-DE" sz="1700" dirty="0">
                <a:solidFill>
                  <a:srgbClr val="DCE8C2"/>
                </a:solidFill>
                <a:latin typeface="Cambria" pitchFamily="34" charset="0"/>
                <a:ea typeface="Cambria" pitchFamily="34" charset="-122"/>
                <a:cs typeface="Cambria" pitchFamily="34" charset="-120"/>
              </a:rPr>
              <a:t xml:space="preserve">Was eine gute Arbeit von einer soliden unterscheidet – und wo sich eure beiden Kurse trennen</a:t>
            </a:r>
          </a:p>
        </p:txBody>
      </p:sp>
      <p:sp>
        <p:nvSpPr>
          <p:cNvPr id="8" name="Text 8"/>
          <p:cNvSpPr txBox="1"/>
          <p:nvPr/>
        </p:nvSpPr>
        <p:spPr>
          <a:xfrm>
            <a:off x="658368" y="5943600"/>
            <a:ext cx="9509760" cy="365760"/>
          </a:xfrm>
          <a:prstGeom prst="rect">
            <a:avLst/>
          </a:prstGeom>
          <a:noFill/>
          <a:ln>
            <a:noFill/>
          </a:ln>
        </p:spPr>
        <p:txBody>
          <a:bodyPr wrap="square" lIns="0" tIns="0" rIns="0" bIns="0" rtlCol="0" anchor="t"/>
          <a:lstStyle/>
          <a:p>
            <a:pPr indent="0" marL="0" algn="l">
              <a:buNone/>
            </a:pPr>
            <a:r>
              <a:rPr lang="de-DE" sz="1300" dirty="0">
                <a:solidFill>
                  <a:srgbClr val="8FB840"/>
                </a:solidFill>
                <a:latin typeface="Calibri" pitchFamily="34" charset="0"/>
                <a:ea typeface="Calibri" pitchFamily="34" charset="-122"/>
                <a:cs typeface="Calibri" pitchFamily="34" charset="-120"/>
              </a:rPr>
              <a:t xml:space="preserve">90 Minuten   ·   Standard Level und Higher Level teilweise getrennt   ·   Material M 4, M 7, M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 name="Text 33"/>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8FB840"/>
                </a:solidFill>
                <a:latin typeface="Calibri" pitchFamily="34" charset="0"/>
                <a:ea typeface="Calibri" pitchFamily="34" charset="-122"/>
                <a:cs typeface="Calibri" pitchFamily="34" charset="-120"/>
              </a:rPr>
              <a:t xml:space="preserve">FAHRPLAN</a:t>
            </a:r>
          </a:p>
        </p:txBody>
      </p:sp>
      <p:sp>
        <p:nvSpPr>
          <p:cNvPr id="34" name="Text 34"/>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Was heute passiert</a:t>
            </a:r>
          </a:p>
        </p:txBody>
      </p:sp>
      <p:sp>
        <p:nvSpPr>
          <p:cNvPr id="35" name="Shape 35"/>
          <p:cNvSpPr/>
          <p:nvPr/>
        </p:nvSpPr>
        <p:spPr>
          <a:xfrm>
            <a:off x="658368" y="1298448"/>
            <a:ext cx="10844784" cy="20117"/>
          </a:xfrm>
          <a:prstGeom prst="rect">
            <a:avLst/>
          </a:prstGeom>
          <a:solidFill>
            <a:srgbClr val="8FB840"/>
          </a:solidFill>
          <a:ln>
            <a:noFill/>
          </a:ln>
        </p:spPr>
        <p:txBody>
          <a:bodyPr/>
          <a:lstStyle/>
          <a:p/>
        </p:txBody>
      </p:sp>
      <p:sp>
        <p:nvSpPr>
          <p:cNvPr id="9" name="Shape 9"/>
          <p:cNvSpPr/>
          <p:nvPr/>
        </p:nvSpPr>
        <p:spPr>
          <a:xfrm>
            <a:off x="658368" y="1572768"/>
            <a:ext cx="10844784" cy="667512"/>
          </a:xfrm>
          <a:prstGeom prst="rect">
            <a:avLst/>
          </a:prstGeom>
          <a:solidFill>
            <a:srgbClr val="F1F4EC"/>
          </a:solidFill>
          <a:ln>
            <a:noFill/>
          </a:ln>
        </p:spPr>
        <p:txBody>
          <a:bodyPr/>
          <a:lstStyle/>
          <a:p/>
        </p:txBody>
      </p:sp>
      <p:sp>
        <p:nvSpPr>
          <p:cNvPr id="10" name="Text 10"/>
          <p:cNvSpPr txBox="1"/>
          <p:nvPr/>
        </p:nvSpPr>
        <p:spPr>
          <a:xfrm>
            <a:off x="877824" y="1572768"/>
            <a:ext cx="1400000" cy="667512"/>
          </a:xfrm>
          <a:prstGeom prst="rect">
            <a:avLst/>
          </a:prstGeom>
          <a:noFill/>
          <a:ln>
            <a:noFill/>
          </a:ln>
        </p:spPr>
        <p:txBody>
          <a:bodyPr wrap="square" lIns="0" tIns="0" rIns="0" bIns="0" rtlCol="0" anchor="ctr"/>
          <a:lstStyle/>
          <a:p>
            <a:pPr indent="0" marL="0" algn="l">
              <a:buNone/>
            </a:pPr>
            <a:r>
              <a:rPr lang="de-DE" sz="1400" b="1" dirty="0">
                <a:solidFill>
                  <a:srgbClr val="0F3D2A"/>
                </a:solidFill>
                <a:latin typeface="Cambria" pitchFamily="34" charset="0"/>
                <a:ea typeface="Cambria" pitchFamily="34" charset="-122"/>
                <a:cs typeface="Cambria" pitchFamily="34" charset="-120"/>
              </a:rPr>
              <a:t xml:space="preserve">00–14</a:t>
            </a:r>
          </a:p>
        </p:txBody>
      </p:sp>
      <p:sp>
        <p:nvSpPr>
          <p:cNvPr id="11" name="Text 11"/>
          <p:cNvSpPr txBox="1"/>
          <p:nvPr/>
        </p:nvSpPr>
        <p:spPr>
          <a:xfrm>
            <a:off x="2408368" y="1572768"/>
            <a:ext cx="6100000" cy="667512"/>
          </a:xfrm>
          <a:prstGeom prst="rect">
            <a:avLst/>
          </a:prstGeom>
          <a:noFill/>
          <a:ln>
            <a:noFill/>
          </a:ln>
        </p:spPr>
        <p:txBody>
          <a:bodyPr wrap="square" lIns="0" tIns="0" rIns="0" bIns="0" rtlCol="0" anchor="ctr"/>
          <a:lstStyle/>
          <a:p>
            <a:pPr indent="0" marL="0" algn="l">
              <a:buNone/>
            </a:pPr>
            <a:r>
              <a:rPr lang="de-DE" sz="1400" dirty="0">
                <a:solidFill>
                  <a:srgbClr val="1C1C1C"/>
                </a:solidFill>
                <a:latin typeface="Calibri" pitchFamily="34" charset="0"/>
                <a:ea typeface="Calibri" pitchFamily="34" charset="-122"/>
                <a:cs typeface="Calibri" pitchFamily="34" charset="-120"/>
              </a:rPr>
              <a:t xml:space="preserve">Kriterium C und D im Wortlaut</a:t>
            </a:r>
          </a:p>
        </p:txBody>
      </p:sp>
      <p:sp>
        <p:nvSpPr>
          <p:cNvPr id="12" name="Text 12"/>
          <p:cNvSpPr txBox="1"/>
          <p:nvPr/>
        </p:nvSpPr>
        <p:spPr>
          <a:xfrm>
            <a:off x="9003152" y="1572768"/>
            <a:ext cx="2300000" cy="667512"/>
          </a:xfrm>
          <a:prstGeom prst="rect">
            <a:avLst/>
          </a:prstGeom>
          <a:noFill/>
          <a:ln>
            <a:noFill/>
          </a:ln>
        </p:spPr>
        <p:txBody>
          <a:bodyPr wrap="square" lIns="0" tIns="0" rIns="0" bIns="0" rtlCol="0" anchor="ctr"/>
          <a:lstStyle/>
          <a:p>
            <a:pPr indent="0" marL="0" algn="r">
              <a:buNone/>
            </a:pPr>
            <a:r>
              <a:rPr lang="de-DE" sz="1200" dirty="0">
                <a:solidFill>
                  <a:srgbClr val="5E5E5E"/>
                </a:solidFill>
                <a:latin typeface="Calibri" pitchFamily="34" charset="0"/>
                <a:ea typeface="Calibri" pitchFamily="34" charset="-122"/>
                <a:cs typeface="Calibri" pitchFamily="34" charset="-120"/>
              </a:rPr>
              <a:t xml:space="preserve">Input</a:t>
            </a:r>
          </a:p>
        </p:txBody>
      </p:sp>
      <p:sp>
        <p:nvSpPr>
          <p:cNvPr id="13" name="Shape 13"/>
          <p:cNvSpPr/>
          <p:nvPr/>
        </p:nvSpPr>
        <p:spPr>
          <a:xfrm>
            <a:off x="658368" y="2313432"/>
            <a:ext cx="10844784" cy="667512"/>
          </a:xfrm>
          <a:prstGeom prst="rect">
            <a:avLst/>
          </a:prstGeom>
          <a:solidFill>
            <a:srgbClr val="F4F4F2"/>
          </a:solidFill>
          <a:ln>
            <a:noFill/>
          </a:ln>
        </p:spPr>
        <p:txBody>
          <a:bodyPr/>
          <a:lstStyle/>
          <a:p/>
        </p:txBody>
      </p:sp>
      <p:sp>
        <p:nvSpPr>
          <p:cNvPr id="14" name="Text 14"/>
          <p:cNvSpPr txBox="1"/>
          <p:nvPr/>
        </p:nvSpPr>
        <p:spPr>
          <a:xfrm>
            <a:off x="877824" y="2313432"/>
            <a:ext cx="1400000" cy="667512"/>
          </a:xfrm>
          <a:prstGeom prst="rect">
            <a:avLst/>
          </a:prstGeom>
          <a:noFill/>
          <a:ln>
            <a:noFill/>
          </a:ln>
        </p:spPr>
        <p:txBody>
          <a:bodyPr wrap="square" lIns="0" tIns="0" rIns="0" bIns="0" rtlCol="0" anchor="ctr"/>
          <a:lstStyle/>
          <a:p>
            <a:pPr indent="0" marL="0" algn="l">
              <a:buNone/>
            </a:pPr>
            <a:r>
              <a:rPr lang="de-DE" sz="1400" b="1" dirty="0">
                <a:solidFill>
                  <a:srgbClr val="0F3D2A"/>
                </a:solidFill>
                <a:latin typeface="Cambria" pitchFamily="34" charset="0"/>
                <a:ea typeface="Cambria" pitchFamily="34" charset="-122"/>
                <a:cs typeface="Cambria" pitchFamily="34" charset="-120"/>
              </a:rPr>
              <a:t xml:space="preserve">14–32</a:t>
            </a:r>
          </a:p>
        </p:txBody>
      </p:sp>
      <p:sp>
        <p:nvSpPr>
          <p:cNvPr id="15" name="Text 15"/>
          <p:cNvSpPr txBox="1"/>
          <p:nvPr/>
        </p:nvSpPr>
        <p:spPr>
          <a:xfrm>
            <a:off x="2408368" y="2313432"/>
            <a:ext cx="6100000" cy="667512"/>
          </a:xfrm>
          <a:prstGeom prst="rect">
            <a:avLst/>
          </a:prstGeom>
          <a:noFill/>
          <a:ln>
            <a:noFill/>
          </a:ln>
        </p:spPr>
        <p:txBody>
          <a:bodyPr wrap="square" lIns="0" tIns="0" rIns="0" bIns="0" rtlCol="0" anchor="ctr"/>
          <a:lstStyle/>
          <a:p>
            <a:pPr indent="0" marL="0" algn="l">
              <a:buNone/>
            </a:pPr>
            <a:r>
              <a:rPr lang="de-DE" sz="1400" dirty="0">
                <a:solidFill>
                  <a:srgbClr val="1C1C1C"/>
                </a:solidFill>
                <a:latin typeface="Calibri" pitchFamily="34" charset="0"/>
                <a:ea typeface="Calibri" pitchFamily="34" charset="-122"/>
                <a:cs typeface="Calibri" pitchFamily="34" charset="-120"/>
              </a:rPr>
              <a:t xml:space="preserve">Kartenlegen: vierzehn Sätze</a:t>
            </a:r>
          </a:p>
        </p:txBody>
      </p:sp>
      <p:sp>
        <p:nvSpPr>
          <p:cNvPr id="16" name="Text 16"/>
          <p:cNvSpPr txBox="1"/>
          <p:nvPr/>
        </p:nvSpPr>
        <p:spPr>
          <a:xfrm>
            <a:off x="9003152" y="2313432"/>
            <a:ext cx="2300000" cy="667512"/>
          </a:xfrm>
          <a:prstGeom prst="rect">
            <a:avLst/>
          </a:prstGeom>
          <a:noFill/>
          <a:ln>
            <a:noFill/>
          </a:ln>
        </p:spPr>
        <p:txBody>
          <a:bodyPr wrap="square" lIns="0" tIns="0" rIns="0" bIns="0" rtlCol="0" anchor="ctr"/>
          <a:lstStyle/>
          <a:p>
            <a:pPr indent="0" marL="0" algn="r">
              <a:buNone/>
            </a:pPr>
            <a:r>
              <a:rPr lang="de-DE" sz="1200" dirty="0">
                <a:solidFill>
                  <a:srgbClr val="5E5E5E"/>
                </a:solidFill>
                <a:latin typeface="Calibri" pitchFamily="34" charset="0"/>
                <a:ea typeface="Calibri" pitchFamily="34" charset="-122"/>
                <a:cs typeface="Calibri" pitchFamily="34" charset="-120"/>
              </a:rPr>
              <a:t xml:space="preserve">Gruppenarbeit</a:t>
            </a:r>
          </a:p>
        </p:txBody>
      </p:sp>
      <p:sp>
        <p:nvSpPr>
          <p:cNvPr id="17" name="Shape 17"/>
          <p:cNvSpPr/>
          <p:nvPr/>
        </p:nvSpPr>
        <p:spPr>
          <a:xfrm>
            <a:off x="658368" y="3054096"/>
            <a:ext cx="10844784" cy="667512"/>
          </a:xfrm>
          <a:prstGeom prst="rect">
            <a:avLst/>
          </a:prstGeom>
          <a:solidFill>
            <a:srgbClr val="F1F4EC"/>
          </a:solidFill>
          <a:ln>
            <a:noFill/>
          </a:ln>
        </p:spPr>
        <p:txBody>
          <a:bodyPr/>
          <a:lstStyle/>
          <a:p/>
        </p:txBody>
      </p:sp>
      <p:sp>
        <p:nvSpPr>
          <p:cNvPr id="18" name="Text 18"/>
          <p:cNvSpPr txBox="1"/>
          <p:nvPr/>
        </p:nvSpPr>
        <p:spPr>
          <a:xfrm>
            <a:off x="877824" y="3054096"/>
            <a:ext cx="1400000" cy="667512"/>
          </a:xfrm>
          <a:prstGeom prst="rect">
            <a:avLst/>
          </a:prstGeom>
          <a:noFill/>
          <a:ln>
            <a:noFill/>
          </a:ln>
        </p:spPr>
        <p:txBody>
          <a:bodyPr wrap="square" lIns="0" tIns="0" rIns="0" bIns="0" rtlCol="0" anchor="ctr"/>
          <a:lstStyle/>
          <a:p>
            <a:pPr indent="0" marL="0" algn="l">
              <a:buNone/>
            </a:pPr>
            <a:r>
              <a:rPr lang="de-DE" sz="1400" b="1" dirty="0">
                <a:solidFill>
                  <a:srgbClr val="0F3D2A"/>
                </a:solidFill>
                <a:latin typeface="Cambria" pitchFamily="34" charset="0"/>
                <a:ea typeface="Cambria" pitchFamily="34" charset="-122"/>
                <a:cs typeface="Cambria" pitchFamily="34" charset="-120"/>
              </a:rPr>
              <a:t xml:space="preserve">32–42</a:t>
            </a:r>
          </a:p>
        </p:txBody>
      </p:sp>
      <p:sp>
        <p:nvSpPr>
          <p:cNvPr id="19" name="Text 19"/>
          <p:cNvSpPr txBox="1"/>
          <p:nvPr/>
        </p:nvSpPr>
        <p:spPr>
          <a:xfrm>
            <a:off x="2408368" y="3054096"/>
            <a:ext cx="6100000" cy="667512"/>
          </a:xfrm>
          <a:prstGeom prst="rect">
            <a:avLst/>
          </a:prstGeom>
          <a:noFill/>
          <a:ln>
            <a:noFill/>
          </a:ln>
        </p:spPr>
        <p:txBody>
          <a:bodyPr wrap="square" lIns="0" tIns="0" rIns="0" bIns="0" rtlCol="0" anchor="ctr"/>
          <a:lstStyle/>
          <a:p>
            <a:pPr indent="0" marL="0" algn="l">
              <a:buNone/>
            </a:pPr>
            <a:r>
              <a:rPr lang="de-DE" sz="1400" dirty="0">
                <a:solidFill>
                  <a:srgbClr val="1C1C1C"/>
                </a:solidFill>
                <a:latin typeface="Calibri" pitchFamily="34" charset="0"/>
                <a:ea typeface="Calibri" pitchFamily="34" charset="-122"/>
                <a:cs typeface="Calibri" pitchFamily="34" charset="-120"/>
              </a:rPr>
              <a:t xml:space="preserve">Nur die strittigen Karten</a:t>
            </a:r>
          </a:p>
        </p:txBody>
      </p:sp>
      <p:sp>
        <p:nvSpPr>
          <p:cNvPr id="20" name="Text 20"/>
          <p:cNvSpPr txBox="1"/>
          <p:nvPr/>
        </p:nvSpPr>
        <p:spPr>
          <a:xfrm>
            <a:off x="9003152" y="3054096"/>
            <a:ext cx="2300000" cy="667512"/>
          </a:xfrm>
          <a:prstGeom prst="rect">
            <a:avLst/>
          </a:prstGeom>
          <a:noFill/>
          <a:ln>
            <a:noFill/>
          </a:ln>
        </p:spPr>
        <p:txBody>
          <a:bodyPr wrap="square" lIns="0" tIns="0" rIns="0" bIns="0" rtlCol="0" anchor="ctr"/>
          <a:lstStyle/>
          <a:p>
            <a:pPr indent="0" marL="0" algn="r">
              <a:buNone/>
            </a:pPr>
            <a:r>
              <a:rPr lang="de-DE" sz="1200" dirty="0">
                <a:solidFill>
                  <a:srgbClr val="5E5E5E"/>
                </a:solidFill>
                <a:latin typeface="Calibri" pitchFamily="34" charset="0"/>
                <a:ea typeface="Calibri" pitchFamily="34" charset="-122"/>
                <a:cs typeface="Calibri" pitchFamily="34" charset="-120"/>
              </a:rPr>
              <a:t xml:space="preserve">Plenum</a:t>
            </a:r>
          </a:p>
        </p:txBody>
      </p:sp>
      <p:sp>
        <p:nvSpPr>
          <p:cNvPr id="21" name="Shape 21"/>
          <p:cNvSpPr/>
          <p:nvPr/>
        </p:nvSpPr>
        <p:spPr>
          <a:xfrm>
            <a:off x="658368" y="3794760"/>
            <a:ext cx="10844784" cy="667512"/>
          </a:xfrm>
          <a:prstGeom prst="rect">
            <a:avLst/>
          </a:prstGeom>
          <a:solidFill>
            <a:srgbClr val="F4F4F2"/>
          </a:solidFill>
          <a:ln>
            <a:noFill/>
          </a:ln>
        </p:spPr>
        <p:txBody>
          <a:bodyPr/>
          <a:lstStyle/>
          <a:p/>
        </p:txBody>
      </p:sp>
      <p:sp>
        <p:nvSpPr>
          <p:cNvPr id="22" name="Text 22"/>
          <p:cNvSpPr txBox="1"/>
          <p:nvPr/>
        </p:nvSpPr>
        <p:spPr>
          <a:xfrm>
            <a:off x="877824" y="3794760"/>
            <a:ext cx="1400000" cy="667512"/>
          </a:xfrm>
          <a:prstGeom prst="rect">
            <a:avLst/>
          </a:prstGeom>
          <a:noFill/>
          <a:ln>
            <a:noFill/>
          </a:ln>
        </p:spPr>
        <p:txBody>
          <a:bodyPr wrap="square" lIns="0" tIns="0" rIns="0" bIns="0" rtlCol="0" anchor="ctr"/>
          <a:lstStyle/>
          <a:p>
            <a:pPr indent="0" marL="0" algn="l">
              <a:buNone/>
            </a:pPr>
            <a:r>
              <a:rPr lang="de-DE" sz="1400" b="1" dirty="0">
                <a:solidFill>
                  <a:srgbClr val="0F3D2A"/>
                </a:solidFill>
                <a:latin typeface="Cambria" pitchFamily="34" charset="0"/>
                <a:ea typeface="Cambria" pitchFamily="34" charset="-122"/>
                <a:cs typeface="Cambria" pitchFamily="34" charset="-120"/>
              </a:rPr>
              <a:t xml:space="preserve">42–60</a:t>
            </a:r>
          </a:p>
        </p:txBody>
      </p:sp>
      <p:sp>
        <p:nvSpPr>
          <p:cNvPr id="23" name="Text 23"/>
          <p:cNvSpPr txBox="1"/>
          <p:nvPr/>
        </p:nvSpPr>
        <p:spPr>
          <a:xfrm>
            <a:off x="2408368" y="3794760"/>
            <a:ext cx="6100000" cy="667512"/>
          </a:xfrm>
          <a:prstGeom prst="rect">
            <a:avLst/>
          </a:prstGeom>
          <a:noFill/>
          <a:ln>
            <a:noFill/>
          </a:ln>
        </p:spPr>
        <p:txBody>
          <a:bodyPr wrap="square" lIns="0" tIns="0" rIns="0" bIns="0" rtlCol="0" anchor="ctr"/>
          <a:lstStyle/>
          <a:p>
            <a:pPr indent="0" marL="0" algn="l">
              <a:buNone/>
            </a:pPr>
            <a:r>
              <a:rPr lang="de-DE" sz="1400" dirty="0">
                <a:solidFill>
                  <a:srgbClr val="1C1C1C"/>
                </a:solidFill>
                <a:latin typeface="Calibri" pitchFamily="34" charset="0"/>
                <a:ea typeface="Calibri" pitchFamily="34" charset="-122"/>
                <a:cs typeface="Calibri" pitchFamily="34" charset="-120"/>
              </a:rPr>
              <a:t xml:space="preserve">Kriterium E – getrennt gelesen</a:t>
            </a:r>
          </a:p>
        </p:txBody>
      </p:sp>
      <p:sp>
        <p:nvSpPr>
          <p:cNvPr id="24" name="Text 24"/>
          <p:cNvSpPr txBox="1"/>
          <p:nvPr/>
        </p:nvSpPr>
        <p:spPr>
          <a:xfrm>
            <a:off x="9003152" y="3794760"/>
            <a:ext cx="2300000" cy="667512"/>
          </a:xfrm>
          <a:prstGeom prst="rect">
            <a:avLst/>
          </a:prstGeom>
          <a:noFill/>
          <a:ln>
            <a:noFill/>
          </a:ln>
        </p:spPr>
        <p:txBody>
          <a:bodyPr wrap="square" lIns="0" tIns="0" rIns="0" bIns="0" rtlCol="0" anchor="ctr"/>
          <a:lstStyle/>
          <a:p>
            <a:pPr indent="0" marL="0" algn="r">
              <a:buNone/>
            </a:pPr>
            <a:r>
              <a:rPr lang="de-DE" sz="1200" dirty="0">
                <a:solidFill>
                  <a:srgbClr val="5E5E5E"/>
                </a:solidFill>
                <a:latin typeface="Calibri" pitchFamily="34" charset="0"/>
                <a:ea typeface="Calibri" pitchFamily="34" charset="-122"/>
                <a:cs typeface="Calibri" pitchFamily="34" charset="-120"/>
              </a:rPr>
              <a:t xml:space="preserve">Gruppen, dann Plenum</a:t>
            </a:r>
          </a:p>
        </p:txBody>
      </p:sp>
      <p:sp>
        <p:nvSpPr>
          <p:cNvPr id="25" name="Shape 25"/>
          <p:cNvSpPr/>
          <p:nvPr/>
        </p:nvSpPr>
        <p:spPr>
          <a:xfrm>
            <a:off x="658368" y="4535424"/>
            <a:ext cx="10844784" cy="667512"/>
          </a:xfrm>
          <a:prstGeom prst="rect">
            <a:avLst/>
          </a:prstGeom>
          <a:solidFill>
            <a:srgbClr val="F1F4EC"/>
          </a:solidFill>
          <a:ln>
            <a:noFill/>
          </a:ln>
        </p:spPr>
        <p:txBody>
          <a:bodyPr/>
          <a:lstStyle/>
          <a:p/>
        </p:txBody>
      </p:sp>
      <p:sp>
        <p:nvSpPr>
          <p:cNvPr id="26" name="Text 26"/>
          <p:cNvSpPr txBox="1"/>
          <p:nvPr/>
        </p:nvSpPr>
        <p:spPr>
          <a:xfrm>
            <a:off x="877824" y="4535424"/>
            <a:ext cx="1400000" cy="667512"/>
          </a:xfrm>
          <a:prstGeom prst="rect">
            <a:avLst/>
          </a:prstGeom>
          <a:noFill/>
          <a:ln>
            <a:noFill/>
          </a:ln>
        </p:spPr>
        <p:txBody>
          <a:bodyPr wrap="square" lIns="0" tIns="0" rIns="0" bIns="0" rtlCol="0" anchor="ctr"/>
          <a:lstStyle/>
          <a:p>
            <a:pPr indent="0" marL="0" algn="l">
              <a:buNone/>
            </a:pPr>
            <a:r>
              <a:rPr lang="de-DE" sz="1400" b="1" dirty="0">
                <a:solidFill>
                  <a:srgbClr val="0F3D2A"/>
                </a:solidFill>
                <a:latin typeface="Cambria" pitchFamily="34" charset="0"/>
                <a:ea typeface="Cambria" pitchFamily="34" charset="-122"/>
                <a:cs typeface="Cambria" pitchFamily="34" charset="-120"/>
              </a:rPr>
              <a:t xml:space="preserve">60–82</a:t>
            </a:r>
          </a:p>
        </p:txBody>
      </p:sp>
      <p:sp>
        <p:nvSpPr>
          <p:cNvPr id="27" name="Text 27"/>
          <p:cNvSpPr txBox="1"/>
          <p:nvPr/>
        </p:nvSpPr>
        <p:spPr>
          <a:xfrm>
            <a:off x="2408368" y="4535424"/>
            <a:ext cx="6100000" cy="667512"/>
          </a:xfrm>
          <a:prstGeom prst="rect">
            <a:avLst/>
          </a:prstGeom>
          <a:noFill/>
          <a:ln>
            <a:noFill/>
          </a:ln>
        </p:spPr>
        <p:txBody>
          <a:bodyPr wrap="square" lIns="0" tIns="0" rIns="0" bIns="0" rtlCol="0" anchor="ctr"/>
          <a:lstStyle/>
          <a:p>
            <a:pPr indent="0" marL="0" algn="l">
              <a:buNone/>
            </a:pPr>
            <a:r>
              <a:rPr lang="de-DE" sz="1400" dirty="0">
                <a:solidFill>
                  <a:srgbClr val="1C1C1C"/>
                </a:solidFill>
                <a:latin typeface="Calibri" pitchFamily="34" charset="0"/>
                <a:ea typeface="Calibri" pitchFamily="34" charset="-122"/>
                <a:cs typeface="Calibri" pitchFamily="34" charset="-120"/>
              </a:rPr>
              <a:t xml:space="preserve">Reicht die Mathematik?</a:t>
            </a:r>
          </a:p>
        </p:txBody>
      </p:sp>
      <p:sp>
        <p:nvSpPr>
          <p:cNvPr id="28" name="Text 28"/>
          <p:cNvSpPr txBox="1"/>
          <p:nvPr/>
        </p:nvSpPr>
        <p:spPr>
          <a:xfrm>
            <a:off x="9003152" y="4535424"/>
            <a:ext cx="2300000" cy="667512"/>
          </a:xfrm>
          <a:prstGeom prst="rect">
            <a:avLst/>
          </a:prstGeom>
          <a:noFill/>
          <a:ln>
            <a:noFill/>
          </a:ln>
        </p:spPr>
        <p:txBody>
          <a:bodyPr wrap="square" lIns="0" tIns="0" rIns="0" bIns="0" rtlCol="0" anchor="ctr"/>
          <a:lstStyle/>
          <a:p>
            <a:pPr indent="0" marL="0" algn="r">
              <a:buNone/>
            </a:pPr>
            <a:r>
              <a:rPr lang="de-DE" sz="1200" dirty="0">
                <a:solidFill>
                  <a:srgbClr val="5E5E5E"/>
                </a:solidFill>
                <a:latin typeface="Calibri" pitchFamily="34" charset="0"/>
                <a:ea typeface="Calibri" pitchFamily="34" charset="-122"/>
                <a:cs typeface="Calibri" pitchFamily="34" charset="-120"/>
              </a:rPr>
              <a:t xml:space="preserve">Gruppenarbeit</a:t>
            </a:r>
          </a:p>
        </p:txBody>
      </p:sp>
      <p:sp>
        <p:nvSpPr>
          <p:cNvPr id="29" name="Shape 29"/>
          <p:cNvSpPr/>
          <p:nvPr/>
        </p:nvSpPr>
        <p:spPr>
          <a:xfrm>
            <a:off x="658368" y="5276088"/>
            <a:ext cx="10844784" cy="667512"/>
          </a:xfrm>
          <a:prstGeom prst="rect">
            <a:avLst/>
          </a:prstGeom>
          <a:solidFill>
            <a:srgbClr val="F4F4F2"/>
          </a:solidFill>
          <a:ln>
            <a:noFill/>
          </a:ln>
        </p:spPr>
        <p:txBody>
          <a:bodyPr/>
          <a:lstStyle/>
          <a:p/>
        </p:txBody>
      </p:sp>
      <p:sp>
        <p:nvSpPr>
          <p:cNvPr id="30" name="Text 30"/>
          <p:cNvSpPr txBox="1"/>
          <p:nvPr/>
        </p:nvSpPr>
        <p:spPr>
          <a:xfrm>
            <a:off x="877824" y="5276088"/>
            <a:ext cx="1400000" cy="667512"/>
          </a:xfrm>
          <a:prstGeom prst="rect">
            <a:avLst/>
          </a:prstGeom>
          <a:noFill/>
          <a:ln>
            <a:noFill/>
          </a:ln>
        </p:spPr>
        <p:txBody>
          <a:bodyPr wrap="square" lIns="0" tIns="0" rIns="0" bIns="0" rtlCol="0" anchor="ctr"/>
          <a:lstStyle/>
          <a:p>
            <a:pPr indent="0" marL="0" algn="l">
              <a:buNone/>
            </a:pPr>
            <a:r>
              <a:rPr lang="de-DE" sz="1400" b="1" dirty="0">
                <a:solidFill>
                  <a:srgbClr val="0F3D2A"/>
                </a:solidFill>
                <a:latin typeface="Cambria" pitchFamily="34" charset="0"/>
                <a:ea typeface="Cambria" pitchFamily="34" charset="-122"/>
                <a:cs typeface="Cambria" pitchFamily="34" charset="-120"/>
              </a:rPr>
              <a:t xml:space="preserve">82–90</a:t>
            </a:r>
          </a:p>
        </p:txBody>
      </p:sp>
      <p:sp>
        <p:nvSpPr>
          <p:cNvPr id="31" name="Text 31"/>
          <p:cNvSpPr txBox="1"/>
          <p:nvPr/>
        </p:nvSpPr>
        <p:spPr>
          <a:xfrm>
            <a:off x="2408368" y="5276088"/>
            <a:ext cx="6100000" cy="667512"/>
          </a:xfrm>
          <a:prstGeom prst="rect">
            <a:avLst/>
          </a:prstGeom>
          <a:noFill/>
          <a:ln>
            <a:noFill/>
          </a:ln>
        </p:spPr>
        <p:txBody>
          <a:bodyPr wrap="square" lIns="0" tIns="0" rIns="0" bIns="0" rtlCol="0" anchor="ctr"/>
          <a:lstStyle/>
          <a:p>
            <a:pPr indent="0" marL="0" algn="l">
              <a:buNone/>
            </a:pPr>
            <a:r>
              <a:rPr lang="de-DE" sz="1400" dirty="0">
                <a:solidFill>
                  <a:srgbClr val="1C1C1C"/>
                </a:solidFill>
                <a:latin typeface="Calibri" pitchFamily="34" charset="0"/>
                <a:ea typeface="Calibri" pitchFamily="34" charset="-122"/>
                <a:cs typeface="Calibri" pitchFamily="34" charset="-120"/>
              </a:rPr>
              <a:t xml:space="preserve">Wenige Dinge gut</a:t>
            </a:r>
          </a:p>
        </p:txBody>
      </p:sp>
      <p:sp>
        <p:nvSpPr>
          <p:cNvPr id="32" name="Text 32"/>
          <p:cNvSpPr txBox="1"/>
          <p:nvPr/>
        </p:nvSpPr>
        <p:spPr>
          <a:xfrm>
            <a:off x="9003152" y="5276088"/>
            <a:ext cx="2300000" cy="667512"/>
          </a:xfrm>
          <a:prstGeom prst="rect">
            <a:avLst/>
          </a:prstGeom>
          <a:noFill/>
          <a:ln>
            <a:noFill/>
          </a:ln>
        </p:spPr>
        <p:txBody>
          <a:bodyPr wrap="square" lIns="0" tIns="0" rIns="0" bIns="0" rtlCol="0" anchor="ctr"/>
          <a:lstStyle/>
          <a:p>
            <a:pPr indent="0" marL="0" algn="r">
              <a:buNone/>
            </a:pPr>
            <a:r>
              <a:rPr lang="de-DE" sz="1200" dirty="0">
                <a:solidFill>
                  <a:srgbClr val="5E5E5E"/>
                </a:solidFill>
                <a:latin typeface="Calibri" pitchFamily="34" charset="0"/>
                <a:ea typeface="Calibri" pitchFamily="34" charset="-122"/>
                <a:cs typeface="Calibri" pitchFamily="34" charset="-120"/>
              </a:rPr>
              <a:t xml:space="preserve">Plenum</a:t>
            </a:r>
          </a:p>
        </p:txBody>
      </p:sp>
      <p:sp>
        <p:nvSpPr>
          <p:cNvPr id="36" name="Text 36"/>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37" name="Text 37"/>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2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 name="Text 47"/>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8FB840"/>
                </a:solidFill>
                <a:latin typeface="Calibri" pitchFamily="34" charset="0"/>
                <a:ea typeface="Calibri" pitchFamily="34" charset="-122"/>
                <a:cs typeface="Calibri" pitchFamily="34" charset="-120"/>
              </a:rPr>
              <a:t xml:space="preserve">RÜCKBLICK</a:t>
            </a:r>
          </a:p>
        </p:txBody>
      </p:sp>
      <p:sp>
        <p:nvSpPr>
          <p:cNvPr id="48" name="Text 48"/>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Was vom letzten Mal steht</a:t>
            </a:r>
          </a:p>
        </p:txBody>
      </p:sp>
      <p:sp>
        <p:nvSpPr>
          <p:cNvPr id="49" name="Shape 49"/>
          <p:cNvSpPr/>
          <p:nvPr/>
        </p:nvSpPr>
        <p:spPr>
          <a:xfrm>
            <a:off x="658368" y="1298448"/>
            <a:ext cx="10844784" cy="20117"/>
          </a:xfrm>
          <a:prstGeom prst="rect">
            <a:avLst/>
          </a:prstGeom>
          <a:solidFill>
            <a:srgbClr val="8FB840"/>
          </a:solidFill>
          <a:ln>
            <a:noFill/>
          </a:ln>
        </p:spPr>
        <p:txBody>
          <a:bodyPr/>
          <a:lstStyle/>
          <a:p/>
        </p:txBody>
      </p:sp>
      <p:sp>
        <p:nvSpPr>
          <p:cNvPr id="38" name="Shape 38"/>
          <p:cNvSpPr/>
          <p:nvPr/>
        </p:nvSpPr>
        <p:spPr>
          <a:xfrm>
            <a:off x="658368" y="1572768"/>
            <a:ext cx="5285232" cy="1900000"/>
          </a:xfrm>
          <a:prstGeom prst="roundRect">
            <a:avLst>
              <a:gd name="adj" fmla="val 2600"/>
            </a:avLst>
          </a:prstGeom>
          <a:solidFill>
            <a:srgbClr val="F1F4EC"/>
          </a:solidFill>
          <a:ln>
            <a:noFill/>
          </a:ln>
        </p:spPr>
        <p:txBody>
          <a:bodyPr/>
          <a:lstStyle/>
          <a:p/>
        </p:txBody>
      </p:sp>
      <p:sp>
        <p:nvSpPr>
          <p:cNvPr id="39" name="Text 39"/>
          <p:cNvSpPr txBox="1"/>
          <p:nvPr/>
        </p:nvSpPr>
        <p:spPr>
          <a:xfrm>
            <a:off x="932688" y="1772768"/>
            <a:ext cx="4736592" cy="330000"/>
          </a:xfrm>
          <a:prstGeom prst="rect">
            <a:avLst/>
          </a:prstGeom>
          <a:noFill/>
          <a:ln>
            <a:noFill/>
          </a:ln>
        </p:spPr>
        <p:txBody>
          <a:bodyPr wrap="square" lIns="0" tIns="0" rIns="0" bIns="0" rtlCol="0" anchor="t"/>
          <a:lstStyle/>
          <a:p>
            <a:pPr indent="0" marL="0" algn="l">
              <a:buNone/>
            </a:pPr>
            <a:r>
              <a:rPr lang="de-DE" sz="1250" b="1" spc="200" kern="0" dirty="0">
                <a:solidFill>
                  <a:srgbClr val="0F3D2A"/>
                </a:solidFill>
                <a:latin typeface="Calibri" pitchFamily="34" charset="0"/>
                <a:ea typeface="Calibri" pitchFamily="34" charset="-122"/>
                <a:cs typeface="Calibri" pitchFamily="34" charset="-120"/>
              </a:rPr>
              <a:t xml:space="preserve">KRITERIUM A  ·  4 PUNKTE</a:t>
            </a:r>
          </a:p>
        </p:txBody>
      </p:sp>
      <p:sp>
        <p:nvSpPr>
          <p:cNvPr id="40" name="Text 40"/>
          <p:cNvSpPr txBox="1"/>
          <p:nvPr/>
        </p:nvSpPr>
        <p:spPr>
          <a:xfrm>
            <a:off x="932688" y="2192768"/>
            <a:ext cx="4736592" cy="1080000"/>
          </a:xfrm>
          <a:prstGeom prst="rect">
            <a:avLst/>
          </a:prstGeom>
          <a:noFill/>
          <a:ln>
            <a:noFill/>
          </a:ln>
        </p:spPr>
        <p:txBody>
          <a:bodyPr wrap="square" lIns="0" tIns="0" rIns="0" bIns="0" rtlCol="0" anchor="t"/>
          <a:lstStyle/>
          <a:p>
            <a:pPr indent="0" marL="0" algn="l">
              <a:lnSpc>
                <a:spcPct val="115000"/>
              </a:lnSpc>
              <a:buNone/>
            </a:pPr>
            <a:r>
              <a:rPr lang="de-DE" sz="1450" dirty="0">
                <a:solidFill>
                  <a:srgbClr val="1C1C1C"/>
                </a:solidFill>
                <a:latin typeface="Calibri" pitchFamily="34" charset="0"/>
                <a:ea typeface="Calibri" pitchFamily="34" charset="-122"/>
                <a:cs typeface="Calibri" pitchFamily="34" charset="-120"/>
              </a:rPr>
              <a:t xml:space="preserve">stimmig  ·  gut gegliedert  ·  prägnant</a:t>
            </a:r>
          </a:p>
          <a:p>
            <a:pPr indent="0" marL="0" algn="l">
              <a:lnSpc>
                <a:spcPct val="115000"/>
              </a:lnSpc>
              <a:buNone/>
            </a:pPr>
            <a:r>
              <a:rPr lang="de-DE" sz="1450" dirty="0">
                <a:solidFill>
                  <a:srgbClr val="1C1C1C"/>
                </a:solidFill>
                <a:latin typeface="Calibri" pitchFamily="34" charset="0"/>
                <a:ea typeface="Calibri" pitchFamily="34" charset="-122"/>
                <a:cs typeface="Calibri" pitchFamily="34" charset="-120"/>
              </a:rPr>
              <a:t xml:space="preserve">Hängt am Aufbau deines Gedankengangs, nicht an der Schriftart.</a:t>
            </a:r>
          </a:p>
        </p:txBody>
      </p:sp>
      <p:sp>
        <p:nvSpPr>
          <p:cNvPr id="41" name="Shape 41"/>
          <p:cNvSpPr/>
          <p:nvPr/>
        </p:nvSpPr>
        <p:spPr>
          <a:xfrm>
            <a:off x="6217920" y="1572768"/>
            <a:ext cx="5285232" cy="1900000"/>
          </a:xfrm>
          <a:prstGeom prst="roundRect">
            <a:avLst>
              <a:gd name="adj" fmla="val 2600"/>
            </a:avLst>
          </a:prstGeom>
          <a:solidFill>
            <a:srgbClr val="F1F4EC"/>
          </a:solidFill>
          <a:ln>
            <a:noFill/>
          </a:ln>
        </p:spPr>
        <p:txBody>
          <a:bodyPr/>
          <a:lstStyle/>
          <a:p/>
        </p:txBody>
      </p:sp>
      <p:sp>
        <p:nvSpPr>
          <p:cNvPr id="42" name="Text 42"/>
          <p:cNvSpPr txBox="1"/>
          <p:nvPr/>
        </p:nvSpPr>
        <p:spPr>
          <a:xfrm>
            <a:off x="6492240" y="1772768"/>
            <a:ext cx="4736592" cy="330000"/>
          </a:xfrm>
          <a:prstGeom prst="rect">
            <a:avLst/>
          </a:prstGeom>
          <a:noFill/>
          <a:ln>
            <a:noFill/>
          </a:ln>
        </p:spPr>
        <p:txBody>
          <a:bodyPr wrap="square" lIns="0" tIns="0" rIns="0" bIns="0" rtlCol="0" anchor="t"/>
          <a:lstStyle/>
          <a:p>
            <a:pPr indent="0" marL="0" algn="l">
              <a:buNone/>
            </a:pPr>
            <a:r>
              <a:rPr lang="de-DE" sz="1250" b="1" spc="200" kern="0" dirty="0">
                <a:solidFill>
                  <a:srgbClr val="0F3D2A"/>
                </a:solidFill>
                <a:latin typeface="Calibri" pitchFamily="34" charset="0"/>
                <a:ea typeface="Calibri" pitchFamily="34" charset="-122"/>
                <a:cs typeface="Calibri" pitchFamily="34" charset="-120"/>
              </a:rPr>
              <a:t xml:space="preserve">KRITERIUM B  ·  4 PUNKTE</a:t>
            </a:r>
          </a:p>
        </p:txBody>
      </p:sp>
      <p:sp>
        <p:nvSpPr>
          <p:cNvPr id="43" name="Text 43"/>
          <p:cNvSpPr txBox="1"/>
          <p:nvPr/>
        </p:nvSpPr>
        <p:spPr>
          <a:xfrm>
            <a:off x="6492240" y="2192768"/>
            <a:ext cx="4736592" cy="1080000"/>
          </a:xfrm>
          <a:prstGeom prst="rect">
            <a:avLst/>
          </a:prstGeom>
          <a:noFill/>
          <a:ln>
            <a:noFill/>
          </a:ln>
        </p:spPr>
        <p:txBody>
          <a:bodyPr wrap="square" lIns="0" tIns="0" rIns="0" bIns="0" rtlCol="0" anchor="t"/>
          <a:lstStyle/>
          <a:p>
            <a:pPr indent="0" marL="0" algn="l">
              <a:lnSpc>
                <a:spcPct val="115000"/>
              </a:lnSpc>
              <a:buNone/>
            </a:pPr>
            <a:r>
              <a:rPr lang="de-DE" sz="1450" dirty="0">
                <a:solidFill>
                  <a:srgbClr val="1C1C1C"/>
                </a:solidFill>
                <a:latin typeface="Calibri" pitchFamily="34" charset="0"/>
                <a:ea typeface="Calibri" pitchFamily="34" charset="-122"/>
                <a:cs typeface="Calibri" pitchFamily="34" charset="-120"/>
              </a:rPr>
              <a:t xml:space="preserve">Sprache  ·  Variablen  ·  Darstellungen  ·  deduktiver Aufbau</a:t>
            </a:r>
          </a:p>
          <a:p>
            <a:pPr indent="0" marL="0" algn="l">
              <a:lnSpc>
                <a:spcPct val="115000"/>
              </a:lnSpc>
              <a:buNone/>
            </a:pPr>
            <a:r>
              <a:rPr lang="de-DE" sz="1450" dirty="0">
                <a:solidFill>
                  <a:srgbClr val="1C1C1C"/>
                </a:solidFill>
                <a:latin typeface="Calibri" pitchFamily="34" charset="0"/>
                <a:ea typeface="Calibri" pitchFamily="34" charset="-122"/>
                <a:cs typeface="Calibri" pitchFamily="34" charset="-120"/>
              </a:rPr>
              <a:t xml:space="preserve">Sieben Notationsregeln, nachzulesen auf M 6.</a:t>
            </a:r>
          </a:p>
        </p:txBody>
      </p:sp>
      <p:sp>
        <p:nvSpPr>
          <p:cNvPr id="44" name="Shape 44"/>
          <p:cNvSpPr/>
          <p:nvPr/>
        </p:nvSpPr>
        <p:spPr>
          <a:xfrm>
            <a:off x="658368" y="3700000"/>
            <a:ext cx="10844784" cy="700000"/>
          </a:xfrm>
          <a:prstGeom prst="roundRect">
            <a:avLst>
              <a:gd name="adj" fmla="val 2600"/>
            </a:avLst>
          </a:prstGeom>
          <a:solidFill>
            <a:srgbClr val="FBEDE7"/>
          </a:solidFill>
          <a:ln w="12700">
            <a:solidFill>
              <a:srgbClr val="E2725B"/>
            </a:solidFill>
          </a:ln>
        </p:spPr>
        <p:txBody>
          <a:bodyPr/>
          <a:lstStyle/>
          <a:p/>
        </p:txBody>
      </p:sp>
      <p:sp>
        <p:nvSpPr>
          <p:cNvPr id="45" name="Text 45"/>
          <p:cNvSpPr txBox="1"/>
          <p:nvPr/>
        </p:nvSpPr>
        <p:spPr>
          <a:xfrm>
            <a:off x="987552" y="3700000"/>
            <a:ext cx="10186416" cy="700000"/>
          </a:xfrm>
          <a:prstGeom prst="rect">
            <a:avLst/>
          </a:prstGeom>
          <a:noFill/>
          <a:ln>
            <a:noFill/>
          </a:ln>
        </p:spPr>
        <p:txBody>
          <a:bodyPr wrap="square" lIns="0" tIns="0" rIns="0" bIns="0" rtlCol="0" anchor="ctr"/>
          <a:lstStyle/>
          <a:p>
            <a:pPr indent="0" marL="0" algn="l">
              <a:lnSpc>
                <a:spcPct val="100000"/>
              </a:lnSpc>
              <a:buNone/>
            </a:pPr>
            <a:r>
              <a:rPr lang="de-DE" sz="1500" dirty="0">
                <a:solidFill>
                  <a:srgbClr val="A8442F"/>
                </a:solidFill>
                <a:latin typeface="Cambria" pitchFamily="34" charset="0"/>
                <a:ea typeface="Cambria" pitchFamily="34" charset="-122"/>
                <a:cs typeface="Cambria" pitchFamily="34" charset="-120"/>
              </a:rPr>
              <a:t xml:space="preserve">Das waren acht Punkte ohne eine einzige Rechnung. Die nächsten zwölf entscheiden sich daran, was ihr mit eurem Thema macht.</a:t>
            </a:r>
          </a:p>
        </p:txBody>
      </p:sp>
      <p:sp>
        <p:nvSpPr>
          <p:cNvPr id="46" name="Text 46"/>
          <p:cNvSpPr txBox="1"/>
          <p:nvPr/>
        </p:nvSpPr>
        <p:spPr>
          <a:xfrm>
            <a:off x="658368" y="4700000"/>
            <a:ext cx="10844784" cy="500000"/>
          </a:xfrm>
          <a:prstGeom prst="rect">
            <a:avLst/>
          </a:prstGeom>
          <a:noFill/>
          <a:ln>
            <a:noFill/>
          </a:ln>
        </p:spPr>
        <p:txBody>
          <a:bodyPr wrap="square" lIns="0" tIns="0" rIns="0" bIns="0" rtlCol="0" anchor="t"/>
          <a:lstStyle/>
          <a:p>
            <a:pPr indent="0" marL="0" algn="l">
              <a:buNone/>
            </a:pPr>
            <a:r>
              <a:rPr lang="de-DE" sz="1400" dirty="0">
                <a:solidFill>
                  <a:srgbClr val="0F3D2A"/>
                </a:solidFill>
                <a:latin typeface="Cambria" pitchFamily="34" charset="0"/>
                <a:ea typeface="Cambria" pitchFamily="34" charset="-122"/>
                <a:cs typeface="Cambria" pitchFamily="34" charset="-120"/>
              </a:rPr>
              <a:t xml:space="preserve">Und: Habt ihr eure drei Themenfelder dabei? Die braucht ihr am Ende der Stunde.</a:t>
            </a:r>
          </a:p>
        </p:txBody>
      </p:sp>
      <p:sp>
        <p:nvSpPr>
          <p:cNvPr id="50" name="Text 50"/>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51" name="Text 51"/>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3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 name="Text 72"/>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8FB840"/>
                </a:solidFill>
                <a:latin typeface="Calibri" pitchFamily="34" charset="0"/>
                <a:ea typeface="Calibri" pitchFamily="34" charset="-122"/>
                <a:cs typeface="Calibri" pitchFamily="34" charset="-120"/>
              </a:rPr>
              <a:t xml:space="preserve">HEUTE</a:t>
            </a:r>
          </a:p>
        </p:txBody>
      </p:sp>
      <p:sp>
        <p:nvSpPr>
          <p:cNvPr id="73" name="Text 73"/>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Drei von fünf Kriterien</a:t>
            </a:r>
          </a:p>
        </p:txBody>
      </p:sp>
      <p:sp>
        <p:nvSpPr>
          <p:cNvPr id="74" name="Shape 74"/>
          <p:cNvSpPr/>
          <p:nvPr/>
        </p:nvSpPr>
        <p:spPr>
          <a:xfrm>
            <a:off x="658368" y="1298448"/>
            <a:ext cx="10844784" cy="20117"/>
          </a:xfrm>
          <a:prstGeom prst="rect">
            <a:avLst/>
          </a:prstGeom>
          <a:solidFill>
            <a:srgbClr val="8FB840"/>
          </a:solidFill>
          <a:ln>
            <a:noFill/>
          </a:ln>
        </p:spPr>
        <p:txBody>
          <a:bodyPr/>
          <a:lstStyle/>
          <a:p/>
        </p:txBody>
      </p:sp>
      <p:sp>
        <p:nvSpPr>
          <p:cNvPr id="52" name="Shape 52"/>
          <p:cNvSpPr/>
          <p:nvPr/>
        </p:nvSpPr>
        <p:spPr>
          <a:xfrm>
            <a:off x="658368" y="1972768"/>
            <a:ext cx="2022652" cy="2200000"/>
          </a:xfrm>
          <a:prstGeom prst="roundRect">
            <a:avLst>
              <a:gd name="adj" fmla="val 3000"/>
            </a:avLst>
          </a:prstGeom>
          <a:solidFill>
            <a:srgbClr val="F4F4F2"/>
          </a:solidFill>
          <a:ln>
            <a:noFill/>
          </a:ln>
        </p:spPr>
        <p:txBody>
          <a:bodyPr/>
          <a:lstStyle/>
          <a:p/>
        </p:txBody>
      </p:sp>
      <p:sp>
        <p:nvSpPr>
          <p:cNvPr id="53" name="Text 53"/>
          <p:cNvSpPr txBox="1"/>
          <p:nvPr/>
        </p:nvSpPr>
        <p:spPr>
          <a:xfrm>
            <a:off x="658368" y="2456768"/>
            <a:ext cx="2022652" cy="924000"/>
          </a:xfrm>
          <a:prstGeom prst="rect">
            <a:avLst/>
          </a:prstGeom>
          <a:noFill/>
          <a:ln>
            <a:noFill/>
          </a:ln>
        </p:spPr>
        <p:txBody>
          <a:bodyPr wrap="square" lIns="0" tIns="0" rIns="0" bIns="0" rtlCol="0" anchor="ctr"/>
          <a:lstStyle/>
          <a:p>
            <a:pPr indent="0" marL="0" algn="ctr">
              <a:buNone/>
            </a:pPr>
            <a:r>
              <a:rPr lang="de-DE" sz="3600" b="1" dirty="0">
                <a:solidFill>
                  <a:srgbClr val="5E5E5E"/>
                </a:solidFill>
                <a:latin typeface="Cambria" pitchFamily="34" charset="0"/>
                <a:ea typeface="Cambria" pitchFamily="34" charset="-122"/>
                <a:cs typeface="Cambria" pitchFamily="34" charset="-120"/>
              </a:rPr>
              <a:t xml:space="preserve">4</a:t>
            </a:r>
          </a:p>
        </p:txBody>
      </p:sp>
      <p:sp>
        <p:nvSpPr>
          <p:cNvPr id="54" name="Text 54"/>
          <p:cNvSpPr txBox="1"/>
          <p:nvPr/>
        </p:nvSpPr>
        <p:spPr>
          <a:xfrm>
            <a:off x="818368" y="3424768"/>
            <a:ext cx="1702652" cy="660000"/>
          </a:xfrm>
          <a:prstGeom prst="rect">
            <a:avLst/>
          </a:prstGeom>
          <a:noFill/>
          <a:ln>
            <a:noFill/>
          </a:ln>
        </p:spPr>
        <p:txBody>
          <a:bodyPr wrap="square" lIns="0" tIns="0" rIns="0" bIns="0" rtlCol="0" anchor="t"/>
          <a:lstStyle/>
          <a:p>
            <a:pPr indent="0" marL="0" algn="ctr">
              <a:lnSpc>
                <a:spcPct val="100000"/>
              </a:lnSpc>
              <a:buNone/>
            </a:pPr>
            <a:r>
              <a:rPr lang="de-DE" sz="1150" dirty="0">
                <a:solidFill>
                  <a:srgbClr val="5E5E5E"/>
                </a:solidFill>
                <a:latin typeface="Calibri" pitchFamily="34" charset="0"/>
                <a:ea typeface="Calibri" pitchFamily="34" charset="-122"/>
                <a:cs typeface="Calibri" pitchFamily="34" charset="-120"/>
              </a:rPr>
              <a:t xml:space="preserve">Kriterium A</a:t>
            </a:r>
          </a:p>
        </p:txBody>
      </p:sp>
      <p:sp>
        <p:nvSpPr>
          <p:cNvPr id="55" name="Shape 55"/>
          <p:cNvSpPr/>
          <p:nvPr/>
        </p:nvSpPr>
        <p:spPr>
          <a:xfrm>
            <a:off x="2863900" y="1972768"/>
            <a:ext cx="2022652" cy="2200000"/>
          </a:xfrm>
          <a:prstGeom prst="roundRect">
            <a:avLst>
              <a:gd name="adj" fmla="val 3000"/>
            </a:avLst>
          </a:prstGeom>
          <a:solidFill>
            <a:srgbClr val="F4F4F2"/>
          </a:solidFill>
          <a:ln>
            <a:noFill/>
          </a:ln>
        </p:spPr>
        <p:txBody>
          <a:bodyPr/>
          <a:lstStyle/>
          <a:p/>
        </p:txBody>
      </p:sp>
      <p:sp>
        <p:nvSpPr>
          <p:cNvPr id="56" name="Text 56"/>
          <p:cNvSpPr txBox="1"/>
          <p:nvPr/>
        </p:nvSpPr>
        <p:spPr>
          <a:xfrm>
            <a:off x="2863900" y="2456768"/>
            <a:ext cx="2022652" cy="924000"/>
          </a:xfrm>
          <a:prstGeom prst="rect">
            <a:avLst/>
          </a:prstGeom>
          <a:noFill/>
          <a:ln>
            <a:noFill/>
          </a:ln>
        </p:spPr>
        <p:txBody>
          <a:bodyPr wrap="square" lIns="0" tIns="0" rIns="0" bIns="0" rtlCol="0" anchor="ctr"/>
          <a:lstStyle/>
          <a:p>
            <a:pPr indent="0" marL="0" algn="ctr">
              <a:buNone/>
            </a:pPr>
            <a:r>
              <a:rPr lang="de-DE" sz="3600" b="1" dirty="0">
                <a:solidFill>
                  <a:srgbClr val="5E5E5E"/>
                </a:solidFill>
                <a:latin typeface="Cambria" pitchFamily="34" charset="0"/>
                <a:ea typeface="Cambria" pitchFamily="34" charset="-122"/>
                <a:cs typeface="Cambria" pitchFamily="34" charset="-120"/>
              </a:rPr>
              <a:t xml:space="preserve">4</a:t>
            </a:r>
          </a:p>
        </p:txBody>
      </p:sp>
      <p:sp>
        <p:nvSpPr>
          <p:cNvPr id="57" name="Text 57"/>
          <p:cNvSpPr txBox="1"/>
          <p:nvPr/>
        </p:nvSpPr>
        <p:spPr>
          <a:xfrm>
            <a:off x="3023900" y="3424768"/>
            <a:ext cx="1702652" cy="660000"/>
          </a:xfrm>
          <a:prstGeom prst="rect">
            <a:avLst/>
          </a:prstGeom>
          <a:noFill/>
          <a:ln>
            <a:noFill/>
          </a:ln>
        </p:spPr>
        <p:txBody>
          <a:bodyPr wrap="square" lIns="0" tIns="0" rIns="0" bIns="0" rtlCol="0" anchor="t"/>
          <a:lstStyle/>
          <a:p>
            <a:pPr indent="0" marL="0" algn="ctr">
              <a:lnSpc>
                <a:spcPct val="100000"/>
              </a:lnSpc>
              <a:buNone/>
            </a:pPr>
            <a:r>
              <a:rPr lang="de-DE" sz="1150" dirty="0">
                <a:solidFill>
                  <a:srgbClr val="5E5E5E"/>
                </a:solidFill>
                <a:latin typeface="Calibri" pitchFamily="34" charset="0"/>
                <a:ea typeface="Calibri" pitchFamily="34" charset="-122"/>
                <a:cs typeface="Calibri" pitchFamily="34" charset="-120"/>
              </a:rPr>
              <a:t xml:space="preserve">Kriterium B</a:t>
            </a:r>
          </a:p>
        </p:txBody>
      </p:sp>
      <p:sp>
        <p:nvSpPr>
          <p:cNvPr id="58" name="Shape 58"/>
          <p:cNvSpPr/>
          <p:nvPr/>
        </p:nvSpPr>
        <p:spPr>
          <a:xfrm>
            <a:off x="5069432" y="1972768"/>
            <a:ext cx="2022652" cy="2200000"/>
          </a:xfrm>
          <a:prstGeom prst="roundRect">
            <a:avLst>
              <a:gd name="adj" fmla="val 3000"/>
            </a:avLst>
          </a:prstGeom>
          <a:solidFill>
            <a:srgbClr val="DCE8C2"/>
          </a:solidFill>
          <a:ln>
            <a:noFill/>
          </a:ln>
        </p:spPr>
        <p:txBody>
          <a:bodyPr/>
          <a:lstStyle/>
          <a:p/>
        </p:txBody>
      </p:sp>
      <p:sp>
        <p:nvSpPr>
          <p:cNvPr id="59" name="Text 59"/>
          <p:cNvSpPr txBox="1"/>
          <p:nvPr/>
        </p:nvSpPr>
        <p:spPr>
          <a:xfrm>
            <a:off x="5069432" y="2456768"/>
            <a:ext cx="2022652" cy="924000"/>
          </a:xfrm>
          <a:prstGeom prst="rect">
            <a:avLst/>
          </a:prstGeom>
          <a:noFill/>
          <a:ln>
            <a:noFill/>
          </a:ln>
        </p:spPr>
        <p:txBody>
          <a:bodyPr wrap="square" lIns="0" tIns="0" rIns="0" bIns="0" rtlCol="0" anchor="ctr"/>
          <a:lstStyle/>
          <a:p>
            <a:pPr indent="0" marL="0" algn="ctr">
              <a:buNone/>
            </a:pPr>
            <a:r>
              <a:rPr lang="de-DE" sz="3600" b="1" dirty="0">
                <a:solidFill>
                  <a:srgbClr val="0F3D2A"/>
                </a:solidFill>
                <a:latin typeface="Cambria" pitchFamily="34" charset="0"/>
                <a:ea typeface="Cambria" pitchFamily="34" charset="-122"/>
                <a:cs typeface="Cambria" pitchFamily="34" charset="-120"/>
              </a:rPr>
              <a:t xml:space="preserve">3</a:t>
            </a:r>
          </a:p>
        </p:txBody>
      </p:sp>
      <p:sp>
        <p:nvSpPr>
          <p:cNvPr id="60" name="Text 60"/>
          <p:cNvSpPr txBox="1"/>
          <p:nvPr/>
        </p:nvSpPr>
        <p:spPr>
          <a:xfrm>
            <a:off x="5229432" y="3424768"/>
            <a:ext cx="1702652" cy="660000"/>
          </a:xfrm>
          <a:prstGeom prst="rect">
            <a:avLst/>
          </a:prstGeom>
          <a:noFill/>
          <a:ln>
            <a:noFill/>
          </a:ln>
        </p:spPr>
        <p:txBody>
          <a:bodyPr wrap="square" lIns="0" tIns="0" rIns="0" bIns="0" rtlCol="0" anchor="t"/>
          <a:lstStyle/>
          <a:p>
            <a:pPr indent="0" marL="0" algn="ctr">
              <a:lnSpc>
                <a:spcPct val="100000"/>
              </a:lnSpc>
              <a:buNone/>
            </a:pPr>
            <a:r>
              <a:rPr lang="de-DE" sz="1150" dirty="0">
                <a:solidFill>
                  <a:srgbClr val="5E5E5E"/>
                </a:solidFill>
                <a:latin typeface="Calibri" pitchFamily="34" charset="0"/>
                <a:ea typeface="Calibri" pitchFamily="34" charset="-122"/>
                <a:cs typeface="Calibri" pitchFamily="34" charset="-120"/>
              </a:rPr>
              <a:t xml:space="preserve">Kriterium C</a:t>
            </a:r>
          </a:p>
          <a:p>
            <a:pPr indent="0" marL="0" algn="ctr">
              <a:lnSpc>
                <a:spcPct val="100000"/>
              </a:lnSpc>
              <a:buNone/>
            </a:pPr>
            <a:r>
              <a:rPr lang="de-DE" sz="1150" dirty="0">
                <a:solidFill>
                  <a:srgbClr val="5E5E5E"/>
                </a:solidFill>
                <a:latin typeface="Calibri" pitchFamily="34" charset="0"/>
                <a:ea typeface="Calibri" pitchFamily="34" charset="-122"/>
                <a:cs typeface="Calibri" pitchFamily="34" charset="-120"/>
              </a:rPr>
              <a:t xml:space="preserve">Persönlicher Einsatz</a:t>
            </a:r>
          </a:p>
        </p:txBody>
      </p:sp>
      <p:sp>
        <p:nvSpPr>
          <p:cNvPr id="61" name="Text 61"/>
          <p:cNvSpPr txBox="1"/>
          <p:nvPr/>
        </p:nvSpPr>
        <p:spPr>
          <a:xfrm>
            <a:off x="5069432" y="1632768"/>
            <a:ext cx="2022652" cy="280000"/>
          </a:xfrm>
          <a:prstGeom prst="rect">
            <a:avLst/>
          </a:prstGeom>
          <a:noFill/>
          <a:ln>
            <a:noFill/>
          </a:ln>
        </p:spPr>
        <p:txBody>
          <a:bodyPr wrap="square" lIns="0" tIns="0" rIns="0" bIns="0" rtlCol="0" anchor="t"/>
          <a:lstStyle/>
          <a:p>
            <a:pPr indent="0" marL="0" algn="ctr">
              <a:buNone/>
            </a:pPr>
            <a:r>
              <a:rPr lang="de-DE" sz="1000" b="1" spc="250" kern="0" dirty="0">
                <a:solidFill>
                  <a:srgbClr val="8FB840"/>
                </a:solidFill>
                <a:latin typeface="Calibri" pitchFamily="34" charset="0"/>
                <a:ea typeface="Calibri" pitchFamily="34" charset="-122"/>
                <a:cs typeface="Calibri" pitchFamily="34" charset="-120"/>
              </a:rPr>
              <a:t xml:space="preserve">HEUTE</a:t>
            </a:r>
          </a:p>
        </p:txBody>
      </p:sp>
      <p:sp>
        <p:nvSpPr>
          <p:cNvPr id="62" name="Shape 62"/>
          <p:cNvSpPr/>
          <p:nvPr/>
        </p:nvSpPr>
        <p:spPr>
          <a:xfrm>
            <a:off x="7274964" y="1972768"/>
            <a:ext cx="2022652" cy="2200000"/>
          </a:xfrm>
          <a:prstGeom prst="roundRect">
            <a:avLst>
              <a:gd name="adj" fmla="val 3000"/>
            </a:avLst>
          </a:prstGeom>
          <a:solidFill>
            <a:srgbClr val="DCE8C2"/>
          </a:solidFill>
          <a:ln>
            <a:noFill/>
          </a:ln>
        </p:spPr>
        <p:txBody>
          <a:bodyPr/>
          <a:lstStyle/>
          <a:p/>
        </p:txBody>
      </p:sp>
      <p:sp>
        <p:nvSpPr>
          <p:cNvPr id="63" name="Text 63"/>
          <p:cNvSpPr txBox="1"/>
          <p:nvPr/>
        </p:nvSpPr>
        <p:spPr>
          <a:xfrm>
            <a:off x="7274964" y="2456768"/>
            <a:ext cx="2022652" cy="924000"/>
          </a:xfrm>
          <a:prstGeom prst="rect">
            <a:avLst/>
          </a:prstGeom>
          <a:noFill/>
          <a:ln>
            <a:noFill/>
          </a:ln>
        </p:spPr>
        <p:txBody>
          <a:bodyPr wrap="square" lIns="0" tIns="0" rIns="0" bIns="0" rtlCol="0" anchor="ctr"/>
          <a:lstStyle/>
          <a:p>
            <a:pPr indent="0" marL="0" algn="ctr">
              <a:buNone/>
            </a:pPr>
            <a:r>
              <a:rPr lang="de-DE" sz="3600" b="1" dirty="0">
                <a:solidFill>
                  <a:srgbClr val="0F3D2A"/>
                </a:solidFill>
                <a:latin typeface="Cambria" pitchFamily="34" charset="0"/>
                <a:ea typeface="Cambria" pitchFamily="34" charset="-122"/>
                <a:cs typeface="Cambria" pitchFamily="34" charset="-120"/>
              </a:rPr>
              <a:t xml:space="preserve">3</a:t>
            </a:r>
          </a:p>
        </p:txBody>
      </p:sp>
      <p:sp>
        <p:nvSpPr>
          <p:cNvPr id="64" name="Text 64"/>
          <p:cNvSpPr txBox="1"/>
          <p:nvPr/>
        </p:nvSpPr>
        <p:spPr>
          <a:xfrm>
            <a:off x="7434964" y="3424768"/>
            <a:ext cx="1702652" cy="660000"/>
          </a:xfrm>
          <a:prstGeom prst="rect">
            <a:avLst/>
          </a:prstGeom>
          <a:noFill/>
          <a:ln>
            <a:noFill/>
          </a:ln>
        </p:spPr>
        <p:txBody>
          <a:bodyPr wrap="square" lIns="0" tIns="0" rIns="0" bIns="0" rtlCol="0" anchor="t"/>
          <a:lstStyle/>
          <a:p>
            <a:pPr indent="0" marL="0" algn="ctr">
              <a:lnSpc>
                <a:spcPct val="100000"/>
              </a:lnSpc>
              <a:buNone/>
            </a:pPr>
            <a:r>
              <a:rPr lang="de-DE" sz="1150" dirty="0">
                <a:solidFill>
                  <a:srgbClr val="5E5E5E"/>
                </a:solidFill>
                <a:latin typeface="Calibri" pitchFamily="34" charset="0"/>
                <a:ea typeface="Calibri" pitchFamily="34" charset="-122"/>
                <a:cs typeface="Calibri" pitchFamily="34" charset="-120"/>
              </a:rPr>
              <a:t xml:space="preserve">Kriterium D</a:t>
            </a:r>
          </a:p>
          <a:p>
            <a:pPr indent="0" marL="0" algn="ctr">
              <a:lnSpc>
                <a:spcPct val="100000"/>
              </a:lnSpc>
              <a:buNone/>
            </a:pPr>
            <a:r>
              <a:rPr lang="de-DE" sz="1150" dirty="0">
                <a:solidFill>
                  <a:srgbClr val="5E5E5E"/>
                </a:solidFill>
                <a:latin typeface="Calibri" pitchFamily="34" charset="0"/>
                <a:ea typeface="Calibri" pitchFamily="34" charset="-122"/>
                <a:cs typeface="Calibri" pitchFamily="34" charset="-120"/>
              </a:rPr>
              <a:t xml:space="preserve">Reflexion</a:t>
            </a:r>
          </a:p>
        </p:txBody>
      </p:sp>
      <p:sp>
        <p:nvSpPr>
          <p:cNvPr id="65" name="Text 65"/>
          <p:cNvSpPr txBox="1"/>
          <p:nvPr/>
        </p:nvSpPr>
        <p:spPr>
          <a:xfrm>
            <a:off x="7274964" y="1632768"/>
            <a:ext cx="2022652" cy="280000"/>
          </a:xfrm>
          <a:prstGeom prst="rect">
            <a:avLst/>
          </a:prstGeom>
          <a:noFill/>
          <a:ln>
            <a:noFill/>
          </a:ln>
        </p:spPr>
        <p:txBody>
          <a:bodyPr wrap="square" lIns="0" tIns="0" rIns="0" bIns="0" rtlCol="0" anchor="t"/>
          <a:lstStyle/>
          <a:p>
            <a:pPr indent="0" marL="0" algn="ctr">
              <a:buNone/>
            </a:pPr>
            <a:r>
              <a:rPr lang="de-DE" sz="1000" b="1" spc="250" kern="0" dirty="0">
                <a:solidFill>
                  <a:srgbClr val="8FB840"/>
                </a:solidFill>
                <a:latin typeface="Calibri" pitchFamily="34" charset="0"/>
                <a:ea typeface="Calibri" pitchFamily="34" charset="-122"/>
                <a:cs typeface="Calibri" pitchFamily="34" charset="-120"/>
              </a:rPr>
              <a:t xml:space="preserve">HEUTE</a:t>
            </a:r>
          </a:p>
        </p:txBody>
      </p:sp>
      <p:sp>
        <p:nvSpPr>
          <p:cNvPr id="66" name="Shape 66"/>
          <p:cNvSpPr/>
          <p:nvPr/>
        </p:nvSpPr>
        <p:spPr>
          <a:xfrm>
            <a:off x="9480496" y="1972768"/>
            <a:ext cx="2022652" cy="2200000"/>
          </a:xfrm>
          <a:prstGeom prst="roundRect">
            <a:avLst>
              <a:gd name="adj" fmla="val 3000"/>
            </a:avLst>
          </a:prstGeom>
          <a:solidFill>
            <a:srgbClr val="DCE8C2"/>
          </a:solidFill>
          <a:ln>
            <a:noFill/>
          </a:ln>
        </p:spPr>
        <p:txBody>
          <a:bodyPr/>
          <a:lstStyle/>
          <a:p/>
        </p:txBody>
      </p:sp>
      <p:sp>
        <p:nvSpPr>
          <p:cNvPr id="67" name="Text 67"/>
          <p:cNvSpPr txBox="1"/>
          <p:nvPr/>
        </p:nvSpPr>
        <p:spPr>
          <a:xfrm>
            <a:off x="9480496" y="2456768"/>
            <a:ext cx="2022652" cy="924000"/>
          </a:xfrm>
          <a:prstGeom prst="rect">
            <a:avLst/>
          </a:prstGeom>
          <a:noFill/>
          <a:ln>
            <a:noFill/>
          </a:ln>
        </p:spPr>
        <p:txBody>
          <a:bodyPr wrap="square" lIns="0" tIns="0" rIns="0" bIns="0" rtlCol="0" anchor="ctr"/>
          <a:lstStyle/>
          <a:p>
            <a:pPr indent="0" marL="0" algn="ctr">
              <a:buNone/>
            </a:pPr>
            <a:r>
              <a:rPr lang="de-DE" sz="3600" b="1" dirty="0">
                <a:solidFill>
                  <a:srgbClr val="0F3D2A"/>
                </a:solidFill>
                <a:latin typeface="Cambria" pitchFamily="34" charset="0"/>
                <a:ea typeface="Cambria" pitchFamily="34" charset="-122"/>
                <a:cs typeface="Cambria" pitchFamily="34" charset="-120"/>
              </a:rPr>
              <a:t xml:space="preserve">6</a:t>
            </a:r>
          </a:p>
        </p:txBody>
      </p:sp>
      <p:sp>
        <p:nvSpPr>
          <p:cNvPr id="68" name="Text 68"/>
          <p:cNvSpPr txBox="1"/>
          <p:nvPr/>
        </p:nvSpPr>
        <p:spPr>
          <a:xfrm>
            <a:off x="9640496" y="3424768"/>
            <a:ext cx="1702652" cy="660000"/>
          </a:xfrm>
          <a:prstGeom prst="rect">
            <a:avLst/>
          </a:prstGeom>
          <a:noFill/>
          <a:ln>
            <a:noFill/>
          </a:ln>
        </p:spPr>
        <p:txBody>
          <a:bodyPr wrap="square" lIns="0" tIns="0" rIns="0" bIns="0" rtlCol="0" anchor="t"/>
          <a:lstStyle/>
          <a:p>
            <a:pPr indent="0" marL="0" algn="ctr">
              <a:lnSpc>
                <a:spcPct val="100000"/>
              </a:lnSpc>
              <a:buNone/>
            </a:pPr>
            <a:r>
              <a:rPr lang="de-DE" sz="1150" dirty="0">
                <a:solidFill>
                  <a:srgbClr val="5E5E5E"/>
                </a:solidFill>
                <a:latin typeface="Calibri" pitchFamily="34" charset="0"/>
                <a:ea typeface="Calibri" pitchFamily="34" charset="-122"/>
                <a:cs typeface="Calibri" pitchFamily="34" charset="-120"/>
              </a:rPr>
              <a:t xml:space="preserve">Kriterium E</a:t>
            </a:r>
          </a:p>
          <a:p>
            <a:pPr indent="0" marL="0" algn="ctr">
              <a:lnSpc>
                <a:spcPct val="100000"/>
              </a:lnSpc>
              <a:buNone/>
            </a:pPr>
            <a:r>
              <a:rPr lang="de-DE" sz="1150" dirty="0">
                <a:solidFill>
                  <a:srgbClr val="5E5E5E"/>
                </a:solidFill>
                <a:latin typeface="Calibri" pitchFamily="34" charset="0"/>
                <a:ea typeface="Calibri" pitchFamily="34" charset="-122"/>
                <a:cs typeface="Calibri" pitchFamily="34" charset="-120"/>
              </a:rPr>
              <a:t xml:space="preserve">Nutzung der Mathematik</a:t>
            </a:r>
          </a:p>
        </p:txBody>
      </p:sp>
      <p:sp>
        <p:nvSpPr>
          <p:cNvPr id="69" name="Text 69"/>
          <p:cNvSpPr txBox="1"/>
          <p:nvPr/>
        </p:nvSpPr>
        <p:spPr>
          <a:xfrm>
            <a:off x="9480496" y="1632768"/>
            <a:ext cx="2022652" cy="280000"/>
          </a:xfrm>
          <a:prstGeom prst="rect">
            <a:avLst/>
          </a:prstGeom>
          <a:noFill/>
          <a:ln>
            <a:noFill/>
          </a:ln>
        </p:spPr>
        <p:txBody>
          <a:bodyPr wrap="square" lIns="0" tIns="0" rIns="0" bIns="0" rtlCol="0" anchor="t"/>
          <a:lstStyle/>
          <a:p>
            <a:pPr indent="0" marL="0" algn="ctr">
              <a:buNone/>
            </a:pPr>
            <a:r>
              <a:rPr lang="de-DE" sz="1000" b="1" spc="250" kern="0" dirty="0">
                <a:solidFill>
                  <a:srgbClr val="8FB840"/>
                </a:solidFill>
                <a:latin typeface="Calibri" pitchFamily="34" charset="0"/>
                <a:ea typeface="Calibri" pitchFamily="34" charset="-122"/>
                <a:cs typeface="Calibri" pitchFamily="34" charset="-120"/>
              </a:rPr>
              <a:t xml:space="preserve">HEUTE</a:t>
            </a:r>
          </a:p>
        </p:txBody>
      </p:sp>
      <p:sp>
        <p:nvSpPr>
          <p:cNvPr id="70" name="Shape 70"/>
          <p:cNvSpPr/>
          <p:nvPr/>
        </p:nvSpPr>
        <p:spPr>
          <a:xfrm>
            <a:off x="658368" y="4480000"/>
            <a:ext cx="10844784" cy="640080"/>
          </a:xfrm>
          <a:prstGeom prst="roundRect">
            <a:avLst>
              <a:gd name="adj" fmla="val 2600"/>
            </a:avLst>
          </a:prstGeom>
          <a:solidFill>
            <a:srgbClr val="FBEDE7"/>
          </a:solidFill>
          <a:ln w="12700">
            <a:solidFill>
              <a:srgbClr val="E2725B"/>
            </a:solidFill>
          </a:ln>
        </p:spPr>
        <p:txBody>
          <a:bodyPr/>
          <a:lstStyle/>
          <a:p/>
        </p:txBody>
      </p:sp>
      <p:sp>
        <p:nvSpPr>
          <p:cNvPr id="71" name="Text 71"/>
          <p:cNvSpPr txBox="1"/>
          <p:nvPr/>
        </p:nvSpPr>
        <p:spPr>
          <a:xfrm>
            <a:off x="987552" y="4480000"/>
            <a:ext cx="10186416" cy="640080"/>
          </a:xfrm>
          <a:prstGeom prst="rect">
            <a:avLst/>
          </a:prstGeom>
          <a:noFill/>
          <a:ln>
            <a:noFill/>
          </a:ln>
        </p:spPr>
        <p:txBody>
          <a:bodyPr wrap="square" lIns="0" tIns="0" rIns="0" bIns="0" rtlCol="0" anchor="ctr"/>
          <a:lstStyle/>
          <a:p>
            <a:pPr indent="0" marL="0" algn="l">
              <a:lnSpc>
                <a:spcPct val="100000"/>
              </a:lnSpc>
              <a:buNone/>
            </a:pPr>
            <a:r>
              <a:rPr lang="de-DE" sz="1500" dirty="0">
                <a:solidFill>
                  <a:srgbClr val="A8442F"/>
                </a:solidFill>
                <a:latin typeface="Cambria" pitchFamily="34" charset="0"/>
                <a:ea typeface="Cambria" pitchFamily="34" charset="-122"/>
                <a:cs typeface="Cambria" pitchFamily="34" charset="-120"/>
              </a:rPr>
              <a:t xml:space="preserve">Zwölf von zwanzig Punkten. Und das einzige Kriterium, das für eure beiden Kurse unterschiedlich formuliert ist, ist dabei.</a:t>
            </a:r>
          </a:p>
        </p:txBody>
      </p:sp>
      <p:sp>
        <p:nvSpPr>
          <p:cNvPr id="75" name="Text 75"/>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76" name="Text 76"/>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4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 name="Text 89"/>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8FB840"/>
                </a:solidFill>
                <a:latin typeface="Calibri" pitchFamily="34" charset="0"/>
                <a:ea typeface="Calibri" pitchFamily="34" charset="-122"/>
                <a:cs typeface="Calibri" pitchFamily="34" charset="-120"/>
              </a:rPr>
              <a:t xml:space="preserve">KRITERIUM C  ·  PERSÖNLICHER EINSATZ</a:t>
            </a:r>
          </a:p>
        </p:txBody>
      </p:sp>
      <p:sp>
        <p:nvSpPr>
          <p:cNvPr id="90" name="Text 90"/>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Die Leiter, 0 bis 3 Punkte</a:t>
            </a:r>
          </a:p>
        </p:txBody>
      </p:sp>
      <p:sp>
        <p:nvSpPr>
          <p:cNvPr id="91" name="Shape 91"/>
          <p:cNvSpPr/>
          <p:nvPr/>
        </p:nvSpPr>
        <p:spPr>
          <a:xfrm>
            <a:off x="658368" y="1298448"/>
            <a:ext cx="10844784" cy="20117"/>
          </a:xfrm>
          <a:prstGeom prst="rect">
            <a:avLst/>
          </a:prstGeom>
          <a:solidFill>
            <a:srgbClr val="8FB840"/>
          </a:solidFill>
          <a:ln>
            <a:noFill/>
          </a:ln>
        </p:spPr>
        <p:txBody>
          <a:bodyPr/>
          <a:lstStyle/>
          <a:p/>
        </p:txBody>
      </p:sp>
      <p:sp>
        <p:nvSpPr>
          <p:cNvPr id="77" name="Shape 77"/>
          <p:cNvSpPr/>
          <p:nvPr/>
        </p:nvSpPr>
        <p:spPr>
          <a:xfrm>
            <a:off x="658368" y="1572768"/>
            <a:ext cx="10844784" cy="546848"/>
          </a:xfrm>
          <a:prstGeom prst="rect">
            <a:avLst/>
          </a:prstGeom>
          <a:solidFill>
            <a:srgbClr val="F1F4EC"/>
          </a:solidFill>
          <a:ln>
            <a:noFill/>
          </a:ln>
        </p:spPr>
        <p:txBody>
          <a:bodyPr/>
          <a:lstStyle/>
          <a:p/>
        </p:txBody>
      </p:sp>
      <p:sp>
        <p:nvSpPr>
          <p:cNvPr id="78" name="Text 78"/>
          <p:cNvSpPr txBox="1"/>
          <p:nvPr/>
        </p:nvSpPr>
        <p:spPr>
          <a:xfrm>
            <a:off x="877824" y="1572768"/>
            <a:ext cx="700000" cy="54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1</a:t>
            </a:r>
          </a:p>
        </p:txBody>
      </p:sp>
      <p:sp>
        <p:nvSpPr>
          <p:cNvPr id="79" name="Text 79"/>
          <p:cNvSpPr txBox="1"/>
          <p:nvPr/>
        </p:nvSpPr>
        <p:spPr>
          <a:xfrm>
            <a:off x="1758368" y="1572768"/>
            <a:ext cx="9300000" cy="546848"/>
          </a:xfrm>
          <a:prstGeom prst="rect">
            <a:avLst/>
          </a:prstGeom>
          <a:noFill/>
          <a:ln>
            <a:noFill/>
          </a:ln>
        </p:spPr>
        <p:txBody>
          <a:bodyPr wrap="square" lIns="0" tIns="0" rIns="0" bIns="0" rtlCol="0" anchor="ctr"/>
          <a:lstStyle/>
          <a:p>
            <a:pPr indent="0" marL="0" algn="l">
              <a:lnSpc>
                <a:spcPct val="105000"/>
              </a:lnSpc>
              <a:buNone/>
            </a:pPr>
            <a:r>
              <a:rPr lang="de-DE" sz="1500" dirty="0">
                <a:solidFill>
                  <a:srgbClr val="1C1C1C"/>
                </a:solidFill>
                <a:latin typeface="Calibri" pitchFamily="34" charset="0"/>
                <a:ea typeface="Calibri" pitchFamily="34" charset="-122"/>
                <a:cs typeface="Calibri" pitchFamily="34" charset="-120"/>
              </a:rPr>
              <a:t xml:space="preserve">Es gibt Belege für ein gewisses Maß an persönlichem Einsatz.</a:t>
            </a:r>
          </a:p>
        </p:txBody>
      </p:sp>
      <p:sp>
        <p:nvSpPr>
          <p:cNvPr id="80" name="Shape 80"/>
          <p:cNvSpPr/>
          <p:nvPr/>
        </p:nvSpPr>
        <p:spPr>
          <a:xfrm>
            <a:off x="658368" y="2192768"/>
            <a:ext cx="10844784" cy="546848"/>
          </a:xfrm>
          <a:prstGeom prst="rect">
            <a:avLst/>
          </a:prstGeom>
          <a:solidFill>
            <a:srgbClr val="F4F4F2"/>
          </a:solidFill>
          <a:ln>
            <a:noFill/>
          </a:ln>
        </p:spPr>
        <p:txBody>
          <a:bodyPr/>
          <a:lstStyle/>
          <a:p/>
        </p:txBody>
      </p:sp>
      <p:sp>
        <p:nvSpPr>
          <p:cNvPr id="81" name="Text 81"/>
          <p:cNvSpPr txBox="1"/>
          <p:nvPr/>
        </p:nvSpPr>
        <p:spPr>
          <a:xfrm>
            <a:off x="877824" y="2192768"/>
            <a:ext cx="700000" cy="54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2</a:t>
            </a:r>
          </a:p>
        </p:txBody>
      </p:sp>
      <p:sp>
        <p:nvSpPr>
          <p:cNvPr id="82" name="Text 82"/>
          <p:cNvSpPr txBox="1"/>
          <p:nvPr/>
        </p:nvSpPr>
        <p:spPr>
          <a:xfrm>
            <a:off x="1758368" y="2192768"/>
            <a:ext cx="9300000" cy="546848"/>
          </a:xfrm>
          <a:prstGeom prst="rect">
            <a:avLst/>
          </a:prstGeom>
          <a:noFill/>
          <a:ln>
            <a:noFill/>
          </a:ln>
        </p:spPr>
        <p:txBody>
          <a:bodyPr wrap="square" lIns="0" tIns="0" rIns="0" bIns="0" rtlCol="0" anchor="ctr"/>
          <a:lstStyle/>
          <a:p>
            <a:pPr indent="0" marL="0" algn="l">
              <a:lnSpc>
                <a:spcPct val="105000"/>
              </a:lnSpc>
              <a:buNone/>
            </a:pPr>
            <a:r>
              <a:rPr lang="de-DE" sz="1500" dirty="0">
                <a:solidFill>
                  <a:srgbClr val="1C1C1C"/>
                </a:solidFill>
                <a:latin typeface="Calibri" pitchFamily="34" charset="0"/>
                <a:ea typeface="Calibri" pitchFamily="34" charset="-122"/>
                <a:cs typeface="Calibri" pitchFamily="34" charset="-120"/>
              </a:rPr>
              <a:t xml:space="preserve">Es gibt Belege für deutlichen persönlichen Einsatz.</a:t>
            </a:r>
          </a:p>
        </p:txBody>
      </p:sp>
      <p:sp>
        <p:nvSpPr>
          <p:cNvPr id="83" name="Shape 83"/>
          <p:cNvSpPr/>
          <p:nvPr/>
        </p:nvSpPr>
        <p:spPr>
          <a:xfrm>
            <a:off x="658368" y="2812768"/>
            <a:ext cx="10844784" cy="546848"/>
          </a:xfrm>
          <a:prstGeom prst="rect">
            <a:avLst/>
          </a:prstGeom>
          <a:solidFill>
            <a:srgbClr val="F1F4EC"/>
          </a:solidFill>
          <a:ln>
            <a:noFill/>
          </a:ln>
        </p:spPr>
        <p:txBody>
          <a:bodyPr/>
          <a:lstStyle/>
          <a:p/>
        </p:txBody>
      </p:sp>
      <p:sp>
        <p:nvSpPr>
          <p:cNvPr id="84" name="Text 84"/>
          <p:cNvSpPr txBox="1"/>
          <p:nvPr/>
        </p:nvSpPr>
        <p:spPr>
          <a:xfrm>
            <a:off x="877824" y="2812768"/>
            <a:ext cx="700000" cy="54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3</a:t>
            </a:r>
          </a:p>
        </p:txBody>
      </p:sp>
      <p:sp>
        <p:nvSpPr>
          <p:cNvPr id="85" name="Text 85"/>
          <p:cNvSpPr txBox="1"/>
          <p:nvPr/>
        </p:nvSpPr>
        <p:spPr>
          <a:xfrm>
            <a:off x="1758368" y="2812768"/>
            <a:ext cx="9300000" cy="546848"/>
          </a:xfrm>
          <a:prstGeom prst="rect">
            <a:avLst/>
          </a:prstGeom>
          <a:noFill/>
          <a:ln>
            <a:noFill/>
          </a:ln>
        </p:spPr>
        <p:txBody>
          <a:bodyPr wrap="square" lIns="0" tIns="0" rIns="0" bIns="0" rtlCol="0" anchor="ctr"/>
          <a:lstStyle/>
          <a:p>
            <a:pPr indent="0" marL="0" algn="l">
              <a:lnSpc>
                <a:spcPct val="105000"/>
              </a:lnSpc>
              <a:buNone/>
            </a:pPr>
            <a:r>
              <a:rPr lang="de-DE" sz="1500" dirty="0">
                <a:solidFill>
                  <a:srgbClr val="1C1C1C"/>
                </a:solidFill>
                <a:latin typeface="Calibri" pitchFamily="34" charset="0"/>
                <a:ea typeface="Calibri" pitchFamily="34" charset="-122"/>
                <a:cs typeface="Calibri" pitchFamily="34" charset="-120"/>
              </a:rPr>
              <a:t xml:space="preserve">Es gibt Belege für herausragenden persönlichen Einsatz.</a:t>
            </a:r>
          </a:p>
        </p:txBody>
      </p:sp>
      <p:sp>
        <p:nvSpPr>
          <p:cNvPr id="86" name="Shape 86"/>
          <p:cNvSpPr/>
          <p:nvPr/>
        </p:nvSpPr>
        <p:spPr>
          <a:xfrm>
            <a:off x="658368" y="3600000"/>
            <a:ext cx="10844784" cy="1500000"/>
          </a:xfrm>
          <a:prstGeom prst="roundRect">
            <a:avLst>
              <a:gd name="adj" fmla="val 2600"/>
            </a:avLst>
          </a:prstGeom>
          <a:solidFill>
            <a:srgbClr val="F8E7E7"/>
          </a:solidFill>
          <a:ln w="12700">
            <a:solidFill>
              <a:srgbClr val="C0272D"/>
            </a:solidFill>
          </a:ln>
        </p:spPr>
        <p:txBody>
          <a:bodyPr/>
          <a:lstStyle/>
          <a:p/>
        </p:txBody>
      </p:sp>
      <p:sp>
        <p:nvSpPr>
          <p:cNvPr id="87" name="Text 87"/>
          <p:cNvSpPr txBox="1"/>
          <p:nvPr/>
        </p:nvSpPr>
        <p:spPr>
          <a:xfrm>
            <a:off x="987552" y="3600000"/>
            <a:ext cx="10186416" cy="1500000"/>
          </a:xfrm>
          <a:prstGeom prst="rect">
            <a:avLst/>
          </a:prstGeom>
          <a:noFill/>
          <a:ln>
            <a:noFill/>
          </a:ln>
        </p:spPr>
        <p:txBody>
          <a:bodyPr wrap="square" lIns="0" tIns="0" rIns="0" bIns="0" rtlCol="0" anchor="ctr"/>
          <a:lstStyle/>
          <a:p>
            <a:pPr indent="0" marL="0" algn="l">
              <a:lnSpc>
                <a:spcPct val="115000"/>
              </a:lnSpc>
              <a:buNone/>
            </a:pPr>
            <a:r>
              <a:rPr lang="de-DE" sz="1900" b="1" dirty="0">
                <a:solidFill>
                  <a:srgbClr val="C0272D"/>
                </a:solidFill>
                <a:latin typeface="Cambria" pitchFamily="34" charset="0"/>
                <a:ea typeface="Cambria" pitchFamily="34" charset="-122"/>
                <a:cs typeface="Cambria" pitchFamily="34" charset="-120"/>
              </a:rPr>
              <a:t xml:space="preserve">Persönlicher Einsatz ist kein Maß für Anstrengung oder Bemühen.</a:t>
            </a:r>
          </a:p>
          <a:p>
            <a:pPr indent="0" marL="0" algn="l">
              <a:lnSpc>
                <a:spcPct val="115000"/>
              </a:lnSpc>
              <a:buNone/>
            </a:pPr>
            <a:r>
              <a:rPr lang="de-DE" sz="1900" b="1" dirty="0">
                <a:solidFill>
                  <a:srgbClr val="C0272D"/>
                </a:solidFill>
                <a:latin typeface="Cambria" pitchFamily="34" charset="0"/>
                <a:ea typeface="Cambria" pitchFamily="34" charset="-122"/>
                <a:cs typeface="Cambria" pitchFamily="34" charset="-120"/>
              </a:rPr>
              <a:t xml:space="preserve">Wie viele Stunden du gebraucht hast, bringt null Punkte.</a:t>
            </a:r>
          </a:p>
        </p:txBody>
      </p:sp>
      <p:sp>
        <p:nvSpPr>
          <p:cNvPr id="88" name="Text 88"/>
          <p:cNvSpPr txBox="1"/>
          <p:nvPr/>
        </p:nvSpPr>
        <p:spPr>
          <a:xfrm>
            <a:off x="658368" y="5250000"/>
            <a:ext cx="10844784" cy="500000"/>
          </a:xfrm>
          <a:prstGeom prst="rect">
            <a:avLst/>
          </a:prstGeom>
          <a:noFill/>
          <a:ln>
            <a:noFill/>
          </a:ln>
        </p:spPr>
        <p:txBody>
          <a:bodyPr wrap="square" lIns="0" tIns="0" rIns="0" bIns="0" rtlCol="0" anchor="t"/>
          <a:lstStyle/>
          <a:p>
            <a:pPr indent="0" marL="0" algn="l">
              <a:lnSpc>
                <a:spcPct val="110000"/>
              </a:lnSpc>
              <a:buNone/>
            </a:pPr>
            <a:r>
              <a:rPr lang="de-DE" sz="1350" dirty="0">
                <a:solidFill>
                  <a:srgbClr val="5E5E5E"/>
                </a:solidFill>
                <a:latin typeface="Calibri" pitchFamily="34" charset="0"/>
                <a:ea typeface="Calibri" pitchFamily="34" charset="-122"/>
                <a:cs typeface="Calibri" pitchFamily="34" charset="-120"/>
              </a:rPr>
              <a:t xml:space="preserve">Bewertet wird, in welchem Maß du dir das Thema durch eigene Erkundung zu eigen machst. Auch eine Bestätigung von mir reicht nicht – der Beleg muss in der Arbeit stehen.</a:t>
            </a:r>
          </a:p>
        </p:txBody>
      </p:sp>
      <p:sp>
        <p:nvSpPr>
          <p:cNvPr id="92" name="Text 92"/>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93" name="Text 93"/>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5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 name="Text 120"/>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8FB840"/>
                </a:solidFill>
                <a:latin typeface="Calibri" pitchFamily="34" charset="0"/>
                <a:ea typeface="Calibri" pitchFamily="34" charset="-122"/>
                <a:cs typeface="Calibri" pitchFamily="34" charset="-120"/>
              </a:rPr>
              <a:t xml:space="preserve">KRITERIUM C</a:t>
            </a:r>
          </a:p>
        </p:txBody>
      </p:sp>
      <p:sp>
        <p:nvSpPr>
          <p:cNvPr id="121" name="Text 121"/>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Woran man Einsatz erkennt</a:t>
            </a:r>
          </a:p>
        </p:txBody>
      </p:sp>
      <p:sp>
        <p:nvSpPr>
          <p:cNvPr id="122" name="Shape 122"/>
          <p:cNvSpPr/>
          <p:nvPr/>
        </p:nvSpPr>
        <p:spPr>
          <a:xfrm>
            <a:off x="658368" y="1298448"/>
            <a:ext cx="10844784" cy="20117"/>
          </a:xfrm>
          <a:prstGeom prst="rect">
            <a:avLst/>
          </a:prstGeom>
          <a:solidFill>
            <a:srgbClr val="8FB840"/>
          </a:solidFill>
          <a:ln>
            <a:noFill/>
          </a:ln>
        </p:spPr>
        <p:txBody>
          <a:bodyPr/>
          <a:lstStyle/>
          <a:p/>
        </p:txBody>
      </p:sp>
      <p:sp>
        <p:nvSpPr>
          <p:cNvPr id="94" name="Shape 94"/>
          <p:cNvSpPr/>
          <p:nvPr/>
        </p:nvSpPr>
        <p:spPr>
          <a:xfrm>
            <a:off x="658368" y="1572768"/>
            <a:ext cx="10844784" cy="680000"/>
          </a:xfrm>
          <a:prstGeom prst="roundRect">
            <a:avLst>
              <a:gd name="adj" fmla="val 5357"/>
            </a:avLst>
          </a:prstGeom>
          <a:solidFill>
            <a:srgbClr val="F1F4EC"/>
          </a:solidFill>
          <a:ln>
            <a:noFill/>
          </a:ln>
        </p:spPr>
        <p:txBody>
          <a:bodyPr/>
          <a:lstStyle/>
          <a:p/>
        </p:txBody>
      </p:sp>
      <p:sp>
        <p:nvSpPr>
          <p:cNvPr id="95" name="Shape 95"/>
          <p:cNvSpPr/>
          <p:nvPr/>
        </p:nvSpPr>
        <p:spPr>
          <a:xfrm>
            <a:off x="877824" y="1675024"/>
            <a:ext cx="475488" cy="475488"/>
          </a:xfrm>
          <a:prstGeom prst="ellipse">
            <a:avLst/>
          </a:prstGeom>
          <a:solidFill>
            <a:srgbClr val="0F3D2A"/>
          </a:solidFill>
          <a:ln>
            <a:noFill/>
          </a:ln>
        </p:spPr>
        <p:txBody>
          <a:bodyPr/>
          <a:lstStyle/>
          <a:p/>
        </p:txBody>
      </p:sp>
      <p:sp>
        <p:nvSpPr>
          <p:cNvPr id="96" name="Text 96"/>
          <p:cNvSpPr txBox="1"/>
          <p:nvPr/>
        </p:nvSpPr>
        <p:spPr>
          <a:xfrm>
            <a:off x="877824" y="1675024"/>
            <a:ext cx="475488" cy="475488"/>
          </a:xfrm>
          <a:prstGeom prst="rect">
            <a:avLst/>
          </a:prstGeom>
          <a:noFill/>
          <a:ln>
            <a:noFill/>
          </a:ln>
        </p:spPr>
        <p:txBody>
          <a:bodyPr wrap="square" lIns="0" tIns="0" rIns="0" bIns="0" rtlCol="0" anchor="ctr"/>
          <a:lstStyle/>
          <a:p>
            <a:pPr indent="0" marL="0" algn="ctr">
              <a:buNone/>
            </a:pPr>
            <a:r>
              <a:rPr lang="de-DE" sz="1500" b="1" dirty="0">
                <a:solidFill>
                  <a:srgbClr val="8FB840"/>
                </a:solidFill>
                <a:latin typeface="Calibri" pitchFamily="34" charset="0"/>
                <a:ea typeface="Calibri" pitchFamily="34" charset="-122"/>
                <a:cs typeface="Calibri" pitchFamily="34" charset="-120"/>
              </a:rPr>
              <a:t xml:space="preserve">1</a:t>
            </a:r>
          </a:p>
        </p:txBody>
      </p:sp>
      <p:sp>
        <p:nvSpPr>
          <p:cNvPr id="97" name="Text 97"/>
          <p:cNvSpPr txBox="1"/>
          <p:nvPr/>
        </p:nvSpPr>
        <p:spPr>
          <a:xfrm>
            <a:off x="1527048" y="1737360"/>
            <a:ext cx="9000000" cy="310896"/>
          </a:xfrm>
          <a:prstGeom prst="rect">
            <a:avLst/>
          </a:prstGeom>
          <a:noFill/>
          <a:ln>
            <a:noFill/>
          </a:ln>
        </p:spPr>
        <p:txBody>
          <a:bodyPr wrap="square" lIns="0" tIns="0" rIns="0" bIns="0" rtlCol="0" anchor="t"/>
          <a:lstStyle/>
          <a:p>
            <a:pPr indent="0" marL="0" algn="l">
              <a:buNone/>
            </a:pPr>
            <a:r>
              <a:rPr lang="de-DE" sz="1350" b="1" dirty="0">
                <a:solidFill>
                  <a:srgbClr val="0F3D2A"/>
                </a:solidFill>
                <a:latin typeface="Calibri" pitchFamily="34" charset="0"/>
                <a:ea typeface="Calibri" pitchFamily="34" charset="-122"/>
                <a:cs typeface="Calibri" pitchFamily="34" charset="-120"/>
              </a:rPr>
              <a:t xml:space="preserve">Unabhängiges oder kreatives Denken</a:t>
            </a:r>
          </a:p>
        </p:txBody>
      </p:sp>
      <p:sp>
        <p:nvSpPr>
          <p:cNvPr id="98" name="Text 98"/>
          <p:cNvSpPr txBox="1"/>
          <p:nvPr/>
        </p:nvSpPr>
        <p:spPr>
          <a:xfrm>
            <a:off x="1527048" y="2048256"/>
            <a:ext cx="9000000" cy="39920"/>
          </a:xfrm>
          <a:prstGeom prst="rect">
            <a:avLst/>
          </a:prstGeom>
          <a:noFill/>
          <a:ln>
            <a:noFill/>
          </a:ln>
        </p:spPr>
        <p:txBody>
          <a:bodyPr wrap="square" lIns="0" tIns="0" rIns="0" bIns="0" rtlCol="0" anchor="t"/>
          <a:lstStyle/>
          <a:p>
            <a:pPr indent="0" marL="0" algn="l">
              <a:lnSpc>
                <a:spcPct val="105000"/>
              </a:lnSpc>
              <a:buNone/>
            </a:pPr>
            <a:r>
              <a:rPr lang="de-DE" sz="1200" dirty="0">
                <a:solidFill>
                  <a:srgbClr val="1C1C1C"/>
                </a:solidFill>
                <a:latin typeface="Calibri" pitchFamily="34" charset="0"/>
                <a:ea typeface="Calibri" pitchFamily="34" charset="-122"/>
                <a:cs typeface="Calibri" pitchFamily="34" charset="-120"/>
              </a:rPr>
              <a:t xml:space="preserve">Du gehst einen Weg, den dir niemand gezeigt hat.</a:t>
            </a:r>
          </a:p>
        </p:txBody>
      </p:sp>
      <p:sp>
        <p:nvSpPr>
          <p:cNvPr id="99" name="Shape 99"/>
          <p:cNvSpPr/>
          <p:nvPr/>
        </p:nvSpPr>
        <p:spPr>
          <a:xfrm>
            <a:off x="658368" y="2332768"/>
            <a:ext cx="10844784" cy="680000"/>
          </a:xfrm>
          <a:prstGeom prst="roundRect">
            <a:avLst>
              <a:gd name="adj" fmla="val 5357"/>
            </a:avLst>
          </a:prstGeom>
          <a:solidFill>
            <a:srgbClr val="F4F4F2"/>
          </a:solidFill>
          <a:ln>
            <a:noFill/>
          </a:ln>
        </p:spPr>
        <p:txBody>
          <a:bodyPr/>
          <a:lstStyle/>
          <a:p/>
        </p:txBody>
      </p:sp>
      <p:sp>
        <p:nvSpPr>
          <p:cNvPr id="100" name="Shape 100"/>
          <p:cNvSpPr/>
          <p:nvPr/>
        </p:nvSpPr>
        <p:spPr>
          <a:xfrm>
            <a:off x="877824" y="2435024"/>
            <a:ext cx="475488" cy="475488"/>
          </a:xfrm>
          <a:prstGeom prst="ellipse">
            <a:avLst/>
          </a:prstGeom>
          <a:solidFill>
            <a:srgbClr val="0F3D2A"/>
          </a:solidFill>
          <a:ln>
            <a:noFill/>
          </a:ln>
        </p:spPr>
        <p:txBody>
          <a:bodyPr/>
          <a:lstStyle/>
          <a:p/>
        </p:txBody>
      </p:sp>
      <p:sp>
        <p:nvSpPr>
          <p:cNvPr id="101" name="Text 101"/>
          <p:cNvSpPr txBox="1"/>
          <p:nvPr/>
        </p:nvSpPr>
        <p:spPr>
          <a:xfrm>
            <a:off x="877824" y="2435024"/>
            <a:ext cx="475488" cy="475488"/>
          </a:xfrm>
          <a:prstGeom prst="rect">
            <a:avLst/>
          </a:prstGeom>
          <a:noFill/>
          <a:ln>
            <a:noFill/>
          </a:ln>
        </p:spPr>
        <p:txBody>
          <a:bodyPr wrap="square" lIns="0" tIns="0" rIns="0" bIns="0" rtlCol="0" anchor="ctr"/>
          <a:lstStyle/>
          <a:p>
            <a:pPr indent="0" marL="0" algn="ctr">
              <a:buNone/>
            </a:pPr>
            <a:r>
              <a:rPr lang="de-DE" sz="1500" b="1" dirty="0">
                <a:solidFill>
                  <a:srgbClr val="8FB840"/>
                </a:solidFill>
                <a:latin typeface="Calibri" pitchFamily="34" charset="0"/>
                <a:ea typeface="Calibri" pitchFamily="34" charset="-122"/>
                <a:cs typeface="Calibri" pitchFamily="34" charset="-120"/>
              </a:rPr>
              <a:t xml:space="preserve">2</a:t>
            </a:r>
          </a:p>
        </p:txBody>
      </p:sp>
      <p:sp>
        <p:nvSpPr>
          <p:cNvPr id="102" name="Text 102"/>
          <p:cNvSpPr txBox="1"/>
          <p:nvPr/>
        </p:nvSpPr>
        <p:spPr>
          <a:xfrm>
            <a:off x="1527048" y="2497360"/>
            <a:ext cx="9000000" cy="310896"/>
          </a:xfrm>
          <a:prstGeom prst="rect">
            <a:avLst/>
          </a:prstGeom>
          <a:noFill/>
          <a:ln>
            <a:noFill/>
          </a:ln>
        </p:spPr>
        <p:txBody>
          <a:bodyPr wrap="square" lIns="0" tIns="0" rIns="0" bIns="0" rtlCol="0" anchor="t"/>
          <a:lstStyle/>
          <a:p>
            <a:pPr indent="0" marL="0" algn="l">
              <a:buNone/>
            </a:pPr>
            <a:r>
              <a:rPr lang="de-DE" sz="1350" b="1" dirty="0">
                <a:solidFill>
                  <a:srgbClr val="0F3D2A"/>
                </a:solidFill>
                <a:latin typeface="Calibri" pitchFamily="34" charset="0"/>
                <a:ea typeface="Calibri" pitchFamily="34" charset="-122"/>
                <a:cs typeface="Calibri" pitchFamily="34" charset="-120"/>
              </a:rPr>
              <a:t xml:space="preserve">Eigenständige Darstellung</a:t>
            </a:r>
          </a:p>
        </p:txBody>
      </p:sp>
      <p:sp>
        <p:nvSpPr>
          <p:cNvPr id="103" name="Text 103"/>
          <p:cNvSpPr txBox="1"/>
          <p:nvPr/>
        </p:nvSpPr>
        <p:spPr>
          <a:xfrm>
            <a:off x="1527048" y="2808256"/>
            <a:ext cx="9000000" cy="39920"/>
          </a:xfrm>
          <a:prstGeom prst="rect">
            <a:avLst/>
          </a:prstGeom>
          <a:noFill/>
          <a:ln>
            <a:noFill/>
          </a:ln>
        </p:spPr>
        <p:txBody>
          <a:bodyPr wrap="square" lIns="0" tIns="0" rIns="0" bIns="0" rtlCol="0" anchor="t"/>
          <a:lstStyle/>
          <a:p>
            <a:pPr indent="0" marL="0" algn="l">
              <a:lnSpc>
                <a:spcPct val="105000"/>
              </a:lnSpc>
              <a:buNone/>
            </a:pPr>
            <a:r>
              <a:rPr lang="de-DE" sz="1200" dirty="0">
                <a:solidFill>
                  <a:srgbClr val="1C1C1C"/>
                </a:solidFill>
                <a:latin typeface="Calibri" pitchFamily="34" charset="0"/>
                <a:ea typeface="Calibri" pitchFamily="34" charset="-122"/>
                <a:cs typeface="Calibri" pitchFamily="34" charset="-120"/>
              </a:rPr>
              <a:t xml:space="preserve">Du findest eine eigene Art, eine mathematische Idee zu zeigen.</a:t>
            </a:r>
          </a:p>
        </p:txBody>
      </p:sp>
      <p:sp>
        <p:nvSpPr>
          <p:cNvPr id="104" name="Shape 104"/>
          <p:cNvSpPr/>
          <p:nvPr/>
        </p:nvSpPr>
        <p:spPr>
          <a:xfrm>
            <a:off x="658368" y="3092768"/>
            <a:ext cx="10844784" cy="680000"/>
          </a:xfrm>
          <a:prstGeom prst="roundRect">
            <a:avLst>
              <a:gd name="adj" fmla="val 5357"/>
            </a:avLst>
          </a:prstGeom>
          <a:solidFill>
            <a:srgbClr val="F1F4EC"/>
          </a:solidFill>
          <a:ln>
            <a:noFill/>
          </a:ln>
        </p:spPr>
        <p:txBody>
          <a:bodyPr/>
          <a:lstStyle/>
          <a:p/>
        </p:txBody>
      </p:sp>
      <p:sp>
        <p:nvSpPr>
          <p:cNvPr id="105" name="Shape 105"/>
          <p:cNvSpPr/>
          <p:nvPr/>
        </p:nvSpPr>
        <p:spPr>
          <a:xfrm>
            <a:off x="877824" y="3195024"/>
            <a:ext cx="475488" cy="475488"/>
          </a:xfrm>
          <a:prstGeom prst="ellipse">
            <a:avLst/>
          </a:prstGeom>
          <a:solidFill>
            <a:srgbClr val="0F3D2A"/>
          </a:solidFill>
          <a:ln>
            <a:noFill/>
          </a:ln>
        </p:spPr>
        <p:txBody>
          <a:bodyPr/>
          <a:lstStyle/>
          <a:p/>
        </p:txBody>
      </p:sp>
      <p:sp>
        <p:nvSpPr>
          <p:cNvPr id="106" name="Text 106"/>
          <p:cNvSpPr txBox="1"/>
          <p:nvPr/>
        </p:nvSpPr>
        <p:spPr>
          <a:xfrm>
            <a:off x="877824" y="3195024"/>
            <a:ext cx="475488" cy="475488"/>
          </a:xfrm>
          <a:prstGeom prst="rect">
            <a:avLst/>
          </a:prstGeom>
          <a:noFill/>
          <a:ln>
            <a:noFill/>
          </a:ln>
        </p:spPr>
        <p:txBody>
          <a:bodyPr wrap="square" lIns="0" tIns="0" rIns="0" bIns="0" rtlCol="0" anchor="ctr"/>
          <a:lstStyle/>
          <a:p>
            <a:pPr indent="0" marL="0" algn="ctr">
              <a:buNone/>
            </a:pPr>
            <a:r>
              <a:rPr lang="de-DE" sz="1500" b="1" dirty="0">
                <a:solidFill>
                  <a:srgbClr val="8FB840"/>
                </a:solidFill>
                <a:latin typeface="Calibri" pitchFamily="34" charset="0"/>
                <a:ea typeface="Calibri" pitchFamily="34" charset="-122"/>
                <a:cs typeface="Calibri" pitchFamily="34" charset="-120"/>
              </a:rPr>
              <a:t xml:space="preserve">3</a:t>
            </a:r>
          </a:p>
        </p:txBody>
      </p:sp>
      <p:sp>
        <p:nvSpPr>
          <p:cNvPr id="107" name="Text 107"/>
          <p:cNvSpPr txBox="1"/>
          <p:nvPr/>
        </p:nvSpPr>
        <p:spPr>
          <a:xfrm>
            <a:off x="1527048" y="3257360"/>
            <a:ext cx="9000000" cy="310896"/>
          </a:xfrm>
          <a:prstGeom prst="rect">
            <a:avLst/>
          </a:prstGeom>
          <a:noFill/>
          <a:ln>
            <a:noFill/>
          </a:ln>
        </p:spPr>
        <p:txBody>
          <a:bodyPr wrap="square" lIns="0" tIns="0" rIns="0" bIns="0" rtlCol="0" anchor="t"/>
          <a:lstStyle/>
          <a:p>
            <a:pPr indent="0" marL="0" algn="l">
              <a:buNone/>
            </a:pPr>
            <a:r>
              <a:rPr lang="de-DE" sz="1350" b="1" dirty="0">
                <a:solidFill>
                  <a:srgbClr val="0F3D2A"/>
                </a:solidFill>
                <a:latin typeface="Calibri" pitchFamily="34" charset="0"/>
                <a:ea typeface="Calibri" pitchFamily="34" charset="-122"/>
                <a:cs typeface="Calibri" pitchFamily="34" charset="-120"/>
              </a:rPr>
              <a:t xml:space="preserve">Verschiedene Blickwinkel</a:t>
            </a:r>
          </a:p>
        </p:txBody>
      </p:sp>
      <p:sp>
        <p:nvSpPr>
          <p:cNvPr id="108" name="Text 108"/>
          <p:cNvSpPr txBox="1"/>
          <p:nvPr/>
        </p:nvSpPr>
        <p:spPr>
          <a:xfrm>
            <a:off x="1527048" y="3568256"/>
            <a:ext cx="9000000" cy="39920"/>
          </a:xfrm>
          <a:prstGeom prst="rect">
            <a:avLst/>
          </a:prstGeom>
          <a:noFill/>
          <a:ln>
            <a:noFill/>
          </a:ln>
        </p:spPr>
        <p:txBody>
          <a:bodyPr wrap="square" lIns="0" tIns="0" rIns="0" bIns="0" rtlCol="0" anchor="t"/>
          <a:lstStyle/>
          <a:p>
            <a:pPr indent="0" marL="0" algn="l">
              <a:lnSpc>
                <a:spcPct val="105000"/>
              </a:lnSpc>
              <a:buNone/>
            </a:pPr>
            <a:r>
              <a:rPr lang="de-DE" sz="1200" dirty="0">
                <a:solidFill>
                  <a:srgbClr val="1C1C1C"/>
                </a:solidFill>
                <a:latin typeface="Calibri" pitchFamily="34" charset="0"/>
                <a:ea typeface="Calibri" pitchFamily="34" charset="-122"/>
                <a:cs typeface="Calibri" pitchFamily="34" charset="-120"/>
              </a:rPr>
              <a:t xml:space="preserve">Du siehst dir dasselbe Problem von zwei Seiten an.</a:t>
            </a:r>
          </a:p>
        </p:txBody>
      </p:sp>
      <p:sp>
        <p:nvSpPr>
          <p:cNvPr id="109" name="Shape 109"/>
          <p:cNvSpPr/>
          <p:nvPr/>
        </p:nvSpPr>
        <p:spPr>
          <a:xfrm>
            <a:off x="658368" y="3852768"/>
            <a:ext cx="10844784" cy="680000"/>
          </a:xfrm>
          <a:prstGeom prst="roundRect">
            <a:avLst>
              <a:gd name="adj" fmla="val 5357"/>
            </a:avLst>
          </a:prstGeom>
          <a:solidFill>
            <a:srgbClr val="F4F4F2"/>
          </a:solidFill>
          <a:ln>
            <a:noFill/>
          </a:ln>
        </p:spPr>
        <p:txBody>
          <a:bodyPr/>
          <a:lstStyle/>
          <a:p/>
        </p:txBody>
      </p:sp>
      <p:sp>
        <p:nvSpPr>
          <p:cNvPr id="110" name="Shape 110"/>
          <p:cNvSpPr/>
          <p:nvPr/>
        </p:nvSpPr>
        <p:spPr>
          <a:xfrm>
            <a:off x="877824" y="3955024"/>
            <a:ext cx="475488" cy="475488"/>
          </a:xfrm>
          <a:prstGeom prst="ellipse">
            <a:avLst/>
          </a:prstGeom>
          <a:solidFill>
            <a:srgbClr val="0F3D2A"/>
          </a:solidFill>
          <a:ln>
            <a:noFill/>
          </a:ln>
        </p:spPr>
        <p:txBody>
          <a:bodyPr/>
          <a:lstStyle/>
          <a:p/>
        </p:txBody>
      </p:sp>
      <p:sp>
        <p:nvSpPr>
          <p:cNvPr id="111" name="Text 111"/>
          <p:cNvSpPr txBox="1"/>
          <p:nvPr/>
        </p:nvSpPr>
        <p:spPr>
          <a:xfrm>
            <a:off x="877824" y="3955024"/>
            <a:ext cx="475488" cy="475488"/>
          </a:xfrm>
          <a:prstGeom prst="rect">
            <a:avLst/>
          </a:prstGeom>
          <a:noFill/>
          <a:ln>
            <a:noFill/>
          </a:ln>
        </p:spPr>
        <p:txBody>
          <a:bodyPr wrap="square" lIns="0" tIns="0" rIns="0" bIns="0" rtlCol="0" anchor="ctr"/>
          <a:lstStyle/>
          <a:p>
            <a:pPr indent="0" marL="0" algn="ctr">
              <a:buNone/>
            </a:pPr>
            <a:r>
              <a:rPr lang="de-DE" sz="1500" b="1" dirty="0">
                <a:solidFill>
                  <a:srgbClr val="8FB840"/>
                </a:solidFill>
                <a:latin typeface="Calibri" pitchFamily="34" charset="0"/>
                <a:ea typeface="Calibri" pitchFamily="34" charset="-122"/>
                <a:cs typeface="Calibri" pitchFamily="34" charset="-120"/>
              </a:rPr>
              <a:t xml:space="preserve">4</a:t>
            </a:r>
          </a:p>
        </p:txBody>
      </p:sp>
      <p:sp>
        <p:nvSpPr>
          <p:cNvPr id="112" name="Text 112"/>
          <p:cNvSpPr txBox="1"/>
          <p:nvPr/>
        </p:nvSpPr>
        <p:spPr>
          <a:xfrm>
            <a:off x="1527048" y="4017360"/>
            <a:ext cx="9000000" cy="310896"/>
          </a:xfrm>
          <a:prstGeom prst="rect">
            <a:avLst/>
          </a:prstGeom>
          <a:noFill/>
          <a:ln>
            <a:noFill/>
          </a:ln>
        </p:spPr>
        <p:txBody>
          <a:bodyPr wrap="square" lIns="0" tIns="0" rIns="0" bIns="0" rtlCol="0" anchor="t"/>
          <a:lstStyle/>
          <a:p>
            <a:pPr indent="0" marL="0" algn="l">
              <a:buNone/>
            </a:pPr>
            <a:r>
              <a:rPr lang="de-DE" sz="1350" b="1" dirty="0">
                <a:solidFill>
                  <a:srgbClr val="0F3D2A"/>
                </a:solidFill>
                <a:latin typeface="Calibri" pitchFamily="34" charset="0"/>
                <a:ea typeface="Calibri" pitchFamily="34" charset="-122"/>
                <a:cs typeface="Calibri" pitchFamily="34" charset="-120"/>
              </a:rPr>
              <a:t xml:space="preserve">Vorhersagen aufstellen und testen</a:t>
            </a:r>
          </a:p>
        </p:txBody>
      </p:sp>
      <p:sp>
        <p:nvSpPr>
          <p:cNvPr id="113" name="Text 113"/>
          <p:cNvSpPr txBox="1"/>
          <p:nvPr/>
        </p:nvSpPr>
        <p:spPr>
          <a:xfrm>
            <a:off x="1527048" y="4328256"/>
            <a:ext cx="9000000" cy="39920"/>
          </a:xfrm>
          <a:prstGeom prst="rect">
            <a:avLst/>
          </a:prstGeom>
          <a:noFill/>
          <a:ln>
            <a:noFill/>
          </a:ln>
        </p:spPr>
        <p:txBody>
          <a:bodyPr wrap="square" lIns="0" tIns="0" rIns="0" bIns="0" rtlCol="0" anchor="t"/>
          <a:lstStyle/>
          <a:p>
            <a:pPr indent="0" marL="0" algn="l">
              <a:lnSpc>
                <a:spcPct val="105000"/>
              </a:lnSpc>
              <a:buNone/>
            </a:pPr>
            <a:r>
              <a:rPr lang="de-DE" sz="1200" dirty="0">
                <a:solidFill>
                  <a:srgbClr val="1C1C1C"/>
                </a:solidFill>
                <a:latin typeface="Calibri" pitchFamily="34" charset="0"/>
                <a:ea typeface="Calibri" pitchFamily="34" charset="-122"/>
                <a:cs typeface="Calibri" pitchFamily="34" charset="-120"/>
              </a:rPr>
              <a:t xml:space="preserve">Du tippst vorher und prüfst nachher. Auch wenn du danebenliegst.</a:t>
            </a:r>
          </a:p>
        </p:txBody>
      </p:sp>
      <p:sp>
        <p:nvSpPr>
          <p:cNvPr id="114" name="Shape 114"/>
          <p:cNvSpPr/>
          <p:nvPr/>
        </p:nvSpPr>
        <p:spPr>
          <a:xfrm>
            <a:off x="658368" y="4720000"/>
            <a:ext cx="5285232" cy="1300000"/>
          </a:xfrm>
          <a:prstGeom prst="roundRect">
            <a:avLst>
              <a:gd name="adj" fmla="val 2600"/>
            </a:avLst>
          </a:prstGeom>
          <a:solidFill>
            <a:srgbClr val="F1F4EC"/>
          </a:solidFill>
          <a:ln>
            <a:noFill/>
          </a:ln>
        </p:spPr>
        <p:txBody>
          <a:bodyPr/>
          <a:lstStyle/>
          <a:p/>
        </p:txBody>
      </p:sp>
      <p:sp>
        <p:nvSpPr>
          <p:cNvPr id="115" name="Text 115"/>
          <p:cNvSpPr txBox="1"/>
          <p:nvPr/>
        </p:nvSpPr>
        <p:spPr>
          <a:xfrm>
            <a:off x="932688" y="4920000"/>
            <a:ext cx="4736592" cy="330000"/>
          </a:xfrm>
          <a:prstGeom prst="rect">
            <a:avLst/>
          </a:prstGeom>
          <a:noFill/>
          <a:ln>
            <a:noFill/>
          </a:ln>
        </p:spPr>
        <p:txBody>
          <a:bodyPr wrap="square" lIns="0" tIns="0" rIns="0" bIns="0" rtlCol="0" anchor="t"/>
          <a:lstStyle/>
          <a:p>
            <a:pPr indent="0" marL="0" algn="l">
              <a:buNone/>
            </a:pPr>
            <a:r>
              <a:rPr lang="de-DE" sz="1250" b="1" spc="200" kern="0" dirty="0">
                <a:solidFill>
                  <a:srgbClr val="0F3D2A"/>
                </a:solidFill>
                <a:latin typeface="Calibri" pitchFamily="34" charset="0"/>
                <a:ea typeface="Calibri" pitchFamily="34" charset="-122"/>
                <a:cs typeface="Calibri" pitchFamily="34" charset="-120"/>
              </a:rPr>
              <a:t xml:space="preserve">DEUTLICH  ·  EBENE 2</a:t>
            </a:r>
          </a:p>
        </p:txBody>
      </p:sp>
      <p:sp>
        <p:nvSpPr>
          <p:cNvPr id="116" name="Text 116"/>
          <p:cNvSpPr txBox="1"/>
          <p:nvPr/>
        </p:nvSpPr>
        <p:spPr>
          <a:xfrm>
            <a:off x="932688" y="5340000"/>
            <a:ext cx="4736592" cy="480000"/>
          </a:xfrm>
          <a:prstGeom prst="rect">
            <a:avLst/>
          </a:prstGeom>
          <a:noFill/>
          <a:ln>
            <a:noFill/>
          </a:ln>
        </p:spPr>
        <p:txBody>
          <a:bodyPr wrap="square" lIns="0" tIns="0" rIns="0" bIns="0" rtlCol="0" anchor="t"/>
          <a:lstStyle/>
          <a:p>
            <a:pPr indent="0" marL="0" algn="l">
              <a:lnSpc>
                <a:spcPct val="115000"/>
              </a:lnSpc>
              <a:buNone/>
            </a:pPr>
            <a:r>
              <a:rPr lang="de-DE" sz="1250" dirty="0">
                <a:solidFill>
                  <a:srgbClr val="1C1C1C"/>
                </a:solidFill>
                <a:latin typeface="Calibri" pitchFamily="34" charset="0"/>
                <a:ea typeface="Calibri" pitchFamily="34" charset="-122"/>
                <a:cs typeface="Calibri" pitchFamily="34" charset="-120"/>
              </a:rPr>
              <a:t xml:space="preserve">An einigen Stellen. Der Einsatz treibt die Arbeit voran, der Leser versteht deine Absicht besser.</a:t>
            </a:r>
          </a:p>
        </p:txBody>
      </p:sp>
      <p:sp>
        <p:nvSpPr>
          <p:cNvPr id="117" name="Shape 117"/>
          <p:cNvSpPr/>
          <p:nvPr/>
        </p:nvSpPr>
        <p:spPr>
          <a:xfrm>
            <a:off x="6217920" y="4720000"/>
            <a:ext cx="5285232" cy="1300000"/>
          </a:xfrm>
          <a:prstGeom prst="roundRect">
            <a:avLst>
              <a:gd name="adj" fmla="val 2600"/>
            </a:avLst>
          </a:prstGeom>
          <a:solidFill>
            <a:srgbClr val="F1F4EC"/>
          </a:solidFill>
          <a:ln>
            <a:noFill/>
          </a:ln>
        </p:spPr>
        <p:txBody>
          <a:bodyPr/>
          <a:lstStyle/>
          <a:p/>
        </p:txBody>
      </p:sp>
      <p:sp>
        <p:nvSpPr>
          <p:cNvPr id="118" name="Text 118"/>
          <p:cNvSpPr txBox="1"/>
          <p:nvPr/>
        </p:nvSpPr>
        <p:spPr>
          <a:xfrm>
            <a:off x="6492240" y="4920000"/>
            <a:ext cx="4736592" cy="330000"/>
          </a:xfrm>
          <a:prstGeom prst="rect">
            <a:avLst/>
          </a:prstGeom>
          <a:noFill/>
          <a:ln>
            <a:noFill/>
          </a:ln>
        </p:spPr>
        <p:txBody>
          <a:bodyPr wrap="square" lIns="0" tIns="0" rIns="0" bIns="0" rtlCol="0" anchor="t"/>
          <a:lstStyle/>
          <a:p>
            <a:pPr indent="0" marL="0" algn="l">
              <a:buNone/>
            </a:pPr>
            <a:r>
              <a:rPr lang="de-DE" sz="1250" b="1" spc="200" kern="0" dirty="0">
                <a:solidFill>
                  <a:srgbClr val="0F3D2A"/>
                </a:solidFill>
                <a:latin typeface="Calibri" pitchFamily="34" charset="0"/>
                <a:ea typeface="Calibri" pitchFamily="34" charset="-122"/>
                <a:cs typeface="Calibri" pitchFamily="34" charset="-120"/>
              </a:rPr>
              <a:t xml:space="preserve">HERAUSRAGEND  ·  EBENE 3</a:t>
            </a:r>
          </a:p>
        </p:txBody>
      </p:sp>
      <p:sp>
        <p:nvSpPr>
          <p:cNvPr id="119" name="Text 119"/>
          <p:cNvSpPr txBox="1"/>
          <p:nvPr/>
        </p:nvSpPr>
        <p:spPr>
          <a:xfrm>
            <a:off x="6492240" y="5340000"/>
            <a:ext cx="4736592" cy="480000"/>
          </a:xfrm>
          <a:prstGeom prst="rect">
            <a:avLst/>
          </a:prstGeom>
          <a:noFill/>
          <a:ln>
            <a:noFill/>
          </a:ln>
        </p:spPr>
        <p:txBody>
          <a:bodyPr wrap="square" lIns="0" tIns="0" rIns="0" bIns="0" rtlCol="0" anchor="t"/>
          <a:lstStyle/>
          <a:p>
            <a:pPr indent="0" marL="0" algn="l">
              <a:lnSpc>
                <a:spcPct val="115000"/>
              </a:lnSpc>
              <a:buNone/>
            </a:pPr>
            <a:r>
              <a:rPr lang="de-DE" sz="1250" dirty="0">
                <a:solidFill>
                  <a:srgbClr val="1C1C1C"/>
                </a:solidFill>
                <a:latin typeface="Calibri" pitchFamily="34" charset="0"/>
                <a:ea typeface="Calibri" pitchFamily="34" charset="-122"/>
                <a:cs typeface="Calibri" pitchFamily="34" charset="-120"/>
              </a:rPr>
              <a:t xml:space="preserve">An vielen Stellen, in hoher Qualität. Die Arbeit wird dadurch kreativ vorangetrieben.</a:t>
            </a:r>
          </a:p>
        </p:txBody>
      </p:sp>
      <p:sp>
        <p:nvSpPr>
          <p:cNvPr id="123" name="Text 123"/>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124" name="Text 124"/>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6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1" name="Text 141"/>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8FB840"/>
                </a:solidFill>
                <a:latin typeface="Calibri" pitchFamily="34" charset="0"/>
                <a:ea typeface="Calibri" pitchFamily="34" charset="-122"/>
                <a:cs typeface="Calibri" pitchFamily="34" charset="-120"/>
              </a:rPr>
              <a:t xml:space="preserve">KRITERIUM D  ·  REFLEXION</a:t>
            </a:r>
          </a:p>
        </p:txBody>
      </p:sp>
      <p:sp>
        <p:nvSpPr>
          <p:cNvPr id="142" name="Text 142"/>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Die Leiter, 0 bis 3 Punkte</a:t>
            </a:r>
          </a:p>
        </p:txBody>
      </p:sp>
      <p:sp>
        <p:nvSpPr>
          <p:cNvPr id="143" name="Shape 143"/>
          <p:cNvSpPr/>
          <p:nvPr/>
        </p:nvSpPr>
        <p:spPr>
          <a:xfrm>
            <a:off x="658368" y="1298448"/>
            <a:ext cx="10844784" cy="20117"/>
          </a:xfrm>
          <a:prstGeom prst="rect">
            <a:avLst/>
          </a:prstGeom>
          <a:solidFill>
            <a:srgbClr val="8FB840"/>
          </a:solidFill>
          <a:ln>
            <a:noFill/>
          </a:ln>
        </p:spPr>
        <p:txBody>
          <a:bodyPr/>
          <a:lstStyle/>
          <a:p/>
        </p:txBody>
      </p:sp>
      <p:sp>
        <p:nvSpPr>
          <p:cNvPr id="125" name="Shape 125"/>
          <p:cNvSpPr/>
          <p:nvPr/>
        </p:nvSpPr>
        <p:spPr>
          <a:xfrm>
            <a:off x="658368" y="1572768"/>
            <a:ext cx="10844784" cy="546848"/>
          </a:xfrm>
          <a:prstGeom prst="rect">
            <a:avLst/>
          </a:prstGeom>
          <a:solidFill>
            <a:srgbClr val="F1F4EC"/>
          </a:solidFill>
          <a:ln>
            <a:noFill/>
          </a:ln>
        </p:spPr>
        <p:txBody>
          <a:bodyPr/>
          <a:lstStyle/>
          <a:p/>
        </p:txBody>
      </p:sp>
      <p:sp>
        <p:nvSpPr>
          <p:cNvPr id="126" name="Text 126"/>
          <p:cNvSpPr txBox="1"/>
          <p:nvPr/>
        </p:nvSpPr>
        <p:spPr>
          <a:xfrm>
            <a:off x="877824" y="1572768"/>
            <a:ext cx="700000" cy="54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1</a:t>
            </a:r>
          </a:p>
        </p:txBody>
      </p:sp>
      <p:sp>
        <p:nvSpPr>
          <p:cNvPr id="127" name="Text 127"/>
          <p:cNvSpPr txBox="1"/>
          <p:nvPr/>
        </p:nvSpPr>
        <p:spPr>
          <a:xfrm>
            <a:off x="1758368" y="1572768"/>
            <a:ext cx="9300000" cy="546848"/>
          </a:xfrm>
          <a:prstGeom prst="rect">
            <a:avLst/>
          </a:prstGeom>
          <a:noFill/>
          <a:ln>
            <a:noFill/>
          </a:ln>
        </p:spPr>
        <p:txBody>
          <a:bodyPr wrap="square" lIns="0" tIns="0" rIns="0" bIns="0" rtlCol="0" anchor="ctr"/>
          <a:lstStyle/>
          <a:p>
            <a:pPr indent="0" marL="0" algn="l">
              <a:lnSpc>
                <a:spcPct val="105000"/>
              </a:lnSpc>
              <a:buNone/>
            </a:pPr>
            <a:r>
              <a:rPr lang="de-DE" sz="1500" dirty="0">
                <a:solidFill>
                  <a:srgbClr val="1C1C1C"/>
                </a:solidFill>
                <a:latin typeface="Calibri" pitchFamily="34" charset="0"/>
                <a:ea typeface="Calibri" pitchFamily="34" charset="-122"/>
                <a:cs typeface="Calibri" pitchFamily="34" charset="-120"/>
              </a:rPr>
              <a:t xml:space="preserve">Es gibt Belege für eine eingeschränkte Reflexion.</a:t>
            </a:r>
          </a:p>
        </p:txBody>
      </p:sp>
      <p:sp>
        <p:nvSpPr>
          <p:cNvPr id="128" name="Shape 128"/>
          <p:cNvSpPr/>
          <p:nvPr/>
        </p:nvSpPr>
        <p:spPr>
          <a:xfrm>
            <a:off x="658368" y="2192768"/>
            <a:ext cx="10844784" cy="546848"/>
          </a:xfrm>
          <a:prstGeom prst="rect">
            <a:avLst/>
          </a:prstGeom>
          <a:solidFill>
            <a:srgbClr val="F4F4F2"/>
          </a:solidFill>
          <a:ln>
            <a:noFill/>
          </a:ln>
        </p:spPr>
        <p:txBody>
          <a:bodyPr/>
          <a:lstStyle/>
          <a:p/>
        </p:txBody>
      </p:sp>
      <p:sp>
        <p:nvSpPr>
          <p:cNvPr id="129" name="Text 129"/>
          <p:cNvSpPr txBox="1"/>
          <p:nvPr/>
        </p:nvSpPr>
        <p:spPr>
          <a:xfrm>
            <a:off x="877824" y="2192768"/>
            <a:ext cx="700000" cy="54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2</a:t>
            </a:r>
          </a:p>
        </p:txBody>
      </p:sp>
      <p:sp>
        <p:nvSpPr>
          <p:cNvPr id="130" name="Text 130"/>
          <p:cNvSpPr txBox="1"/>
          <p:nvPr/>
        </p:nvSpPr>
        <p:spPr>
          <a:xfrm>
            <a:off x="1758368" y="2192768"/>
            <a:ext cx="9300000" cy="546848"/>
          </a:xfrm>
          <a:prstGeom prst="rect">
            <a:avLst/>
          </a:prstGeom>
          <a:noFill/>
          <a:ln>
            <a:noFill/>
          </a:ln>
        </p:spPr>
        <p:txBody>
          <a:bodyPr wrap="square" lIns="0" tIns="0" rIns="0" bIns="0" rtlCol="0" anchor="ctr"/>
          <a:lstStyle/>
          <a:p>
            <a:pPr indent="0" marL="0" algn="l">
              <a:lnSpc>
                <a:spcPct val="105000"/>
              </a:lnSpc>
              <a:buNone/>
            </a:pPr>
            <a:r>
              <a:rPr lang="de-DE" sz="1500" dirty="0">
                <a:solidFill>
                  <a:srgbClr val="1C1C1C"/>
                </a:solidFill>
                <a:latin typeface="Calibri" pitchFamily="34" charset="0"/>
                <a:ea typeface="Calibri" pitchFamily="34" charset="-122"/>
                <a:cs typeface="Calibri" pitchFamily="34" charset="-120"/>
              </a:rPr>
              <a:t xml:space="preserve">Es gibt Belege für eine sinnvolle Reflexion.</a:t>
            </a:r>
          </a:p>
        </p:txBody>
      </p:sp>
      <p:sp>
        <p:nvSpPr>
          <p:cNvPr id="131" name="Shape 131"/>
          <p:cNvSpPr/>
          <p:nvPr/>
        </p:nvSpPr>
        <p:spPr>
          <a:xfrm>
            <a:off x="658368" y="2812768"/>
            <a:ext cx="10844784" cy="546848"/>
          </a:xfrm>
          <a:prstGeom prst="rect">
            <a:avLst/>
          </a:prstGeom>
          <a:solidFill>
            <a:srgbClr val="F1F4EC"/>
          </a:solidFill>
          <a:ln>
            <a:noFill/>
          </a:ln>
        </p:spPr>
        <p:txBody>
          <a:bodyPr/>
          <a:lstStyle/>
          <a:p/>
        </p:txBody>
      </p:sp>
      <p:sp>
        <p:nvSpPr>
          <p:cNvPr id="132" name="Text 132"/>
          <p:cNvSpPr txBox="1"/>
          <p:nvPr/>
        </p:nvSpPr>
        <p:spPr>
          <a:xfrm>
            <a:off x="877824" y="2812768"/>
            <a:ext cx="700000" cy="54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3</a:t>
            </a:r>
          </a:p>
        </p:txBody>
      </p:sp>
      <p:sp>
        <p:nvSpPr>
          <p:cNvPr id="133" name="Text 133"/>
          <p:cNvSpPr txBox="1"/>
          <p:nvPr/>
        </p:nvSpPr>
        <p:spPr>
          <a:xfrm>
            <a:off x="1758368" y="2812768"/>
            <a:ext cx="9300000" cy="546848"/>
          </a:xfrm>
          <a:prstGeom prst="rect">
            <a:avLst/>
          </a:prstGeom>
          <a:noFill/>
          <a:ln>
            <a:noFill/>
          </a:ln>
        </p:spPr>
        <p:txBody>
          <a:bodyPr wrap="square" lIns="0" tIns="0" rIns="0" bIns="0" rtlCol="0" anchor="ctr"/>
          <a:lstStyle/>
          <a:p>
            <a:pPr indent="0" marL="0" algn="l">
              <a:lnSpc>
                <a:spcPct val="105000"/>
              </a:lnSpc>
              <a:buNone/>
            </a:pPr>
            <a:r>
              <a:rPr lang="de-DE" sz="1500" dirty="0">
                <a:solidFill>
                  <a:srgbClr val="1C1C1C"/>
                </a:solidFill>
                <a:latin typeface="Calibri" pitchFamily="34" charset="0"/>
                <a:ea typeface="Calibri" pitchFamily="34" charset="-122"/>
                <a:cs typeface="Calibri" pitchFamily="34" charset="-120"/>
              </a:rPr>
              <a:t xml:space="preserve">Es gibt umfangreiche Belege für eine kritische Reflexion.</a:t>
            </a:r>
          </a:p>
        </p:txBody>
      </p:sp>
      <p:sp>
        <p:nvSpPr>
          <p:cNvPr id="134" name="Shape 134"/>
          <p:cNvSpPr/>
          <p:nvPr/>
        </p:nvSpPr>
        <p:spPr>
          <a:xfrm>
            <a:off x="658368" y="3550000"/>
            <a:ext cx="5285232" cy="1700000"/>
          </a:xfrm>
          <a:prstGeom prst="roundRect">
            <a:avLst>
              <a:gd name="adj" fmla="val 2600"/>
            </a:avLst>
          </a:prstGeom>
          <a:solidFill>
            <a:srgbClr val="F1F4EC"/>
          </a:solidFill>
          <a:ln>
            <a:noFill/>
          </a:ln>
        </p:spPr>
        <p:txBody>
          <a:bodyPr/>
          <a:lstStyle/>
          <a:p/>
        </p:txBody>
      </p:sp>
      <p:sp>
        <p:nvSpPr>
          <p:cNvPr id="135" name="Text 135"/>
          <p:cNvSpPr txBox="1"/>
          <p:nvPr/>
        </p:nvSpPr>
        <p:spPr>
          <a:xfrm>
            <a:off x="932688" y="3750000"/>
            <a:ext cx="4736592" cy="330000"/>
          </a:xfrm>
          <a:prstGeom prst="rect">
            <a:avLst/>
          </a:prstGeom>
          <a:noFill/>
          <a:ln>
            <a:noFill/>
          </a:ln>
        </p:spPr>
        <p:txBody>
          <a:bodyPr wrap="square" lIns="0" tIns="0" rIns="0" bIns="0" rtlCol="0" anchor="t"/>
          <a:lstStyle/>
          <a:p>
            <a:pPr indent="0" marL="0" algn="l">
              <a:buNone/>
            </a:pPr>
            <a:r>
              <a:rPr lang="de-DE" sz="1250" b="1" spc="200" kern="0" dirty="0">
                <a:solidFill>
                  <a:srgbClr val="0F3D2A"/>
                </a:solidFill>
                <a:latin typeface="Calibri" pitchFamily="34" charset="0"/>
                <a:ea typeface="Calibri" pitchFamily="34" charset="-122"/>
                <a:cs typeface="Calibri" pitchFamily="34" charset="-120"/>
              </a:rPr>
              <a:t xml:space="preserve">SINNVOLL  ·  EBENE 2</a:t>
            </a:r>
          </a:p>
        </p:txBody>
      </p:sp>
      <p:sp>
        <p:nvSpPr>
          <p:cNvPr id="136" name="Text 136"/>
          <p:cNvSpPr txBox="1"/>
          <p:nvPr/>
        </p:nvSpPr>
        <p:spPr>
          <a:xfrm>
            <a:off x="932688" y="4170000"/>
            <a:ext cx="4736592" cy="880000"/>
          </a:xfrm>
          <a:prstGeom prst="rect">
            <a:avLst/>
          </a:prstGeom>
          <a:noFill/>
          <a:ln>
            <a:noFill/>
          </a:ln>
        </p:spPr>
        <p:txBody>
          <a:bodyPr wrap="square" lIns="0" tIns="0" rIns="0" bIns="0" rtlCol="0" anchor="t"/>
          <a:lstStyle/>
          <a:p>
            <a:pPr indent="0" marL="0" algn="l">
              <a:lnSpc>
                <a:spcPct val="115000"/>
              </a:lnSpc>
              <a:buNone/>
            </a:pPr>
            <a:r>
              <a:rPr lang="de-DE" sz="1350" dirty="0">
                <a:solidFill>
                  <a:srgbClr val="1C1C1C"/>
                </a:solidFill>
                <a:latin typeface="Calibri" pitchFamily="34" charset="0"/>
                <a:ea typeface="Calibri" pitchFamily="34" charset="-122"/>
                <a:cs typeface="Calibri" pitchFamily="34" charset="-120"/>
              </a:rPr>
              <a:t xml:space="preserve">Verknüpfungen zu den Zielen der Arbeit schaffen, das Gelernte kommentieren, eine Einschränkung diskutieren, zwei Herangehensweisen vergleichen.</a:t>
            </a:r>
          </a:p>
        </p:txBody>
      </p:sp>
      <p:sp>
        <p:nvSpPr>
          <p:cNvPr id="137" name="Shape 137"/>
          <p:cNvSpPr/>
          <p:nvPr/>
        </p:nvSpPr>
        <p:spPr>
          <a:xfrm>
            <a:off x="6217920" y="3550000"/>
            <a:ext cx="5285232" cy="1700000"/>
          </a:xfrm>
          <a:prstGeom prst="roundRect">
            <a:avLst>
              <a:gd name="adj" fmla="val 2600"/>
            </a:avLst>
          </a:prstGeom>
          <a:solidFill>
            <a:srgbClr val="F1F4EC"/>
          </a:solidFill>
          <a:ln>
            <a:noFill/>
          </a:ln>
        </p:spPr>
        <p:txBody>
          <a:bodyPr/>
          <a:lstStyle/>
          <a:p/>
        </p:txBody>
      </p:sp>
      <p:sp>
        <p:nvSpPr>
          <p:cNvPr id="138" name="Text 138"/>
          <p:cNvSpPr txBox="1"/>
          <p:nvPr/>
        </p:nvSpPr>
        <p:spPr>
          <a:xfrm>
            <a:off x="6492240" y="3750000"/>
            <a:ext cx="4736592" cy="330000"/>
          </a:xfrm>
          <a:prstGeom prst="rect">
            <a:avLst/>
          </a:prstGeom>
          <a:noFill/>
          <a:ln>
            <a:noFill/>
          </a:ln>
        </p:spPr>
        <p:txBody>
          <a:bodyPr wrap="square" lIns="0" tIns="0" rIns="0" bIns="0" rtlCol="0" anchor="t"/>
          <a:lstStyle/>
          <a:p>
            <a:pPr indent="0" marL="0" algn="l">
              <a:buNone/>
            </a:pPr>
            <a:r>
              <a:rPr lang="de-DE" sz="1250" b="1" spc="200" kern="0" dirty="0">
                <a:solidFill>
                  <a:srgbClr val="0F3D2A"/>
                </a:solidFill>
                <a:latin typeface="Calibri" pitchFamily="34" charset="0"/>
                <a:ea typeface="Calibri" pitchFamily="34" charset="-122"/>
                <a:cs typeface="Calibri" pitchFamily="34" charset="-120"/>
              </a:rPr>
              <a:t xml:space="preserve">KRITISCH  ·  EBENE 3</a:t>
            </a:r>
          </a:p>
        </p:txBody>
      </p:sp>
      <p:sp>
        <p:nvSpPr>
          <p:cNvPr id="139" name="Text 139"/>
          <p:cNvSpPr txBox="1"/>
          <p:nvPr/>
        </p:nvSpPr>
        <p:spPr>
          <a:xfrm>
            <a:off x="6492240" y="4170000"/>
            <a:ext cx="4736592" cy="880000"/>
          </a:xfrm>
          <a:prstGeom prst="rect">
            <a:avLst/>
          </a:prstGeom>
          <a:noFill/>
          <a:ln>
            <a:noFill/>
          </a:ln>
        </p:spPr>
        <p:txBody>
          <a:bodyPr wrap="square" lIns="0" tIns="0" rIns="0" bIns="0" rtlCol="0" anchor="t"/>
          <a:lstStyle/>
          <a:p>
            <a:pPr indent="0" marL="0" algn="l">
              <a:lnSpc>
                <a:spcPct val="115000"/>
              </a:lnSpc>
              <a:buNone/>
            </a:pPr>
            <a:r>
              <a:rPr lang="de-DE" sz="1350" dirty="0">
                <a:solidFill>
                  <a:srgbClr val="1C1C1C"/>
                </a:solidFill>
                <a:latin typeface="Calibri" pitchFamily="34" charset="0"/>
                <a:ea typeface="Calibri" pitchFamily="34" charset="-122"/>
                <a:cs typeface="Calibri" pitchFamily="34" charset="-120"/>
              </a:rPr>
              <a:t xml:space="preserve">Wesentlich, ausschlaggebend, einsichtsvoll: Überlegungen zu den nächsten Schritten, Implikationen der Ergebnisse, Stärken und Schwächen verschiedener Zugänge.</a:t>
            </a:r>
          </a:p>
        </p:txBody>
      </p:sp>
      <p:sp>
        <p:nvSpPr>
          <p:cNvPr id="140" name="Text 140"/>
          <p:cNvSpPr txBox="1"/>
          <p:nvPr/>
        </p:nvSpPr>
        <p:spPr>
          <a:xfrm>
            <a:off x="658368" y="5450000"/>
            <a:ext cx="10844784" cy="500000"/>
          </a:xfrm>
          <a:prstGeom prst="rect">
            <a:avLst/>
          </a:prstGeom>
          <a:noFill/>
          <a:ln>
            <a:noFill/>
          </a:ln>
        </p:spPr>
        <p:txBody>
          <a:bodyPr wrap="square" lIns="0" tIns="0" rIns="0" bIns="0" rtlCol="0" anchor="t"/>
          <a:lstStyle/>
          <a:p>
            <a:pPr indent="0" marL="0" algn="l">
              <a:buNone/>
            </a:pPr>
            <a:r>
              <a:rPr lang="de-DE" sz="1400" dirty="0">
                <a:solidFill>
                  <a:srgbClr val="0F3D2A"/>
                </a:solidFill>
                <a:latin typeface="Cambria" pitchFamily="34" charset="0"/>
                <a:ea typeface="Cambria" pitchFamily="34" charset="-122"/>
                <a:cs typeface="Cambria" pitchFamily="34" charset="-120"/>
              </a:rPr>
              <a:t xml:space="preserve">Eine bloße Beschreibung von Ergebnissen ist Ebene 1. Mehr nicht.</a:t>
            </a:r>
          </a:p>
        </p:txBody>
      </p:sp>
      <p:sp>
        <p:nvSpPr>
          <p:cNvPr id="144" name="Text 144"/>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145" name="Text 145"/>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7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 name="Text 159"/>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8FB840"/>
                </a:solidFill>
                <a:latin typeface="Calibri" pitchFamily="34" charset="0"/>
                <a:ea typeface="Calibri" pitchFamily="34" charset="-122"/>
                <a:cs typeface="Calibri" pitchFamily="34" charset="-120"/>
              </a:rPr>
              <a:t xml:space="preserve">TAFELBILD</a:t>
            </a:r>
          </a:p>
        </p:txBody>
      </p:sp>
      <p:sp>
        <p:nvSpPr>
          <p:cNvPr id="160" name="Text 160"/>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Die drei Reflexionsebenen</a:t>
            </a:r>
          </a:p>
        </p:txBody>
      </p:sp>
      <p:sp>
        <p:nvSpPr>
          <p:cNvPr id="161" name="Shape 161"/>
          <p:cNvSpPr/>
          <p:nvPr/>
        </p:nvSpPr>
        <p:spPr>
          <a:xfrm>
            <a:off x="658368" y="1298448"/>
            <a:ext cx="10844784" cy="20117"/>
          </a:xfrm>
          <a:prstGeom prst="rect">
            <a:avLst/>
          </a:prstGeom>
          <a:solidFill>
            <a:srgbClr val="8FB840"/>
          </a:solidFill>
          <a:ln>
            <a:noFill/>
          </a:ln>
        </p:spPr>
        <p:txBody>
          <a:bodyPr/>
          <a:lstStyle/>
          <a:p/>
        </p:txBody>
      </p:sp>
      <p:sp>
        <p:nvSpPr>
          <p:cNvPr id="146" name="Text 146"/>
          <p:cNvSpPr txBox="1"/>
          <p:nvPr/>
        </p:nvSpPr>
        <p:spPr>
          <a:xfrm>
            <a:off x="658368" y="1572768"/>
            <a:ext cx="10844784" cy="400000"/>
          </a:xfrm>
          <a:prstGeom prst="rect">
            <a:avLst/>
          </a:prstGeom>
          <a:noFill/>
          <a:ln>
            <a:noFill/>
          </a:ln>
        </p:spPr>
        <p:txBody>
          <a:bodyPr wrap="square" lIns="0" tIns="0" rIns="0" bIns="0" rtlCol="0" anchor="t"/>
          <a:lstStyle/>
          <a:p>
            <a:pPr indent="0" marL="0" algn="l">
              <a:buNone/>
            </a:pPr>
            <a:r>
              <a:rPr lang="de-DE" sz="1400" i="1" dirty="0">
                <a:solidFill>
                  <a:srgbClr val="5E5E5E"/>
                </a:solidFill>
                <a:latin typeface="Calibri" pitchFamily="34" charset="0"/>
                <a:ea typeface="Calibri" pitchFamily="34" charset="-122"/>
                <a:cs typeface="Calibri" pitchFamily="34" charset="-120"/>
              </a:rPr>
              <a:t xml:space="preserve">Dasselbe Ergebnis, dreimal kommentiert. Thema: ein Modell für die Abkühlung eines Getränks.</a:t>
            </a:r>
          </a:p>
        </p:txBody>
      </p:sp>
      <p:sp>
        <p:nvSpPr>
          <p:cNvPr id="147" name="Shape 147"/>
          <p:cNvSpPr/>
          <p:nvPr/>
        </p:nvSpPr>
        <p:spPr>
          <a:xfrm>
            <a:off x="658368" y="2072768"/>
            <a:ext cx="10844784" cy="1176848"/>
          </a:xfrm>
          <a:prstGeom prst="roundRect">
            <a:avLst>
              <a:gd name="adj" fmla="val 3000"/>
            </a:avLst>
          </a:prstGeom>
          <a:solidFill>
            <a:srgbClr val="F4F4F2"/>
          </a:solidFill>
          <a:ln>
            <a:noFill/>
          </a:ln>
        </p:spPr>
        <p:txBody>
          <a:bodyPr/>
          <a:lstStyle/>
          <a:p/>
        </p:txBody>
      </p:sp>
      <p:sp>
        <p:nvSpPr>
          <p:cNvPr id="148" name="Text 148"/>
          <p:cNvSpPr txBox="1"/>
          <p:nvPr/>
        </p:nvSpPr>
        <p:spPr>
          <a:xfrm>
            <a:off x="877824" y="2222768"/>
            <a:ext cx="1150000" cy="400000"/>
          </a:xfrm>
          <a:prstGeom prst="rect">
            <a:avLst/>
          </a:prstGeom>
          <a:noFill/>
          <a:ln>
            <a:noFill/>
          </a:ln>
        </p:spPr>
        <p:txBody>
          <a:bodyPr wrap="square" lIns="0" tIns="0" rIns="0" bIns="0" rtlCol="0" anchor="t"/>
          <a:lstStyle/>
          <a:p>
            <a:pPr indent="0" marL="0" algn="ctr">
              <a:buNone/>
            </a:pPr>
            <a:r>
              <a:rPr lang="de-DE" sz="2000" b="1" dirty="0">
                <a:solidFill>
                  <a:srgbClr val="5E5E5E"/>
                </a:solidFill>
                <a:latin typeface="Cambria" pitchFamily="34" charset="0"/>
                <a:ea typeface="Cambria" pitchFamily="34" charset="-122"/>
                <a:cs typeface="Cambria" pitchFamily="34" charset="-120"/>
              </a:rPr>
              <a:t xml:space="preserve">1</a:t>
            </a:r>
          </a:p>
        </p:txBody>
      </p:sp>
      <p:sp>
        <p:nvSpPr>
          <p:cNvPr id="149" name="Text 149"/>
          <p:cNvSpPr txBox="1"/>
          <p:nvPr/>
        </p:nvSpPr>
        <p:spPr>
          <a:xfrm>
            <a:off x="877824" y="2672768"/>
            <a:ext cx="1150000" cy="280000"/>
          </a:xfrm>
          <a:prstGeom prst="rect">
            <a:avLst/>
          </a:prstGeom>
          <a:noFill/>
          <a:ln>
            <a:noFill/>
          </a:ln>
        </p:spPr>
        <p:txBody>
          <a:bodyPr wrap="square" lIns="0" tIns="0" rIns="0" bIns="0" rtlCol="0" anchor="t"/>
          <a:lstStyle/>
          <a:p>
            <a:pPr indent="0" marL="0" algn="ctr">
              <a:buNone/>
            </a:pPr>
            <a:r>
              <a:rPr lang="de-DE" sz="1050" dirty="0">
                <a:solidFill>
                  <a:srgbClr val="5E5E5E"/>
                </a:solidFill>
                <a:latin typeface="Calibri" pitchFamily="34" charset="0"/>
                <a:ea typeface="Calibri" pitchFamily="34" charset="-122"/>
                <a:cs typeface="Calibri" pitchFamily="34" charset="-120"/>
              </a:rPr>
              <a:t xml:space="preserve">eingeschränkt</a:t>
            </a:r>
          </a:p>
        </p:txBody>
      </p:sp>
      <p:sp>
        <p:nvSpPr>
          <p:cNvPr id="150" name="Text 150"/>
          <p:cNvSpPr txBox="1"/>
          <p:nvPr/>
        </p:nvSpPr>
        <p:spPr>
          <a:xfrm>
            <a:off x="2208368" y="2072768"/>
            <a:ext cx="8950000" cy="1176848"/>
          </a:xfrm>
          <a:prstGeom prst="rect">
            <a:avLst/>
          </a:prstGeom>
          <a:noFill/>
          <a:ln>
            <a:noFill/>
          </a:ln>
        </p:spPr>
        <p:txBody>
          <a:bodyPr wrap="square" lIns="0" tIns="0" rIns="0" bIns="0" rtlCol="0" anchor="ctr"/>
          <a:lstStyle/>
          <a:p>
            <a:pPr indent="0" marL="0" algn="l">
              <a:lnSpc>
                <a:spcPct val="115000"/>
              </a:lnSpc>
              <a:buNone/>
            </a:pPr>
            <a:r>
              <a:rPr lang="de-DE" sz="1400" dirty="0">
                <a:solidFill>
                  <a:srgbClr val="1C1C1C"/>
                </a:solidFill>
                <a:latin typeface="Calibri" pitchFamily="34" charset="0"/>
                <a:ea typeface="Calibri" pitchFamily="34" charset="-122"/>
                <a:cs typeface="Calibri" pitchFamily="34" charset="-120"/>
              </a:rPr>
              <a:t xml:space="preserve">„Das Modell passt gut zu den Messwerten.“</a:t>
            </a:r>
          </a:p>
        </p:txBody>
      </p:sp>
      <p:sp>
        <p:nvSpPr>
          <p:cNvPr id="151" name="Shape 151"/>
          <p:cNvSpPr/>
          <p:nvPr/>
        </p:nvSpPr>
        <p:spPr>
          <a:xfrm>
            <a:off x="658368" y="3395920"/>
            <a:ext cx="10844784" cy="1176848"/>
          </a:xfrm>
          <a:prstGeom prst="roundRect">
            <a:avLst>
              <a:gd name="adj" fmla="val 3000"/>
            </a:avLst>
          </a:prstGeom>
          <a:solidFill>
            <a:srgbClr val="F1F4EC"/>
          </a:solidFill>
          <a:ln>
            <a:noFill/>
          </a:ln>
        </p:spPr>
        <p:txBody>
          <a:bodyPr/>
          <a:lstStyle/>
          <a:p/>
        </p:txBody>
      </p:sp>
      <p:sp>
        <p:nvSpPr>
          <p:cNvPr id="152" name="Text 152"/>
          <p:cNvSpPr txBox="1"/>
          <p:nvPr/>
        </p:nvSpPr>
        <p:spPr>
          <a:xfrm>
            <a:off x="877824" y="3545920"/>
            <a:ext cx="1150000" cy="400000"/>
          </a:xfrm>
          <a:prstGeom prst="rect">
            <a:avLst/>
          </a:prstGeom>
          <a:noFill/>
          <a:ln>
            <a:noFill/>
          </a:ln>
        </p:spPr>
        <p:txBody>
          <a:bodyPr wrap="square" lIns="0" tIns="0" rIns="0" bIns="0" rtlCol="0" anchor="t"/>
          <a:lstStyle/>
          <a:p>
            <a:pPr indent="0" marL="0" algn="ctr">
              <a:buNone/>
            </a:pPr>
            <a:r>
              <a:rPr lang="de-DE" sz="2000" b="1" dirty="0">
                <a:solidFill>
                  <a:srgbClr val="0F3D2A"/>
                </a:solidFill>
                <a:latin typeface="Cambria" pitchFamily="34" charset="0"/>
                <a:ea typeface="Cambria" pitchFamily="34" charset="-122"/>
                <a:cs typeface="Cambria" pitchFamily="34" charset="-120"/>
              </a:rPr>
              <a:t xml:space="preserve">2</a:t>
            </a:r>
          </a:p>
        </p:txBody>
      </p:sp>
      <p:sp>
        <p:nvSpPr>
          <p:cNvPr id="153" name="Text 153"/>
          <p:cNvSpPr txBox="1"/>
          <p:nvPr/>
        </p:nvSpPr>
        <p:spPr>
          <a:xfrm>
            <a:off x="877824" y="3995920"/>
            <a:ext cx="1150000" cy="280000"/>
          </a:xfrm>
          <a:prstGeom prst="rect">
            <a:avLst/>
          </a:prstGeom>
          <a:noFill/>
          <a:ln>
            <a:noFill/>
          </a:ln>
        </p:spPr>
        <p:txBody>
          <a:bodyPr wrap="square" lIns="0" tIns="0" rIns="0" bIns="0" rtlCol="0" anchor="t"/>
          <a:lstStyle/>
          <a:p>
            <a:pPr indent="0" marL="0" algn="ctr">
              <a:buNone/>
            </a:pPr>
            <a:r>
              <a:rPr lang="de-DE" sz="1050" dirty="0">
                <a:solidFill>
                  <a:srgbClr val="0F3D2A"/>
                </a:solidFill>
                <a:latin typeface="Calibri" pitchFamily="34" charset="0"/>
                <a:ea typeface="Calibri" pitchFamily="34" charset="-122"/>
                <a:cs typeface="Calibri" pitchFamily="34" charset="-120"/>
              </a:rPr>
              <a:t xml:space="preserve">sinnvoll</a:t>
            </a:r>
          </a:p>
        </p:txBody>
      </p:sp>
      <p:sp>
        <p:nvSpPr>
          <p:cNvPr id="154" name="Text 154"/>
          <p:cNvSpPr txBox="1"/>
          <p:nvPr/>
        </p:nvSpPr>
        <p:spPr>
          <a:xfrm>
            <a:off x="2208368" y="3395920"/>
            <a:ext cx="8950000" cy="1176848"/>
          </a:xfrm>
          <a:prstGeom prst="rect">
            <a:avLst/>
          </a:prstGeom>
          <a:noFill/>
          <a:ln>
            <a:noFill/>
          </a:ln>
        </p:spPr>
        <p:txBody>
          <a:bodyPr wrap="square" lIns="0" tIns="0" rIns="0" bIns="0" rtlCol="0" anchor="ctr"/>
          <a:lstStyle/>
          <a:p>
            <a:pPr indent="0" marL="0" algn="l">
              <a:lnSpc>
                <a:spcPct val="115000"/>
              </a:lnSpc>
              <a:buNone/>
            </a:pPr>
            <a:r>
              <a:rPr lang="de-DE" sz="1400" dirty="0">
                <a:solidFill>
                  <a:srgbClr val="1C1C1C"/>
                </a:solidFill>
                <a:latin typeface="Calibri" pitchFamily="34" charset="0"/>
                <a:ea typeface="Calibri" pitchFamily="34" charset="-122"/>
                <a:cs typeface="Calibri" pitchFamily="34" charset="-120"/>
              </a:rPr>
              <a:t xml:space="preserve">„Das Modell passt in den ersten zwanzig Minuten gut, danach liegt es systematisch zu tief. Das liegt daran, dass ich die Umgebungstemperatur als konstant angenommen habe.“</a:t>
            </a:r>
          </a:p>
        </p:txBody>
      </p:sp>
      <p:sp>
        <p:nvSpPr>
          <p:cNvPr id="155" name="Shape 155"/>
          <p:cNvSpPr/>
          <p:nvPr/>
        </p:nvSpPr>
        <p:spPr>
          <a:xfrm>
            <a:off x="658368" y="4719072"/>
            <a:ext cx="10844784" cy="1526848"/>
          </a:xfrm>
          <a:prstGeom prst="roundRect">
            <a:avLst>
              <a:gd name="adj" fmla="val 3000"/>
            </a:avLst>
          </a:prstGeom>
          <a:solidFill>
            <a:srgbClr val="DCE8C2"/>
          </a:solidFill>
          <a:ln>
            <a:noFill/>
          </a:ln>
        </p:spPr>
        <p:txBody>
          <a:bodyPr/>
          <a:lstStyle/>
          <a:p/>
        </p:txBody>
      </p:sp>
      <p:sp>
        <p:nvSpPr>
          <p:cNvPr id="156" name="Text 156"/>
          <p:cNvSpPr txBox="1"/>
          <p:nvPr/>
        </p:nvSpPr>
        <p:spPr>
          <a:xfrm>
            <a:off x="877824" y="4869072"/>
            <a:ext cx="1150000" cy="400000"/>
          </a:xfrm>
          <a:prstGeom prst="rect">
            <a:avLst/>
          </a:prstGeom>
          <a:noFill/>
          <a:ln>
            <a:noFill/>
          </a:ln>
        </p:spPr>
        <p:txBody>
          <a:bodyPr wrap="square" lIns="0" tIns="0" rIns="0" bIns="0" rtlCol="0" anchor="t"/>
          <a:lstStyle/>
          <a:p>
            <a:pPr indent="0" marL="0" algn="ctr">
              <a:buNone/>
            </a:pPr>
            <a:r>
              <a:rPr lang="de-DE" sz="2000" b="1" dirty="0">
                <a:solidFill>
                  <a:srgbClr val="0F3D2A"/>
                </a:solidFill>
                <a:latin typeface="Cambria" pitchFamily="34" charset="0"/>
                <a:ea typeface="Cambria" pitchFamily="34" charset="-122"/>
                <a:cs typeface="Cambria" pitchFamily="34" charset="-120"/>
              </a:rPr>
              <a:t xml:space="preserve">3</a:t>
            </a:r>
          </a:p>
        </p:txBody>
      </p:sp>
      <p:sp>
        <p:nvSpPr>
          <p:cNvPr id="157" name="Text 157"/>
          <p:cNvSpPr txBox="1"/>
          <p:nvPr/>
        </p:nvSpPr>
        <p:spPr>
          <a:xfrm>
            <a:off x="877824" y="5319072"/>
            <a:ext cx="1150000" cy="280000"/>
          </a:xfrm>
          <a:prstGeom prst="rect">
            <a:avLst/>
          </a:prstGeom>
          <a:noFill/>
          <a:ln>
            <a:noFill/>
          </a:ln>
        </p:spPr>
        <p:txBody>
          <a:bodyPr wrap="square" lIns="0" tIns="0" rIns="0" bIns="0" rtlCol="0" anchor="t"/>
          <a:lstStyle/>
          <a:p>
            <a:pPr indent="0" marL="0" algn="ctr">
              <a:buNone/>
            </a:pPr>
            <a:r>
              <a:rPr lang="de-DE" sz="1050" dirty="0">
                <a:solidFill>
                  <a:srgbClr val="0F3D2A"/>
                </a:solidFill>
                <a:latin typeface="Calibri" pitchFamily="34" charset="0"/>
                <a:ea typeface="Calibri" pitchFamily="34" charset="-122"/>
                <a:cs typeface="Calibri" pitchFamily="34" charset="-120"/>
              </a:rPr>
              <a:t xml:space="preserve">kritisch</a:t>
            </a:r>
          </a:p>
        </p:txBody>
      </p:sp>
      <p:sp>
        <p:nvSpPr>
          <p:cNvPr id="158" name="Text 158"/>
          <p:cNvSpPr txBox="1"/>
          <p:nvPr/>
        </p:nvSpPr>
        <p:spPr>
          <a:xfrm>
            <a:off x="2208368" y="4719072"/>
            <a:ext cx="8950000" cy="1526848"/>
          </a:xfrm>
          <a:prstGeom prst="rect">
            <a:avLst/>
          </a:prstGeom>
          <a:noFill/>
          <a:ln>
            <a:noFill/>
          </a:ln>
        </p:spPr>
        <p:txBody>
          <a:bodyPr wrap="square" lIns="0" tIns="0" rIns="0" bIns="0" rtlCol="0" anchor="ctr"/>
          <a:lstStyle/>
          <a:p>
            <a:pPr indent="0" marL="0" algn="l">
              <a:lnSpc>
                <a:spcPct val="115000"/>
              </a:lnSpc>
              <a:buNone/>
            </a:pPr>
            <a:r>
              <a:rPr lang="de-DE" sz="1400" dirty="0">
                <a:solidFill>
                  <a:srgbClr val="1C1C1C"/>
                </a:solidFill>
                <a:latin typeface="Calibri" pitchFamily="34" charset="0"/>
                <a:ea typeface="Calibri" pitchFamily="34" charset="-122"/>
                <a:cs typeface="Calibri" pitchFamily="34" charset="-120"/>
              </a:rPr>
              <a:t xml:space="preserve">„Die Abweichung ab Minute zwanzig ist nicht zufällig, sondern einseitig. Das spricht dafür, dass meine Annahme falsch ist und nicht nur ungenau. Ein Modell mit zeitabhängiger Umgebungstemperatur wäre der nächste Schritt. Für meine Frage spielt das keine Rolle, weil der gesuchte Zeitpunkt davor liegt.“</a:t>
            </a:r>
          </a:p>
        </p:txBody>
      </p:sp>
      <p:sp>
        <p:nvSpPr>
          <p:cNvPr id="162" name="Text 162"/>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163" name="Text 163"/>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8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7" name="Text 187"/>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A8442F"/>
                </a:solidFill>
                <a:latin typeface="Calibri" pitchFamily="34" charset="0"/>
                <a:ea typeface="Calibri" pitchFamily="34" charset="-122"/>
                <a:cs typeface="Calibri" pitchFamily="34" charset="-120"/>
              </a:rPr>
              <a:t xml:space="preserve">ARBEITSAUFTRAG 1</a:t>
            </a:r>
          </a:p>
        </p:txBody>
      </p:sp>
      <p:sp>
        <p:nvSpPr>
          <p:cNvPr id="188" name="Text 188"/>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Kartenlegen</a:t>
            </a:r>
          </a:p>
        </p:txBody>
      </p:sp>
      <p:sp>
        <p:nvSpPr>
          <p:cNvPr id="189" name="Shape 189"/>
          <p:cNvSpPr/>
          <p:nvPr/>
        </p:nvSpPr>
        <p:spPr>
          <a:xfrm>
            <a:off x="658368" y="1298448"/>
            <a:ext cx="10844784" cy="20117"/>
          </a:xfrm>
          <a:prstGeom prst="rect">
            <a:avLst/>
          </a:prstGeom>
          <a:solidFill>
            <a:srgbClr val="8FB840"/>
          </a:solidFill>
          <a:ln>
            <a:noFill/>
          </a:ln>
        </p:spPr>
        <p:txBody>
          <a:bodyPr/>
          <a:lstStyle/>
          <a:p/>
        </p:txBody>
      </p:sp>
      <p:sp>
        <p:nvSpPr>
          <p:cNvPr id="164" name="Shape 164"/>
          <p:cNvSpPr/>
          <p:nvPr/>
        </p:nvSpPr>
        <p:spPr>
          <a:xfrm>
            <a:off x="658368" y="1572768"/>
            <a:ext cx="10844784" cy="1450000"/>
          </a:xfrm>
          <a:prstGeom prst="roundRect">
            <a:avLst>
              <a:gd name="adj" fmla="val 2600"/>
            </a:avLst>
          </a:prstGeom>
          <a:solidFill>
            <a:srgbClr val="E7EFD8"/>
          </a:solidFill>
          <a:ln>
            <a:noFill/>
          </a:ln>
        </p:spPr>
        <p:txBody>
          <a:bodyPr/>
          <a:lstStyle/>
          <a:p/>
        </p:txBody>
      </p:sp>
      <p:sp>
        <p:nvSpPr>
          <p:cNvPr id="165" name="Text 165"/>
          <p:cNvSpPr txBox="1"/>
          <p:nvPr/>
        </p:nvSpPr>
        <p:spPr>
          <a:xfrm>
            <a:off x="987552" y="1752768"/>
            <a:ext cx="10186416" cy="1100000"/>
          </a:xfrm>
          <a:prstGeom prst="rect">
            <a:avLst/>
          </a:prstGeom>
          <a:noFill/>
          <a:ln>
            <a:noFill/>
          </a:ln>
        </p:spPr>
        <p:txBody>
          <a:bodyPr wrap="square" lIns="0" tIns="0" rIns="0" bIns="0" rtlCol="0" anchor="t"/>
          <a:lstStyle/>
          <a:p>
            <a:pPr indent="0" marL="0" algn="l">
              <a:lnSpc>
                <a:spcPct val="115000"/>
              </a:lnSpc>
              <a:buNone/>
            </a:pPr>
            <a:r>
              <a:rPr lang="de-DE" sz="1550" dirty="0">
                <a:solidFill>
                  <a:srgbClr val="0F3D2A"/>
                </a:solidFill>
                <a:latin typeface="Cambria" pitchFamily="34" charset="0"/>
                <a:ea typeface="Cambria" pitchFamily="34" charset="-122"/>
                <a:cs typeface="Cambria" pitchFamily="34" charset="-120"/>
              </a:rPr>
              <a:t xml:space="preserve">„Legt jede der vierzehn Karten auf ein Feld der Matrix: Spalte C oder D, Zeile Ebene 1, 2 oder 3 – oder „zählt nicht“.</a:t>
            </a:r>
          </a:p>
          <a:p>
            <a:pPr indent="0" marL="0" algn="l">
              <a:lnSpc>
                <a:spcPct val="115000"/>
              </a:lnSpc>
              <a:buNone/>
            </a:pPr>
            <a:r>
              <a:rPr lang="de-DE" sz="1550" dirty="0">
                <a:solidFill>
                  <a:srgbClr val="0F3D2A"/>
                </a:solidFill>
                <a:latin typeface="Cambria" pitchFamily="34" charset="0"/>
                <a:ea typeface="Cambria" pitchFamily="34" charset="-122"/>
                <a:cs typeface="Cambria" pitchFamily="34" charset="-120"/>
              </a:rPr>
              <a:t xml:space="preserve">Wenn ihr euch nach einer Minute nicht einigt, legt die Karte an den Rand und schreibt dazu, woran es hängt.“</a:t>
            </a:r>
          </a:p>
        </p:txBody>
      </p:sp>
      <p:sp>
        <p:nvSpPr>
          <p:cNvPr id="166" name="Shape 166"/>
          <p:cNvSpPr/>
          <p:nvPr/>
        </p:nvSpPr>
        <p:spPr>
          <a:xfrm>
            <a:off x="3058368" y="3200000"/>
            <a:ext cx="4192392" cy="320000"/>
          </a:xfrm>
          <a:prstGeom prst="rect">
            <a:avLst/>
          </a:prstGeom>
          <a:solidFill>
            <a:srgbClr val="0F3D2A"/>
          </a:solidFill>
          <a:ln>
            <a:noFill/>
          </a:ln>
        </p:spPr>
        <p:txBody>
          <a:bodyPr/>
          <a:lstStyle/>
          <a:p/>
        </p:txBody>
      </p:sp>
      <p:sp>
        <p:nvSpPr>
          <p:cNvPr id="167" name="Text 167"/>
          <p:cNvSpPr txBox="1"/>
          <p:nvPr/>
        </p:nvSpPr>
        <p:spPr>
          <a:xfrm>
            <a:off x="3178368" y="3200000"/>
            <a:ext cx="3982392" cy="320000"/>
          </a:xfrm>
          <a:prstGeom prst="rect">
            <a:avLst/>
          </a:prstGeom>
          <a:noFill/>
          <a:ln>
            <a:noFill/>
          </a:ln>
        </p:spPr>
        <p:txBody>
          <a:bodyPr wrap="square" lIns="0" tIns="0" rIns="0" bIns="0" rtlCol="0" anchor="ctr"/>
          <a:lstStyle/>
          <a:p>
            <a:pPr indent="0" marL="0" algn="l">
              <a:buNone/>
            </a:pPr>
            <a:r>
              <a:rPr lang="de-DE" sz="1150" b="1" dirty="0">
                <a:solidFill>
                  <a:srgbClr val="FFFFFF"/>
                </a:solidFill>
                <a:latin typeface="Calibri" pitchFamily="34" charset="0"/>
                <a:ea typeface="Calibri" pitchFamily="34" charset="-122"/>
                <a:cs typeface="Calibri" pitchFamily="34" charset="-120"/>
              </a:rPr>
              <a:t xml:space="preserve">C – Persönlicher Einsatz</a:t>
            </a:r>
          </a:p>
        </p:txBody>
      </p:sp>
      <p:sp>
        <p:nvSpPr>
          <p:cNvPr id="168" name="Shape 168"/>
          <p:cNvSpPr/>
          <p:nvPr/>
        </p:nvSpPr>
        <p:spPr>
          <a:xfrm>
            <a:off x="7310760" y="3200000"/>
            <a:ext cx="4192392" cy="320000"/>
          </a:xfrm>
          <a:prstGeom prst="rect">
            <a:avLst/>
          </a:prstGeom>
          <a:solidFill>
            <a:srgbClr val="0F3D2A"/>
          </a:solidFill>
          <a:ln>
            <a:noFill/>
          </a:ln>
        </p:spPr>
        <p:txBody>
          <a:bodyPr/>
          <a:lstStyle/>
          <a:p/>
        </p:txBody>
      </p:sp>
      <p:sp>
        <p:nvSpPr>
          <p:cNvPr id="169" name="Text 169"/>
          <p:cNvSpPr txBox="1"/>
          <p:nvPr/>
        </p:nvSpPr>
        <p:spPr>
          <a:xfrm>
            <a:off x="7400760" y="3200000"/>
            <a:ext cx="3982392" cy="320000"/>
          </a:xfrm>
          <a:prstGeom prst="rect">
            <a:avLst/>
          </a:prstGeom>
          <a:noFill/>
          <a:ln>
            <a:noFill/>
          </a:ln>
        </p:spPr>
        <p:txBody>
          <a:bodyPr wrap="square" lIns="0" tIns="0" rIns="0" bIns="0" rtlCol="0" anchor="ctr"/>
          <a:lstStyle/>
          <a:p>
            <a:pPr indent="0" marL="0" algn="l">
              <a:buNone/>
            </a:pPr>
            <a:r>
              <a:rPr lang="de-DE" sz="1150" b="1" dirty="0">
                <a:solidFill>
                  <a:srgbClr val="FFFFFF"/>
                </a:solidFill>
                <a:latin typeface="Calibri" pitchFamily="34" charset="0"/>
                <a:ea typeface="Calibri" pitchFamily="34" charset="-122"/>
                <a:cs typeface="Calibri" pitchFamily="34" charset="-120"/>
              </a:rPr>
              <a:t xml:space="preserve">D – Reflexion</a:t>
            </a:r>
          </a:p>
        </p:txBody>
      </p:sp>
      <p:sp>
        <p:nvSpPr>
          <p:cNvPr id="170" name="Shape 170"/>
          <p:cNvSpPr/>
          <p:nvPr/>
        </p:nvSpPr>
        <p:spPr>
          <a:xfrm>
            <a:off x="658368" y="3520000"/>
            <a:ext cx="2340000" cy="400000"/>
          </a:xfrm>
          <a:prstGeom prst="rect">
            <a:avLst/>
          </a:prstGeom>
          <a:solidFill>
            <a:srgbClr val="F4F4F2"/>
          </a:solidFill>
          <a:ln>
            <a:noFill/>
          </a:ln>
        </p:spPr>
        <p:txBody>
          <a:bodyPr/>
          <a:lstStyle/>
          <a:p/>
        </p:txBody>
      </p:sp>
      <p:sp>
        <p:nvSpPr>
          <p:cNvPr id="171" name="Text 171"/>
          <p:cNvSpPr txBox="1"/>
          <p:nvPr/>
        </p:nvSpPr>
        <p:spPr>
          <a:xfrm>
            <a:off x="808368" y="3520000"/>
            <a:ext cx="2250000" cy="400000"/>
          </a:xfrm>
          <a:prstGeom prst="rect">
            <a:avLst/>
          </a:prstGeom>
          <a:noFill/>
          <a:ln>
            <a:noFill/>
          </a:ln>
        </p:spPr>
        <p:txBody>
          <a:bodyPr wrap="square" lIns="0" tIns="0" rIns="0" bIns="0" rtlCol="0" anchor="ctr"/>
          <a:lstStyle/>
          <a:p>
            <a:pPr indent="0" marL="0" algn="l">
              <a:buNone/>
            </a:pPr>
            <a:r>
              <a:rPr lang="de-DE" sz="1250" b="1" dirty="0">
                <a:solidFill>
                  <a:srgbClr val="0F3D2A"/>
                </a:solidFill>
                <a:latin typeface="Calibri" pitchFamily="34" charset="0"/>
                <a:ea typeface="Calibri" pitchFamily="34" charset="-122"/>
                <a:cs typeface="Calibri" pitchFamily="34" charset="-120"/>
              </a:rPr>
              <a:t xml:space="preserve">Ebene 3</a:t>
            </a:r>
          </a:p>
        </p:txBody>
      </p:sp>
      <p:sp>
        <p:nvSpPr>
          <p:cNvPr id="172" name="Shape 172"/>
          <p:cNvSpPr/>
          <p:nvPr/>
        </p:nvSpPr>
        <p:spPr>
          <a:xfrm>
            <a:off x="3058368" y="3520000"/>
            <a:ext cx="4192392" cy="400000"/>
          </a:xfrm>
          <a:prstGeom prst="rect">
            <a:avLst/>
          </a:prstGeom>
          <a:solidFill>
            <a:srgbClr val="F1F4EC"/>
          </a:solidFill>
          <a:ln>
            <a:noFill/>
          </a:ln>
        </p:spPr>
        <p:txBody>
          <a:bodyPr/>
          <a:lstStyle/>
          <a:p/>
        </p:txBody>
      </p:sp>
      <p:sp>
        <p:nvSpPr>
          <p:cNvPr id="173" name="Shape 173"/>
          <p:cNvSpPr/>
          <p:nvPr/>
        </p:nvSpPr>
        <p:spPr>
          <a:xfrm>
            <a:off x="7310760" y="3520000"/>
            <a:ext cx="4192392" cy="400000"/>
          </a:xfrm>
          <a:prstGeom prst="rect">
            <a:avLst/>
          </a:prstGeom>
          <a:solidFill>
            <a:srgbClr val="F1F4EC"/>
          </a:solidFill>
          <a:ln>
            <a:noFill/>
          </a:ln>
        </p:spPr>
        <p:txBody>
          <a:bodyPr/>
          <a:lstStyle/>
          <a:p/>
        </p:txBody>
      </p:sp>
      <p:sp>
        <p:nvSpPr>
          <p:cNvPr id="174" name="Shape 174"/>
          <p:cNvSpPr/>
          <p:nvPr/>
        </p:nvSpPr>
        <p:spPr>
          <a:xfrm>
            <a:off x="658368" y="3940000"/>
            <a:ext cx="2340000" cy="400000"/>
          </a:xfrm>
          <a:prstGeom prst="rect">
            <a:avLst/>
          </a:prstGeom>
          <a:solidFill>
            <a:srgbClr val="F4F4F2"/>
          </a:solidFill>
          <a:ln>
            <a:noFill/>
          </a:ln>
        </p:spPr>
        <p:txBody>
          <a:bodyPr/>
          <a:lstStyle/>
          <a:p/>
        </p:txBody>
      </p:sp>
      <p:sp>
        <p:nvSpPr>
          <p:cNvPr id="175" name="Text 175"/>
          <p:cNvSpPr txBox="1"/>
          <p:nvPr/>
        </p:nvSpPr>
        <p:spPr>
          <a:xfrm>
            <a:off x="808368" y="3940000"/>
            <a:ext cx="2250000" cy="400000"/>
          </a:xfrm>
          <a:prstGeom prst="rect">
            <a:avLst/>
          </a:prstGeom>
          <a:noFill/>
          <a:ln>
            <a:noFill/>
          </a:ln>
        </p:spPr>
        <p:txBody>
          <a:bodyPr wrap="square" lIns="0" tIns="0" rIns="0" bIns="0" rtlCol="0" anchor="ctr"/>
          <a:lstStyle/>
          <a:p>
            <a:pPr indent="0" marL="0" algn="l">
              <a:buNone/>
            </a:pPr>
            <a:r>
              <a:rPr lang="de-DE" sz="1250" b="1" dirty="0">
                <a:solidFill>
                  <a:srgbClr val="0F3D2A"/>
                </a:solidFill>
                <a:latin typeface="Calibri" pitchFamily="34" charset="0"/>
                <a:ea typeface="Calibri" pitchFamily="34" charset="-122"/>
                <a:cs typeface="Calibri" pitchFamily="34" charset="-120"/>
              </a:rPr>
              <a:t xml:space="preserve">Ebene 2</a:t>
            </a:r>
          </a:p>
        </p:txBody>
      </p:sp>
      <p:sp>
        <p:nvSpPr>
          <p:cNvPr id="176" name="Shape 176"/>
          <p:cNvSpPr/>
          <p:nvPr/>
        </p:nvSpPr>
        <p:spPr>
          <a:xfrm>
            <a:off x="3058368" y="3940000"/>
            <a:ext cx="4192392" cy="400000"/>
          </a:xfrm>
          <a:prstGeom prst="rect">
            <a:avLst/>
          </a:prstGeom>
          <a:solidFill>
            <a:srgbClr val="FAFAF8"/>
          </a:solidFill>
          <a:ln>
            <a:noFill/>
          </a:ln>
        </p:spPr>
        <p:txBody>
          <a:bodyPr/>
          <a:lstStyle/>
          <a:p/>
        </p:txBody>
      </p:sp>
      <p:sp>
        <p:nvSpPr>
          <p:cNvPr id="177" name="Shape 177"/>
          <p:cNvSpPr/>
          <p:nvPr/>
        </p:nvSpPr>
        <p:spPr>
          <a:xfrm>
            <a:off x="7310760" y="3940000"/>
            <a:ext cx="4192392" cy="400000"/>
          </a:xfrm>
          <a:prstGeom prst="rect">
            <a:avLst/>
          </a:prstGeom>
          <a:solidFill>
            <a:srgbClr val="FAFAF8"/>
          </a:solidFill>
          <a:ln>
            <a:noFill/>
          </a:ln>
        </p:spPr>
        <p:txBody>
          <a:bodyPr/>
          <a:lstStyle/>
          <a:p/>
        </p:txBody>
      </p:sp>
      <p:sp>
        <p:nvSpPr>
          <p:cNvPr id="178" name="Shape 178"/>
          <p:cNvSpPr/>
          <p:nvPr/>
        </p:nvSpPr>
        <p:spPr>
          <a:xfrm>
            <a:off x="658368" y="4360000"/>
            <a:ext cx="2340000" cy="400000"/>
          </a:xfrm>
          <a:prstGeom prst="rect">
            <a:avLst/>
          </a:prstGeom>
          <a:solidFill>
            <a:srgbClr val="F4F4F2"/>
          </a:solidFill>
          <a:ln>
            <a:noFill/>
          </a:ln>
        </p:spPr>
        <p:txBody>
          <a:bodyPr/>
          <a:lstStyle/>
          <a:p/>
        </p:txBody>
      </p:sp>
      <p:sp>
        <p:nvSpPr>
          <p:cNvPr id="179" name="Text 179"/>
          <p:cNvSpPr txBox="1"/>
          <p:nvPr/>
        </p:nvSpPr>
        <p:spPr>
          <a:xfrm>
            <a:off x="808368" y="4360000"/>
            <a:ext cx="2250000" cy="400000"/>
          </a:xfrm>
          <a:prstGeom prst="rect">
            <a:avLst/>
          </a:prstGeom>
          <a:noFill/>
          <a:ln>
            <a:noFill/>
          </a:ln>
        </p:spPr>
        <p:txBody>
          <a:bodyPr wrap="square" lIns="0" tIns="0" rIns="0" bIns="0" rtlCol="0" anchor="ctr"/>
          <a:lstStyle/>
          <a:p>
            <a:pPr indent="0" marL="0" algn="l">
              <a:buNone/>
            </a:pPr>
            <a:r>
              <a:rPr lang="de-DE" sz="1250" b="1" dirty="0">
                <a:solidFill>
                  <a:srgbClr val="0F3D2A"/>
                </a:solidFill>
                <a:latin typeface="Calibri" pitchFamily="34" charset="0"/>
                <a:ea typeface="Calibri" pitchFamily="34" charset="-122"/>
                <a:cs typeface="Calibri" pitchFamily="34" charset="-120"/>
              </a:rPr>
              <a:t xml:space="preserve">Ebene 1</a:t>
            </a:r>
          </a:p>
        </p:txBody>
      </p:sp>
      <p:sp>
        <p:nvSpPr>
          <p:cNvPr id="180" name="Shape 180"/>
          <p:cNvSpPr/>
          <p:nvPr/>
        </p:nvSpPr>
        <p:spPr>
          <a:xfrm>
            <a:off x="3058368" y="4360000"/>
            <a:ext cx="4192392" cy="400000"/>
          </a:xfrm>
          <a:prstGeom prst="rect">
            <a:avLst/>
          </a:prstGeom>
          <a:solidFill>
            <a:srgbClr val="F1F4EC"/>
          </a:solidFill>
          <a:ln>
            <a:noFill/>
          </a:ln>
        </p:spPr>
        <p:txBody>
          <a:bodyPr/>
          <a:lstStyle/>
          <a:p/>
        </p:txBody>
      </p:sp>
      <p:sp>
        <p:nvSpPr>
          <p:cNvPr id="181" name="Shape 181"/>
          <p:cNvSpPr/>
          <p:nvPr/>
        </p:nvSpPr>
        <p:spPr>
          <a:xfrm>
            <a:off x="7310760" y="4360000"/>
            <a:ext cx="4192392" cy="400000"/>
          </a:xfrm>
          <a:prstGeom prst="rect">
            <a:avLst/>
          </a:prstGeom>
          <a:solidFill>
            <a:srgbClr val="F1F4EC"/>
          </a:solidFill>
          <a:ln>
            <a:noFill/>
          </a:ln>
        </p:spPr>
        <p:txBody>
          <a:bodyPr/>
          <a:lstStyle/>
          <a:p/>
        </p:txBody>
      </p:sp>
      <p:sp>
        <p:nvSpPr>
          <p:cNvPr id="182" name="Shape 182"/>
          <p:cNvSpPr/>
          <p:nvPr/>
        </p:nvSpPr>
        <p:spPr>
          <a:xfrm>
            <a:off x="658368" y="4780000"/>
            <a:ext cx="2340000" cy="400000"/>
          </a:xfrm>
          <a:prstGeom prst="rect">
            <a:avLst/>
          </a:prstGeom>
          <a:solidFill>
            <a:srgbClr val="F4F4F2"/>
          </a:solidFill>
          <a:ln>
            <a:noFill/>
          </a:ln>
        </p:spPr>
        <p:txBody>
          <a:bodyPr/>
          <a:lstStyle/>
          <a:p/>
        </p:txBody>
      </p:sp>
      <p:sp>
        <p:nvSpPr>
          <p:cNvPr id="183" name="Text 183"/>
          <p:cNvSpPr txBox="1"/>
          <p:nvPr/>
        </p:nvSpPr>
        <p:spPr>
          <a:xfrm>
            <a:off x="808368" y="4780000"/>
            <a:ext cx="2250000" cy="400000"/>
          </a:xfrm>
          <a:prstGeom prst="rect">
            <a:avLst/>
          </a:prstGeom>
          <a:noFill/>
          <a:ln>
            <a:noFill/>
          </a:ln>
        </p:spPr>
        <p:txBody>
          <a:bodyPr wrap="square" lIns="0" tIns="0" rIns="0" bIns="0" rtlCol="0" anchor="ctr"/>
          <a:lstStyle/>
          <a:p>
            <a:pPr indent="0" marL="0" algn="l">
              <a:buNone/>
            </a:pPr>
            <a:r>
              <a:rPr lang="de-DE" sz="1250" b="1" dirty="0">
                <a:solidFill>
                  <a:srgbClr val="0F3D2A"/>
                </a:solidFill>
                <a:latin typeface="Calibri" pitchFamily="34" charset="0"/>
                <a:ea typeface="Calibri" pitchFamily="34" charset="-122"/>
                <a:cs typeface="Calibri" pitchFamily="34" charset="-120"/>
              </a:rPr>
              <a:t xml:space="preserve">Zählt nicht</a:t>
            </a:r>
          </a:p>
        </p:txBody>
      </p:sp>
      <p:sp>
        <p:nvSpPr>
          <p:cNvPr id="184" name="Shape 184"/>
          <p:cNvSpPr/>
          <p:nvPr/>
        </p:nvSpPr>
        <p:spPr>
          <a:xfrm>
            <a:off x="3058368" y="4780000"/>
            <a:ext cx="4192392" cy="400000"/>
          </a:xfrm>
          <a:prstGeom prst="rect">
            <a:avLst/>
          </a:prstGeom>
          <a:solidFill>
            <a:srgbClr val="FAFAF8"/>
          </a:solidFill>
          <a:ln>
            <a:noFill/>
          </a:ln>
        </p:spPr>
        <p:txBody>
          <a:bodyPr/>
          <a:lstStyle/>
          <a:p/>
        </p:txBody>
      </p:sp>
      <p:sp>
        <p:nvSpPr>
          <p:cNvPr id="185" name="Shape 185"/>
          <p:cNvSpPr/>
          <p:nvPr/>
        </p:nvSpPr>
        <p:spPr>
          <a:xfrm>
            <a:off x="7310760" y="4780000"/>
            <a:ext cx="4192392" cy="400000"/>
          </a:xfrm>
          <a:prstGeom prst="rect">
            <a:avLst/>
          </a:prstGeom>
          <a:solidFill>
            <a:srgbClr val="FAFAF8"/>
          </a:solidFill>
          <a:ln>
            <a:noFill/>
          </a:ln>
        </p:spPr>
        <p:txBody>
          <a:bodyPr/>
          <a:lstStyle/>
          <a:p/>
        </p:txBody>
      </p:sp>
      <p:sp>
        <p:nvSpPr>
          <p:cNvPr id="186" name="Text 186"/>
          <p:cNvSpPr txBox="1"/>
          <p:nvPr/>
        </p:nvSpPr>
        <p:spPr>
          <a:xfrm>
            <a:off x="658368" y="5350000"/>
            <a:ext cx="10844784" cy="400000"/>
          </a:xfrm>
          <a:prstGeom prst="rect">
            <a:avLst/>
          </a:prstGeom>
          <a:noFill/>
          <a:ln>
            <a:noFill/>
          </a:ln>
        </p:spPr>
        <p:txBody>
          <a:bodyPr wrap="square" lIns="0" tIns="0" rIns="0" bIns="0" rtlCol="0" anchor="t"/>
          <a:lstStyle/>
          <a:p>
            <a:pPr indent="0" marL="0" algn="l">
              <a:buNone/>
            </a:pPr>
            <a:r>
              <a:rPr lang="de-DE" sz="1350" i="1" dirty="0">
                <a:solidFill>
                  <a:srgbClr val="5E5E5E"/>
                </a:solidFill>
                <a:latin typeface="Calibri" pitchFamily="34" charset="0"/>
                <a:ea typeface="Calibri" pitchFamily="34" charset="-122"/>
                <a:cs typeface="Calibri" pitchFamily="34" charset="-120"/>
              </a:rPr>
              <a:t xml:space="preserve">18 Minuten. Vier Karten sind strittig – das ist Absicht. Nur die besprechen wir danach.</a:t>
            </a:r>
          </a:p>
        </p:txBody>
      </p:sp>
      <p:sp>
        <p:nvSpPr>
          <p:cNvPr id="190" name="Text 190"/>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191" name="Text 191"/>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9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3" name="Text 213"/>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8FB840"/>
                </a:solidFill>
                <a:latin typeface="Calibri" pitchFamily="34" charset="0"/>
                <a:ea typeface="Calibri" pitchFamily="34" charset="-122"/>
                <a:cs typeface="Calibri" pitchFamily="34" charset="-120"/>
              </a:rPr>
              <a:t xml:space="preserve">GRUPPENARBEIT</a:t>
            </a:r>
          </a:p>
        </p:txBody>
      </p:sp>
      <p:sp>
        <p:nvSpPr>
          <p:cNvPr id="214" name="Text 214"/>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So sitzt ihr jetzt</a:t>
            </a:r>
          </a:p>
        </p:txBody>
      </p:sp>
      <p:sp>
        <p:nvSpPr>
          <p:cNvPr id="215" name="Shape 215"/>
          <p:cNvSpPr/>
          <p:nvPr/>
        </p:nvSpPr>
        <p:spPr>
          <a:xfrm>
            <a:off x="658368" y="1298448"/>
            <a:ext cx="10844784" cy="20117"/>
          </a:xfrm>
          <a:prstGeom prst="rect">
            <a:avLst/>
          </a:prstGeom>
          <a:solidFill>
            <a:srgbClr val="8FB840"/>
          </a:solidFill>
          <a:ln>
            <a:noFill/>
          </a:ln>
        </p:spPr>
        <p:txBody>
          <a:bodyPr/>
          <a:lstStyle/>
          <a:p/>
        </p:txBody>
      </p:sp>
      <p:sp>
        <p:nvSpPr>
          <p:cNvPr id="192" name="Shape 192"/>
          <p:cNvSpPr/>
          <p:nvPr/>
        </p:nvSpPr>
        <p:spPr>
          <a:xfrm>
            <a:off x="658368" y="1772768"/>
            <a:ext cx="3462528" cy="2300000"/>
          </a:xfrm>
          <a:prstGeom prst="roundRect">
            <a:avLst>
              <a:gd name="adj" fmla="val 2000"/>
            </a:avLst>
          </a:prstGeom>
          <a:solidFill>
            <a:srgbClr val="F1F4EC"/>
          </a:solidFill>
          <a:ln>
            <a:noFill/>
          </a:ln>
        </p:spPr>
        <p:txBody>
          <a:bodyPr/>
          <a:lstStyle/>
          <a:p/>
        </p:txBody>
      </p:sp>
      <p:sp>
        <p:nvSpPr>
          <p:cNvPr id="193" name="Text 193"/>
          <p:cNvSpPr txBox="1"/>
          <p:nvPr/>
        </p:nvSpPr>
        <p:spPr>
          <a:xfrm>
            <a:off x="810768" y="1952768"/>
            <a:ext cx="3157728" cy="340000"/>
          </a:xfrm>
          <a:prstGeom prst="rect">
            <a:avLst/>
          </a:prstGeom>
          <a:noFill/>
          <a:ln>
            <a:noFill/>
          </a:ln>
        </p:spPr>
        <p:txBody>
          <a:bodyPr wrap="square" lIns="0" tIns="0" rIns="0" bIns="0" rtlCol="0" anchor="t"/>
          <a:lstStyle/>
          <a:p>
            <a:pPr indent="0" marL="0" algn="ctr">
              <a:buNone/>
            </a:pPr>
            <a:r>
              <a:rPr lang="de-DE" sz="1400" b="1" spc="200" kern="0" dirty="0">
                <a:solidFill>
                  <a:srgbClr val="8FB840"/>
                </a:solidFill>
                <a:latin typeface="Calibri" pitchFamily="34" charset="0"/>
                <a:ea typeface="Calibri" pitchFamily="34" charset="-122"/>
                <a:cs typeface="Calibri" pitchFamily="34" charset="-120"/>
              </a:rPr>
              <a:t xml:space="preserve">Gruppe I</a:t>
            </a:r>
          </a:p>
        </p:txBody>
      </p:sp>
      <p:sp>
        <p:nvSpPr>
          <p:cNvPr id="194" name="Shape 194"/>
          <p:cNvSpPr/>
          <p:nvPr/>
        </p:nvSpPr>
        <p:spPr>
          <a:xfrm>
            <a:off x="1207008" y="2372768"/>
            <a:ext cx="2365248" cy="18288"/>
          </a:xfrm>
          <a:prstGeom prst="rect">
            <a:avLst/>
          </a:prstGeom>
          <a:solidFill>
            <a:srgbClr val="8FB840"/>
          </a:solidFill>
          <a:ln>
            <a:noFill/>
          </a:ln>
        </p:spPr>
        <p:txBody>
          <a:bodyPr/>
          <a:lstStyle/>
          <a:p/>
        </p:txBody>
      </p:sp>
      <p:sp>
        <p:nvSpPr>
          <p:cNvPr id="195" name="Text 195"/>
          <p:cNvSpPr txBox="1"/>
          <p:nvPr/>
        </p:nvSpPr>
        <p:spPr>
          <a:xfrm>
            <a:off x="810768" y="2532768"/>
            <a:ext cx="3157728" cy="380000"/>
          </a:xfrm>
          <a:prstGeom prst="rect">
            <a:avLst/>
          </a:prstGeom>
          <a:noFill/>
          <a:ln>
            <a:noFill/>
          </a:ln>
        </p:spPr>
        <p:txBody>
          <a:bodyPr wrap="square" lIns="0" tIns="0" rIns="0" bIns="0" rtlCol="0" anchor="t"/>
          <a:lstStyle/>
          <a:p>
            <a:pPr indent="0" marL="0" algn="ctr">
              <a:buNone/>
            </a:pPr>
            <a:r>
              <a:rPr lang="de-DE" sz="1500" b="1" dirty="0">
                <a:solidFill>
                  <a:srgbClr val="0F3D2A"/>
                </a:solidFill>
                <a:latin typeface="Cambria" pitchFamily="34" charset="0"/>
                <a:ea typeface="Cambria" pitchFamily="34" charset="-122"/>
                <a:cs typeface="Cambria" pitchFamily="34" charset="-120"/>
              </a:rPr>
              <a:t xml:space="preserve">Name 1</a:t>
            </a:r>
          </a:p>
        </p:txBody>
      </p:sp>
      <p:sp>
        <p:nvSpPr>
          <p:cNvPr id="196" name="Text 196"/>
          <p:cNvSpPr txBox="1"/>
          <p:nvPr/>
        </p:nvSpPr>
        <p:spPr>
          <a:xfrm>
            <a:off x="810768" y="2932768"/>
            <a:ext cx="3157728" cy="380000"/>
          </a:xfrm>
          <a:prstGeom prst="rect">
            <a:avLst/>
          </a:prstGeom>
          <a:noFill/>
          <a:ln>
            <a:noFill/>
          </a:ln>
        </p:spPr>
        <p:txBody>
          <a:bodyPr wrap="square" lIns="0" tIns="0" rIns="0" bIns="0" rtlCol="0" anchor="t"/>
          <a:lstStyle/>
          <a:p>
            <a:pPr indent="0" marL="0" algn="ctr">
              <a:buNone/>
            </a:pPr>
            <a:r>
              <a:rPr lang="de-DE" sz="1500" b="1" dirty="0">
                <a:solidFill>
                  <a:srgbClr val="0F3D2A"/>
                </a:solidFill>
                <a:latin typeface="Cambria" pitchFamily="34" charset="0"/>
                <a:ea typeface="Cambria" pitchFamily="34" charset="-122"/>
                <a:cs typeface="Cambria" pitchFamily="34" charset="-120"/>
              </a:rPr>
              <a:t xml:space="preserve">Name 4</a:t>
            </a:r>
          </a:p>
        </p:txBody>
      </p:sp>
      <p:sp>
        <p:nvSpPr>
          <p:cNvPr id="197" name="Text 197"/>
          <p:cNvSpPr txBox="1"/>
          <p:nvPr/>
        </p:nvSpPr>
        <p:spPr>
          <a:xfrm>
            <a:off x="810768" y="3332768"/>
            <a:ext cx="3157728" cy="380000"/>
          </a:xfrm>
          <a:prstGeom prst="rect">
            <a:avLst/>
          </a:prstGeom>
          <a:noFill/>
          <a:ln>
            <a:noFill/>
          </a:ln>
        </p:spPr>
        <p:txBody>
          <a:bodyPr wrap="square" lIns="0" tIns="0" rIns="0" bIns="0" rtlCol="0" anchor="t"/>
          <a:lstStyle/>
          <a:p>
            <a:pPr indent="0" marL="0" algn="ctr">
              <a:buNone/>
            </a:pPr>
            <a:r>
              <a:rPr lang="de-DE" sz="1500" b="1" dirty="0">
                <a:solidFill>
                  <a:srgbClr val="0F3D2A"/>
                </a:solidFill>
                <a:latin typeface="Cambria" pitchFamily="34" charset="0"/>
                <a:ea typeface="Cambria" pitchFamily="34" charset="-122"/>
                <a:cs typeface="Cambria" pitchFamily="34" charset="-120"/>
              </a:rPr>
              <a:t xml:space="preserve">Name 6</a:t>
            </a:r>
          </a:p>
        </p:txBody>
      </p:sp>
      <p:sp>
        <p:nvSpPr>
          <p:cNvPr id="198" name="Text 198"/>
          <p:cNvSpPr txBox="1"/>
          <p:nvPr/>
        </p:nvSpPr>
        <p:spPr>
          <a:xfrm>
            <a:off x="810768" y="3732768"/>
            <a:ext cx="3157728" cy="380000"/>
          </a:xfrm>
          <a:prstGeom prst="rect">
            <a:avLst/>
          </a:prstGeom>
          <a:noFill/>
          <a:ln>
            <a:noFill/>
          </a:ln>
        </p:spPr>
        <p:txBody>
          <a:bodyPr wrap="square" lIns="0" tIns="0" rIns="0" bIns="0" rtlCol="0" anchor="t"/>
          <a:lstStyle/>
          <a:p>
            <a:pPr indent="0" marL="0" algn="ctr">
              <a:buNone/>
            </a:pPr>
            <a:r>
              <a:rPr lang="de-DE" sz="1500" b="1" dirty="0">
                <a:solidFill>
                  <a:srgbClr val="0F3D2A"/>
                </a:solidFill>
                <a:latin typeface="Cambria" pitchFamily="34" charset="0"/>
                <a:ea typeface="Cambria" pitchFamily="34" charset="-122"/>
                <a:cs typeface="Cambria" pitchFamily="34" charset="-120"/>
              </a:rPr>
              <a:t xml:space="preserve">Name 10</a:t>
            </a:r>
          </a:p>
        </p:txBody>
      </p:sp>
      <p:sp>
        <p:nvSpPr>
          <p:cNvPr id="199" name="Shape 199"/>
          <p:cNvSpPr/>
          <p:nvPr/>
        </p:nvSpPr>
        <p:spPr>
          <a:xfrm>
            <a:off x="4349496" y="1772768"/>
            <a:ext cx="3462528" cy="2300000"/>
          </a:xfrm>
          <a:prstGeom prst="roundRect">
            <a:avLst>
              <a:gd name="adj" fmla="val 2000"/>
            </a:avLst>
          </a:prstGeom>
          <a:solidFill>
            <a:srgbClr val="F4F4F2"/>
          </a:solidFill>
          <a:ln>
            <a:noFill/>
          </a:ln>
        </p:spPr>
        <p:txBody>
          <a:bodyPr/>
          <a:lstStyle/>
          <a:p/>
        </p:txBody>
      </p:sp>
      <p:sp>
        <p:nvSpPr>
          <p:cNvPr id="200" name="Text 200"/>
          <p:cNvSpPr txBox="1"/>
          <p:nvPr/>
        </p:nvSpPr>
        <p:spPr>
          <a:xfrm>
            <a:off x="4501896" y="1952768"/>
            <a:ext cx="3157728" cy="340000"/>
          </a:xfrm>
          <a:prstGeom prst="rect">
            <a:avLst/>
          </a:prstGeom>
          <a:noFill/>
          <a:ln>
            <a:noFill/>
          </a:ln>
        </p:spPr>
        <p:txBody>
          <a:bodyPr wrap="square" lIns="0" tIns="0" rIns="0" bIns="0" rtlCol="0" anchor="t"/>
          <a:lstStyle/>
          <a:p>
            <a:pPr indent="0" marL="0" algn="ctr">
              <a:buNone/>
            </a:pPr>
            <a:r>
              <a:rPr lang="de-DE" sz="1400" b="1" spc="200" kern="0" dirty="0">
                <a:solidFill>
                  <a:srgbClr val="8FB840"/>
                </a:solidFill>
                <a:latin typeface="Calibri" pitchFamily="34" charset="0"/>
                <a:ea typeface="Calibri" pitchFamily="34" charset="-122"/>
                <a:cs typeface="Calibri" pitchFamily="34" charset="-120"/>
              </a:rPr>
              <a:t xml:space="preserve">Gruppe II</a:t>
            </a:r>
          </a:p>
        </p:txBody>
      </p:sp>
      <p:sp>
        <p:nvSpPr>
          <p:cNvPr id="201" name="Shape 201"/>
          <p:cNvSpPr/>
          <p:nvPr/>
        </p:nvSpPr>
        <p:spPr>
          <a:xfrm>
            <a:off x="4898136" y="2372768"/>
            <a:ext cx="2365248" cy="18288"/>
          </a:xfrm>
          <a:prstGeom prst="rect">
            <a:avLst/>
          </a:prstGeom>
          <a:solidFill>
            <a:srgbClr val="8FB840"/>
          </a:solidFill>
          <a:ln>
            <a:noFill/>
          </a:ln>
        </p:spPr>
        <p:txBody>
          <a:bodyPr/>
          <a:lstStyle/>
          <a:p/>
        </p:txBody>
      </p:sp>
      <p:sp>
        <p:nvSpPr>
          <p:cNvPr id="202" name="Text 202"/>
          <p:cNvSpPr txBox="1"/>
          <p:nvPr/>
        </p:nvSpPr>
        <p:spPr>
          <a:xfrm>
            <a:off x="4501896" y="2532768"/>
            <a:ext cx="3157728" cy="380000"/>
          </a:xfrm>
          <a:prstGeom prst="rect">
            <a:avLst/>
          </a:prstGeom>
          <a:noFill/>
          <a:ln>
            <a:noFill/>
          </a:ln>
        </p:spPr>
        <p:txBody>
          <a:bodyPr wrap="square" lIns="0" tIns="0" rIns="0" bIns="0" rtlCol="0" anchor="t"/>
          <a:lstStyle/>
          <a:p>
            <a:pPr indent="0" marL="0" algn="ctr">
              <a:buNone/>
            </a:pPr>
            <a:r>
              <a:rPr lang="de-DE" sz="1500" b="1" dirty="0">
                <a:solidFill>
                  <a:srgbClr val="0F3D2A"/>
                </a:solidFill>
                <a:latin typeface="Cambria" pitchFamily="34" charset="0"/>
                <a:ea typeface="Cambria" pitchFamily="34" charset="-122"/>
                <a:cs typeface="Cambria" pitchFamily="34" charset="-120"/>
              </a:rPr>
              <a:t xml:space="preserve">Name 2</a:t>
            </a:r>
          </a:p>
        </p:txBody>
      </p:sp>
      <p:sp>
        <p:nvSpPr>
          <p:cNvPr id="203" name="Text 203"/>
          <p:cNvSpPr txBox="1"/>
          <p:nvPr/>
        </p:nvSpPr>
        <p:spPr>
          <a:xfrm>
            <a:off x="4501896" y="2932768"/>
            <a:ext cx="3157728" cy="380000"/>
          </a:xfrm>
          <a:prstGeom prst="rect">
            <a:avLst/>
          </a:prstGeom>
          <a:noFill/>
          <a:ln>
            <a:noFill/>
          </a:ln>
        </p:spPr>
        <p:txBody>
          <a:bodyPr wrap="square" lIns="0" tIns="0" rIns="0" bIns="0" rtlCol="0" anchor="t"/>
          <a:lstStyle/>
          <a:p>
            <a:pPr indent="0" marL="0" algn="ctr">
              <a:buNone/>
            </a:pPr>
            <a:r>
              <a:rPr lang="de-DE" sz="1500" b="1" dirty="0">
                <a:solidFill>
                  <a:srgbClr val="0F3D2A"/>
                </a:solidFill>
                <a:latin typeface="Cambria" pitchFamily="34" charset="0"/>
                <a:ea typeface="Cambria" pitchFamily="34" charset="-122"/>
                <a:cs typeface="Cambria" pitchFamily="34" charset="-120"/>
              </a:rPr>
              <a:t xml:space="preserve">Name 5</a:t>
            </a:r>
          </a:p>
        </p:txBody>
      </p:sp>
      <p:sp>
        <p:nvSpPr>
          <p:cNvPr id="204" name="Text 204"/>
          <p:cNvSpPr txBox="1"/>
          <p:nvPr/>
        </p:nvSpPr>
        <p:spPr>
          <a:xfrm>
            <a:off x="4501896" y="3332768"/>
            <a:ext cx="3157728" cy="380000"/>
          </a:xfrm>
          <a:prstGeom prst="rect">
            <a:avLst/>
          </a:prstGeom>
          <a:noFill/>
          <a:ln>
            <a:noFill/>
          </a:ln>
        </p:spPr>
        <p:txBody>
          <a:bodyPr wrap="square" lIns="0" tIns="0" rIns="0" bIns="0" rtlCol="0" anchor="t"/>
          <a:lstStyle/>
          <a:p>
            <a:pPr indent="0" marL="0" algn="ctr">
              <a:buNone/>
            </a:pPr>
            <a:r>
              <a:rPr lang="de-DE" sz="1500" b="1" dirty="0">
                <a:solidFill>
                  <a:srgbClr val="0F3D2A"/>
                </a:solidFill>
                <a:latin typeface="Cambria" pitchFamily="34" charset="0"/>
                <a:ea typeface="Cambria" pitchFamily="34" charset="-122"/>
                <a:cs typeface="Cambria" pitchFamily="34" charset="-120"/>
              </a:rPr>
              <a:t xml:space="preserve">Name 8</a:t>
            </a:r>
          </a:p>
        </p:txBody>
      </p:sp>
      <p:sp>
        <p:nvSpPr>
          <p:cNvPr id="205" name="Text 205"/>
          <p:cNvSpPr txBox="1"/>
          <p:nvPr/>
        </p:nvSpPr>
        <p:spPr>
          <a:xfrm>
            <a:off x="4501896" y="3732768"/>
            <a:ext cx="3157728" cy="380000"/>
          </a:xfrm>
          <a:prstGeom prst="rect">
            <a:avLst/>
          </a:prstGeom>
          <a:noFill/>
          <a:ln>
            <a:noFill/>
          </a:ln>
        </p:spPr>
        <p:txBody>
          <a:bodyPr wrap="square" lIns="0" tIns="0" rIns="0" bIns="0" rtlCol="0" anchor="t"/>
          <a:lstStyle/>
          <a:p>
            <a:pPr indent="0" marL="0" algn="ctr">
              <a:buNone/>
            </a:pPr>
            <a:r>
              <a:rPr lang="de-DE" sz="1500" b="1" dirty="0">
                <a:solidFill>
                  <a:srgbClr val="0F3D2A"/>
                </a:solidFill>
                <a:latin typeface="Cambria" pitchFamily="34" charset="0"/>
                <a:ea typeface="Cambria" pitchFamily="34" charset="-122"/>
                <a:cs typeface="Cambria" pitchFamily="34" charset="-120"/>
              </a:rPr>
              <a:t xml:space="preserve">Name 11</a:t>
            </a:r>
          </a:p>
        </p:txBody>
      </p:sp>
      <p:sp>
        <p:nvSpPr>
          <p:cNvPr id="206" name="Shape 206"/>
          <p:cNvSpPr/>
          <p:nvPr/>
        </p:nvSpPr>
        <p:spPr>
          <a:xfrm>
            <a:off x="8040624" y="1772768"/>
            <a:ext cx="3462528" cy="2300000"/>
          </a:xfrm>
          <a:prstGeom prst="roundRect">
            <a:avLst>
              <a:gd name="adj" fmla="val 2000"/>
            </a:avLst>
          </a:prstGeom>
          <a:solidFill>
            <a:srgbClr val="F1F4EC"/>
          </a:solidFill>
          <a:ln>
            <a:noFill/>
          </a:ln>
        </p:spPr>
        <p:txBody>
          <a:bodyPr/>
          <a:lstStyle/>
          <a:p/>
        </p:txBody>
      </p:sp>
      <p:sp>
        <p:nvSpPr>
          <p:cNvPr id="207" name="Text 207"/>
          <p:cNvSpPr txBox="1"/>
          <p:nvPr/>
        </p:nvSpPr>
        <p:spPr>
          <a:xfrm>
            <a:off x="8193024" y="1952768"/>
            <a:ext cx="3157728" cy="340000"/>
          </a:xfrm>
          <a:prstGeom prst="rect">
            <a:avLst/>
          </a:prstGeom>
          <a:noFill/>
          <a:ln>
            <a:noFill/>
          </a:ln>
        </p:spPr>
        <p:txBody>
          <a:bodyPr wrap="square" lIns="0" tIns="0" rIns="0" bIns="0" rtlCol="0" anchor="t"/>
          <a:lstStyle/>
          <a:p>
            <a:pPr indent="0" marL="0" algn="ctr">
              <a:buNone/>
            </a:pPr>
            <a:r>
              <a:rPr lang="de-DE" sz="1400" b="1" spc="200" kern="0" dirty="0">
                <a:solidFill>
                  <a:srgbClr val="8FB840"/>
                </a:solidFill>
                <a:latin typeface="Calibri" pitchFamily="34" charset="0"/>
                <a:ea typeface="Calibri" pitchFamily="34" charset="-122"/>
                <a:cs typeface="Calibri" pitchFamily="34" charset="-120"/>
              </a:rPr>
              <a:t xml:space="preserve">Gruppe III</a:t>
            </a:r>
          </a:p>
        </p:txBody>
      </p:sp>
      <p:sp>
        <p:nvSpPr>
          <p:cNvPr id="208" name="Shape 208"/>
          <p:cNvSpPr/>
          <p:nvPr/>
        </p:nvSpPr>
        <p:spPr>
          <a:xfrm>
            <a:off x="8589264" y="2372768"/>
            <a:ext cx="2365248" cy="18288"/>
          </a:xfrm>
          <a:prstGeom prst="rect">
            <a:avLst/>
          </a:prstGeom>
          <a:solidFill>
            <a:srgbClr val="8FB840"/>
          </a:solidFill>
          <a:ln>
            <a:noFill/>
          </a:ln>
        </p:spPr>
        <p:txBody>
          <a:bodyPr/>
          <a:lstStyle/>
          <a:p/>
        </p:txBody>
      </p:sp>
      <p:sp>
        <p:nvSpPr>
          <p:cNvPr id="209" name="Text 209"/>
          <p:cNvSpPr txBox="1"/>
          <p:nvPr/>
        </p:nvSpPr>
        <p:spPr>
          <a:xfrm>
            <a:off x="8193024" y="2532768"/>
            <a:ext cx="3157728" cy="380000"/>
          </a:xfrm>
          <a:prstGeom prst="rect">
            <a:avLst/>
          </a:prstGeom>
          <a:noFill/>
          <a:ln>
            <a:noFill/>
          </a:ln>
        </p:spPr>
        <p:txBody>
          <a:bodyPr wrap="square" lIns="0" tIns="0" rIns="0" bIns="0" rtlCol="0" anchor="t"/>
          <a:lstStyle/>
          <a:p>
            <a:pPr indent="0" marL="0" algn="ctr">
              <a:buNone/>
            </a:pPr>
            <a:r>
              <a:rPr lang="de-DE" sz="1500" b="1" dirty="0">
                <a:solidFill>
                  <a:srgbClr val="0F3D2A"/>
                </a:solidFill>
                <a:latin typeface="Cambria" pitchFamily="34" charset="0"/>
                <a:ea typeface="Cambria" pitchFamily="34" charset="-122"/>
                <a:cs typeface="Cambria" pitchFamily="34" charset="-120"/>
              </a:rPr>
              <a:t xml:space="preserve">Name 3</a:t>
            </a:r>
          </a:p>
        </p:txBody>
      </p:sp>
      <p:sp>
        <p:nvSpPr>
          <p:cNvPr id="210" name="Text 210"/>
          <p:cNvSpPr txBox="1"/>
          <p:nvPr/>
        </p:nvSpPr>
        <p:spPr>
          <a:xfrm>
            <a:off x="8193024" y="2932768"/>
            <a:ext cx="3157728" cy="380000"/>
          </a:xfrm>
          <a:prstGeom prst="rect">
            <a:avLst/>
          </a:prstGeom>
          <a:noFill/>
          <a:ln>
            <a:noFill/>
          </a:ln>
        </p:spPr>
        <p:txBody>
          <a:bodyPr wrap="square" lIns="0" tIns="0" rIns="0" bIns="0" rtlCol="0" anchor="t"/>
          <a:lstStyle/>
          <a:p>
            <a:pPr indent="0" marL="0" algn="ctr">
              <a:buNone/>
            </a:pPr>
            <a:r>
              <a:rPr lang="de-DE" sz="1500" b="1" dirty="0">
                <a:solidFill>
                  <a:srgbClr val="0F3D2A"/>
                </a:solidFill>
                <a:latin typeface="Cambria" pitchFamily="34" charset="0"/>
                <a:ea typeface="Cambria" pitchFamily="34" charset="-122"/>
                <a:cs typeface="Cambria" pitchFamily="34" charset="-120"/>
              </a:rPr>
              <a:t xml:space="preserve">Name 7</a:t>
            </a:r>
          </a:p>
        </p:txBody>
      </p:sp>
      <p:sp>
        <p:nvSpPr>
          <p:cNvPr id="211" name="Text 211"/>
          <p:cNvSpPr txBox="1"/>
          <p:nvPr/>
        </p:nvSpPr>
        <p:spPr>
          <a:xfrm>
            <a:off x="8193024" y="3332768"/>
            <a:ext cx="3157728" cy="380000"/>
          </a:xfrm>
          <a:prstGeom prst="rect">
            <a:avLst/>
          </a:prstGeom>
          <a:noFill/>
          <a:ln>
            <a:noFill/>
          </a:ln>
        </p:spPr>
        <p:txBody>
          <a:bodyPr wrap="square" lIns="0" tIns="0" rIns="0" bIns="0" rtlCol="0" anchor="t"/>
          <a:lstStyle/>
          <a:p>
            <a:pPr indent="0" marL="0" algn="ctr">
              <a:buNone/>
            </a:pPr>
            <a:r>
              <a:rPr lang="de-DE" sz="1500" b="1" dirty="0">
                <a:solidFill>
                  <a:srgbClr val="0F3D2A"/>
                </a:solidFill>
                <a:latin typeface="Cambria" pitchFamily="34" charset="0"/>
                <a:ea typeface="Cambria" pitchFamily="34" charset="-122"/>
                <a:cs typeface="Cambria" pitchFamily="34" charset="-120"/>
              </a:rPr>
              <a:t xml:space="preserve">Name 9</a:t>
            </a:r>
          </a:p>
        </p:txBody>
      </p:sp>
      <p:sp>
        <p:nvSpPr>
          <p:cNvPr id="212" name="Text 212"/>
          <p:cNvSpPr txBox="1"/>
          <p:nvPr/>
        </p:nvSpPr>
        <p:spPr>
          <a:xfrm>
            <a:off x="658368" y="4350000"/>
            <a:ext cx="10844784" cy="900000"/>
          </a:xfrm>
          <a:prstGeom prst="rect">
            <a:avLst/>
          </a:prstGeom>
          <a:noFill/>
          <a:ln>
            <a:noFill/>
          </a:ln>
        </p:spPr>
        <p:txBody>
          <a:bodyPr wrap="square" lIns="0" tIns="0" rIns="0" bIns="0" rtlCol="0" anchor="t"/>
          <a:lstStyle/>
          <a:p>
            <a:pPr indent="0" marL="0" algn="l">
              <a:lnSpc>
                <a:spcPct val="115000"/>
              </a:lnSpc>
              <a:buNone/>
            </a:pPr>
            <a:r>
              <a:rPr lang="de-DE" sz="1400" dirty="0">
                <a:solidFill>
                  <a:srgbClr val="1C1C1C"/>
                </a:solidFill>
                <a:latin typeface="Calibri" pitchFamily="34" charset="0"/>
                <a:ea typeface="Calibri" pitchFamily="34" charset="-122"/>
                <a:cs typeface="Calibri" pitchFamily="34" charset="-120"/>
              </a:rPr>
              <a:t xml:space="preserve">Wieder neu gemischt: Niemand sitzt mit dem eigenen Partner, und niemand mit derselben Gruppe wie letztes Mal.</a:t>
            </a:r>
          </a:p>
          <a:p>
            <a:pPr indent="0" marL="0" algn="l">
              <a:lnSpc>
                <a:spcPct val="115000"/>
              </a:lnSpc>
              <a:buNone/>
            </a:pPr>
            <a:r>
              <a:rPr lang="de-DE" sz="1400" dirty="0">
                <a:solidFill>
                  <a:srgbClr val="1C1C1C"/>
                </a:solidFill>
                <a:latin typeface="Calibri" pitchFamily="34" charset="0"/>
                <a:ea typeface="Calibri" pitchFamily="34" charset="-122"/>
                <a:cs typeface="Calibri" pitchFamily="34" charset="-120"/>
              </a:rPr>
              <a:t xml:space="preserve">Diese Einteilung gilt nur für das Kartenlegen. Ab Minute 42 sitzt ihr nach Kursniveau.</a:t>
            </a:r>
          </a:p>
        </p:txBody>
      </p:sp>
      <p:sp>
        <p:nvSpPr>
          <p:cNvPr id="216" name="Text 216"/>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217" name="Text 217"/>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10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1" name="Text 231"/>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8FB840"/>
                </a:solidFill>
                <a:latin typeface="Calibri" pitchFamily="34" charset="0"/>
                <a:ea typeface="Calibri" pitchFamily="34" charset="-122"/>
                <a:cs typeface="Calibri" pitchFamily="34" charset="-120"/>
              </a:rPr>
              <a:t xml:space="preserve">AUSWERTUNG</a:t>
            </a:r>
          </a:p>
        </p:txBody>
      </p:sp>
      <p:sp>
        <p:nvSpPr>
          <p:cNvPr id="232" name="Text 232"/>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Die strittigen Karten</a:t>
            </a:r>
          </a:p>
        </p:txBody>
      </p:sp>
      <p:sp>
        <p:nvSpPr>
          <p:cNvPr id="233" name="Shape 233"/>
          <p:cNvSpPr/>
          <p:nvPr/>
        </p:nvSpPr>
        <p:spPr>
          <a:xfrm>
            <a:off x="658368" y="1298448"/>
            <a:ext cx="10844784" cy="20117"/>
          </a:xfrm>
          <a:prstGeom prst="rect">
            <a:avLst/>
          </a:prstGeom>
          <a:solidFill>
            <a:srgbClr val="8FB840"/>
          </a:solidFill>
          <a:ln>
            <a:noFill/>
          </a:ln>
        </p:spPr>
        <p:txBody>
          <a:bodyPr/>
          <a:lstStyle/>
          <a:p/>
        </p:txBody>
      </p:sp>
      <p:sp>
        <p:nvSpPr>
          <p:cNvPr id="218" name="Text 218"/>
          <p:cNvSpPr txBox="1"/>
          <p:nvPr/>
        </p:nvSpPr>
        <p:spPr>
          <a:xfrm>
            <a:off x="658368" y="1572768"/>
            <a:ext cx="10844784" cy="500000"/>
          </a:xfrm>
          <a:prstGeom prst="rect">
            <a:avLst/>
          </a:prstGeom>
          <a:noFill/>
          <a:ln>
            <a:noFill/>
          </a:ln>
        </p:spPr>
        <p:txBody>
          <a:bodyPr wrap="square" lIns="0" tIns="0" rIns="0" bIns="0" rtlCol="0" anchor="t"/>
          <a:lstStyle/>
          <a:p>
            <a:pPr indent="0" marL="0" algn="l">
              <a:buNone/>
            </a:pPr>
            <a:r>
              <a:rPr lang="de-DE" sz="1450" dirty="0">
                <a:solidFill>
                  <a:srgbClr val="0F3D2A"/>
                </a:solidFill>
                <a:latin typeface="Cambria" pitchFamily="34" charset="0"/>
                <a:ea typeface="Cambria" pitchFamily="34" charset="-122"/>
                <a:cs typeface="Cambria" pitchFamily="34" charset="-120"/>
              </a:rPr>
              <a:t xml:space="preserve">Wir besprechen nur die Karten, bei denen zwei Gruppen auseinanderliegen. Erfahrungsgemäß sind das diese drei:</a:t>
            </a:r>
          </a:p>
        </p:txBody>
      </p:sp>
      <p:sp>
        <p:nvSpPr>
          <p:cNvPr id="219" name="Shape 219"/>
          <p:cNvSpPr/>
          <p:nvPr/>
        </p:nvSpPr>
        <p:spPr>
          <a:xfrm>
            <a:off x="658368" y="2172768"/>
            <a:ext cx="10844784" cy="1276848"/>
          </a:xfrm>
          <a:prstGeom prst="roundRect">
            <a:avLst>
              <a:gd name="adj" fmla="val 3000"/>
            </a:avLst>
          </a:prstGeom>
          <a:solidFill>
            <a:srgbClr val="F1F4EC"/>
          </a:solidFill>
          <a:ln>
            <a:noFill/>
          </a:ln>
        </p:spPr>
        <p:txBody>
          <a:bodyPr/>
          <a:lstStyle/>
          <a:p/>
        </p:txBody>
      </p:sp>
      <p:sp>
        <p:nvSpPr>
          <p:cNvPr id="220" name="Text 220"/>
          <p:cNvSpPr txBox="1"/>
          <p:nvPr/>
        </p:nvSpPr>
        <p:spPr>
          <a:xfrm>
            <a:off x="877824" y="2352768"/>
            <a:ext cx="500000" cy="400000"/>
          </a:xfrm>
          <a:prstGeom prst="rect">
            <a:avLst/>
          </a:prstGeom>
          <a:noFill/>
          <a:ln>
            <a:noFill/>
          </a:ln>
        </p:spPr>
        <p:txBody>
          <a:bodyPr wrap="square" lIns="0" tIns="0" rIns="0" bIns="0" rtlCol="0" anchor="t"/>
          <a:lstStyle/>
          <a:p>
            <a:pPr indent="0" marL="0" algn="ctr">
              <a:buNone/>
            </a:pPr>
            <a:r>
              <a:rPr lang="de-DE" sz="1700" b="1" dirty="0">
                <a:solidFill>
                  <a:srgbClr val="8FB840"/>
                </a:solidFill>
                <a:latin typeface="Cambria" pitchFamily="34" charset="0"/>
                <a:ea typeface="Cambria" pitchFamily="34" charset="-122"/>
                <a:cs typeface="Cambria" pitchFamily="34" charset="-120"/>
              </a:rPr>
              <a:t xml:space="preserve">m)</a:t>
            </a:r>
          </a:p>
        </p:txBody>
      </p:sp>
      <p:sp>
        <p:nvSpPr>
          <p:cNvPr id="221" name="Text 221"/>
          <p:cNvSpPr txBox="1"/>
          <p:nvPr/>
        </p:nvSpPr>
        <p:spPr>
          <a:xfrm>
            <a:off x="1508368" y="2322768"/>
            <a:ext cx="9700000" cy="560000"/>
          </a:xfrm>
          <a:prstGeom prst="rect">
            <a:avLst/>
          </a:prstGeom>
          <a:noFill/>
          <a:ln>
            <a:noFill/>
          </a:ln>
        </p:spPr>
        <p:txBody>
          <a:bodyPr wrap="square" lIns="0" tIns="0" rIns="0" bIns="0" rtlCol="0" anchor="t"/>
          <a:lstStyle/>
          <a:p>
            <a:pPr indent="0" marL="0" algn="l">
              <a:lnSpc>
                <a:spcPct val="110000"/>
              </a:lnSpc>
              <a:buNone/>
            </a:pPr>
            <a:r>
              <a:rPr lang="de-DE" sz="1300" dirty="0">
                <a:solidFill>
                  <a:srgbClr val="1C1C1C"/>
                </a:solidFill>
                <a:latin typeface="Calibri" pitchFamily="34" charset="0"/>
                <a:ea typeface="Calibri" pitchFamily="34" charset="-122"/>
                <a:cs typeface="Calibri" pitchFamily="34" charset="-120"/>
              </a:rPr>
              <a:t xml:space="preserve">„Ich habe die Messungen selbst durchgeführt, weil ich zu den Werten aus der Literatur keine Angabe zur Messmethode gefunden habe.“</a:t>
            </a:r>
          </a:p>
        </p:txBody>
      </p:sp>
      <p:sp>
        <p:nvSpPr>
          <p:cNvPr id="222" name="Text 222"/>
          <p:cNvSpPr txBox="1"/>
          <p:nvPr/>
        </p:nvSpPr>
        <p:spPr>
          <a:xfrm>
            <a:off x="1508368" y="2932768"/>
            <a:ext cx="9700000" cy="400000"/>
          </a:xfrm>
          <a:prstGeom prst="rect">
            <a:avLst/>
          </a:prstGeom>
          <a:noFill/>
          <a:ln>
            <a:noFill/>
          </a:ln>
        </p:spPr>
        <p:txBody>
          <a:bodyPr wrap="square" lIns="0" tIns="0" rIns="0" bIns="0" rtlCol="0" anchor="t"/>
          <a:lstStyle/>
          <a:p>
            <a:pPr indent="0" marL="0" algn="l">
              <a:lnSpc>
                <a:spcPct val="110000"/>
              </a:lnSpc>
              <a:buNone/>
            </a:pPr>
            <a:r>
              <a:rPr lang="de-DE" sz="1250" i="1" dirty="0">
                <a:solidFill>
                  <a:srgbClr val="A8442F"/>
                </a:solidFill>
                <a:latin typeface="Calibri" pitchFamily="34" charset="0"/>
                <a:ea typeface="Calibri" pitchFamily="34" charset="-122"/>
                <a:cs typeface="Calibri" pitchFamily="34" charset="-120"/>
              </a:rPr>
              <a:t xml:space="preserve">Ebene 2 oder 3? Die Begründung ist schon ein eigener kritischer Zugriff.</a:t>
            </a:r>
          </a:p>
        </p:txBody>
      </p:sp>
      <p:sp>
        <p:nvSpPr>
          <p:cNvPr id="223" name="Shape 223"/>
          <p:cNvSpPr/>
          <p:nvPr/>
        </p:nvSpPr>
        <p:spPr>
          <a:xfrm>
            <a:off x="658368" y="3522768"/>
            <a:ext cx="10844784" cy="1276848"/>
          </a:xfrm>
          <a:prstGeom prst="roundRect">
            <a:avLst>
              <a:gd name="adj" fmla="val 3000"/>
            </a:avLst>
          </a:prstGeom>
          <a:solidFill>
            <a:srgbClr val="F1F4EC"/>
          </a:solidFill>
          <a:ln>
            <a:noFill/>
          </a:ln>
        </p:spPr>
        <p:txBody>
          <a:bodyPr/>
          <a:lstStyle/>
          <a:p/>
        </p:txBody>
      </p:sp>
      <p:sp>
        <p:nvSpPr>
          <p:cNvPr id="224" name="Text 224"/>
          <p:cNvSpPr txBox="1"/>
          <p:nvPr/>
        </p:nvSpPr>
        <p:spPr>
          <a:xfrm>
            <a:off x="877824" y="3702768"/>
            <a:ext cx="500000" cy="400000"/>
          </a:xfrm>
          <a:prstGeom prst="rect">
            <a:avLst/>
          </a:prstGeom>
          <a:noFill/>
          <a:ln>
            <a:noFill/>
          </a:ln>
        </p:spPr>
        <p:txBody>
          <a:bodyPr wrap="square" lIns="0" tIns="0" rIns="0" bIns="0" rtlCol="0" anchor="t"/>
          <a:lstStyle/>
          <a:p>
            <a:pPr indent="0" marL="0" algn="ctr">
              <a:buNone/>
            </a:pPr>
            <a:r>
              <a:rPr lang="de-DE" sz="1700" b="1" dirty="0">
                <a:solidFill>
                  <a:srgbClr val="8FB840"/>
                </a:solidFill>
                <a:latin typeface="Cambria" pitchFamily="34" charset="0"/>
                <a:ea typeface="Cambria" pitchFamily="34" charset="-122"/>
                <a:cs typeface="Cambria" pitchFamily="34" charset="-120"/>
              </a:rPr>
              <a:t xml:space="preserve">c)</a:t>
            </a:r>
          </a:p>
        </p:txBody>
      </p:sp>
      <p:sp>
        <p:nvSpPr>
          <p:cNvPr id="225" name="Text 225"/>
          <p:cNvSpPr txBox="1"/>
          <p:nvPr/>
        </p:nvSpPr>
        <p:spPr>
          <a:xfrm>
            <a:off x="1508368" y="3672768"/>
            <a:ext cx="9700000" cy="560000"/>
          </a:xfrm>
          <a:prstGeom prst="rect">
            <a:avLst/>
          </a:prstGeom>
          <a:noFill/>
          <a:ln>
            <a:noFill/>
          </a:ln>
        </p:spPr>
        <p:txBody>
          <a:bodyPr wrap="square" lIns="0" tIns="0" rIns="0" bIns="0" rtlCol="0" anchor="t"/>
          <a:lstStyle/>
          <a:p>
            <a:pPr indent="0" marL="0" algn="l">
              <a:lnSpc>
                <a:spcPct val="110000"/>
              </a:lnSpc>
              <a:buNone/>
            </a:pPr>
            <a:r>
              <a:rPr lang="de-DE" sz="1300" dirty="0">
                <a:solidFill>
                  <a:srgbClr val="1C1C1C"/>
                </a:solidFill>
                <a:latin typeface="Calibri" pitchFamily="34" charset="0"/>
                <a:ea typeface="Calibri" pitchFamily="34" charset="-122"/>
                <a:cs typeface="Calibri" pitchFamily="34" charset="-120"/>
              </a:rPr>
              <a:t xml:space="preserve">„Ich habe das Thema gewählt, weil mein Vater in der Qualitätssicherung arbeitet.“</a:t>
            </a:r>
          </a:p>
        </p:txBody>
      </p:sp>
      <p:sp>
        <p:nvSpPr>
          <p:cNvPr id="226" name="Text 226"/>
          <p:cNvSpPr txBox="1"/>
          <p:nvPr/>
        </p:nvSpPr>
        <p:spPr>
          <a:xfrm>
            <a:off x="1508368" y="4282768"/>
            <a:ext cx="9700000" cy="400000"/>
          </a:xfrm>
          <a:prstGeom prst="rect">
            <a:avLst/>
          </a:prstGeom>
          <a:noFill/>
          <a:ln>
            <a:noFill/>
          </a:ln>
        </p:spPr>
        <p:txBody>
          <a:bodyPr wrap="square" lIns="0" tIns="0" rIns="0" bIns="0" rtlCol="0" anchor="t"/>
          <a:lstStyle/>
          <a:p>
            <a:pPr indent="0" marL="0" algn="l">
              <a:lnSpc>
                <a:spcPct val="110000"/>
              </a:lnSpc>
              <a:buNone/>
            </a:pPr>
            <a:r>
              <a:rPr lang="de-DE" sz="1250" i="1" dirty="0">
                <a:solidFill>
                  <a:srgbClr val="A8442F"/>
                </a:solidFill>
                <a:latin typeface="Calibri" pitchFamily="34" charset="0"/>
                <a:ea typeface="Calibri" pitchFamily="34" charset="-122"/>
                <a:cs typeface="Calibri" pitchFamily="34" charset="-120"/>
              </a:rPr>
              <a:t xml:space="preserve">Ebene 1 oder zählt nicht? Ein persönlicher Anlass allein ist noch kein Einsatz in der Mathematik.</a:t>
            </a:r>
          </a:p>
        </p:txBody>
      </p:sp>
      <p:sp>
        <p:nvSpPr>
          <p:cNvPr id="227" name="Shape 227"/>
          <p:cNvSpPr/>
          <p:nvPr/>
        </p:nvSpPr>
        <p:spPr>
          <a:xfrm>
            <a:off x="658368" y="4872768"/>
            <a:ext cx="10844784" cy="1276848"/>
          </a:xfrm>
          <a:prstGeom prst="roundRect">
            <a:avLst>
              <a:gd name="adj" fmla="val 3000"/>
            </a:avLst>
          </a:prstGeom>
          <a:solidFill>
            <a:srgbClr val="F1F4EC"/>
          </a:solidFill>
          <a:ln>
            <a:noFill/>
          </a:ln>
        </p:spPr>
        <p:txBody>
          <a:bodyPr/>
          <a:lstStyle/>
          <a:p/>
        </p:txBody>
      </p:sp>
      <p:sp>
        <p:nvSpPr>
          <p:cNvPr id="228" name="Text 228"/>
          <p:cNvSpPr txBox="1"/>
          <p:nvPr/>
        </p:nvSpPr>
        <p:spPr>
          <a:xfrm>
            <a:off x="877824" y="5052768"/>
            <a:ext cx="500000" cy="400000"/>
          </a:xfrm>
          <a:prstGeom prst="rect">
            <a:avLst/>
          </a:prstGeom>
          <a:noFill/>
          <a:ln>
            <a:noFill/>
          </a:ln>
        </p:spPr>
        <p:txBody>
          <a:bodyPr wrap="square" lIns="0" tIns="0" rIns="0" bIns="0" rtlCol="0" anchor="t"/>
          <a:lstStyle/>
          <a:p>
            <a:pPr indent="0" marL="0" algn="ctr">
              <a:buNone/>
            </a:pPr>
            <a:r>
              <a:rPr lang="de-DE" sz="1700" b="1" dirty="0">
                <a:solidFill>
                  <a:srgbClr val="8FB840"/>
                </a:solidFill>
                <a:latin typeface="Cambria" pitchFamily="34" charset="0"/>
                <a:ea typeface="Cambria" pitchFamily="34" charset="-122"/>
                <a:cs typeface="Cambria" pitchFamily="34" charset="-120"/>
              </a:rPr>
              <a:t xml:space="preserve">h)</a:t>
            </a:r>
          </a:p>
        </p:txBody>
      </p:sp>
      <p:sp>
        <p:nvSpPr>
          <p:cNvPr id="229" name="Text 229"/>
          <p:cNvSpPr txBox="1"/>
          <p:nvPr/>
        </p:nvSpPr>
        <p:spPr>
          <a:xfrm>
            <a:off x="1508368" y="5022768"/>
            <a:ext cx="9700000" cy="560000"/>
          </a:xfrm>
          <a:prstGeom prst="rect">
            <a:avLst/>
          </a:prstGeom>
          <a:noFill/>
          <a:ln>
            <a:noFill/>
          </a:ln>
        </p:spPr>
        <p:txBody>
          <a:bodyPr wrap="square" lIns="0" tIns="0" rIns="0" bIns="0" rtlCol="0" anchor="t"/>
          <a:lstStyle/>
          <a:p>
            <a:pPr indent="0" marL="0" algn="l">
              <a:lnSpc>
                <a:spcPct val="110000"/>
              </a:lnSpc>
              <a:buNone/>
            </a:pPr>
            <a:r>
              <a:rPr lang="de-DE" sz="1300" dirty="0">
                <a:solidFill>
                  <a:srgbClr val="1C1C1C"/>
                </a:solidFill>
                <a:latin typeface="Calibri" pitchFamily="34" charset="0"/>
                <a:ea typeface="Calibri" pitchFamily="34" charset="-122"/>
                <a:cs typeface="Calibri" pitchFamily="34" charset="-120"/>
              </a:rPr>
              <a:t xml:space="preserve">„Ich habe beide Verfahren verglichen. Das zweite braucht weniger Schritte, reagiert aber empfindlicher auf den Startwert.“</a:t>
            </a:r>
          </a:p>
        </p:txBody>
      </p:sp>
      <p:sp>
        <p:nvSpPr>
          <p:cNvPr id="230" name="Text 230"/>
          <p:cNvSpPr txBox="1"/>
          <p:nvPr/>
        </p:nvSpPr>
        <p:spPr>
          <a:xfrm>
            <a:off x="1508368" y="5632768"/>
            <a:ext cx="9700000" cy="400000"/>
          </a:xfrm>
          <a:prstGeom prst="rect">
            <a:avLst/>
          </a:prstGeom>
          <a:noFill/>
          <a:ln>
            <a:noFill/>
          </a:ln>
        </p:spPr>
        <p:txBody>
          <a:bodyPr wrap="square" lIns="0" tIns="0" rIns="0" bIns="0" rtlCol="0" anchor="t"/>
          <a:lstStyle/>
          <a:p>
            <a:pPr indent="0" marL="0" algn="l">
              <a:lnSpc>
                <a:spcPct val="110000"/>
              </a:lnSpc>
              <a:buNone/>
            </a:pPr>
            <a:r>
              <a:rPr lang="de-DE" sz="1250" i="1" dirty="0">
                <a:solidFill>
                  <a:srgbClr val="A8442F"/>
                </a:solidFill>
                <a:latin typeface="Calibri" pitchFamily="34" charset="0"/>
                <a:ea typeface="Calibri" pitchFamily="34" charset="-122"/>
                <a:cs typeface="Calibri" pitchFamily="34" charset="-120"/>
              </a:rPr>
              <a:t xml:space="preserve">Ebene 2 oder 3? Ein Vergleich steht im Handbuch unter „sinnvoll“. Was fehlt für Ebene 3?</a:t>
            </a:r>
          </a:p>
        </p:txBody>
      </p:sp>
      <p:sp>
        <p:nvSpPr>
          <p:cNvPr id="234" name="Text 234"/>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235" name="Text 235"/>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11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 name="Text 245"/>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8FB840"/>
                </a:solidFill>
                <a:latin typeface="Calibri" pitchFamily="34" charset="0"/>
                <a:ea typeface="Calibri" pitchFamily="34" charset="-122"/>
                <a:cs typeface="Calibri" pitchFamily="34" charset="-120"/>
              </a:rPr>
              <a:t xml:space="preserve">KRITERIUM D</a:t>
            </a:r>
          </a:p>
        </p:txBody>
      </p:sp>
      <p:sp>
        <p:nvSpPr>
          <p:cNvPr id="246" name="Text 246"/>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Wo die Reflexion stehen muss</a:t>
            </a:r>
          </a:p>
        </p:txBody>
      </p:sp>
      <p:sp>
        <p:nvSpPr>
          <p:cNvPr id="247" name="Shape 247"/>
          <p:cNvSpPr/>
          <p:nvPr/>
        </p:nvSpPr>
        <p:spPr>
          <a:xfrm>
            <a:off x="658368" y="1298448"/>
            <a:ext cx="10844784" cy="20117"/>
          </a:xfrm>
          <a:prstGeom prst="rect">
            <a:avLst/>
          </a:prstGeom>
          <a:solidFill>
            <a:srgbClr val="8FB840"/>
          </a:solidFill>
          <a:ln>
            <a:noFill/>
          </a:ln>
        </p:spPr>
        <p:txBody>
          <a:bodyPr/>
          <a:lstStyle/>
          <a:p/>
        </p:txBody>
      </p:sp>
      <p:sp>
        <p:nvSpPr>
          <p:cNvPr id="236" name="Shape 236"/>
          <p:cNvSpPr/>
          <p:nvPr/>
        </p:nvSpPr>
        <p:spPr>
          <a:xfrm>
            <a:off x="658368" y="1572768"/>
            <a:ext cx="10844784" cy="1250000"/>
          </a:xfrm>
          <a:prstGeom prst="roundRect">
            <a:avLst>
              <a:gd name="adj" fmla="val 2600"/>
            </a:avLst>
          </a:prstGeom>
          <a:solidFill>
            <a:srgbClr val="E7EFD8"/>
          </a:solidFill>
          <a:ln>
            <a:noFill/>
          </a:ln>
        </p:spPr>
        <p:txBody>
          <a:bodyPr/>
          <a:lstStyle/>
          <a:p/>
        </p:txBody>
      </p:sp>
      <p:sp>
        <p:nvSpPr>
          <p:cNvPr id="237" name="Text 237"/>
          <p:cNvSpPr txBox="1"/>
          <p:nvPr/>
        </p:nvSpPr>
        <p:spPr>
          <a:xfrm>
            <a:off x="987552" y="1572768"/>
            <a:ext cx="10186416" cy="1250000"/>
          </a:xfrm>
          <a:prstGeom prst="rect">
            <a:avLst/>
          </a:prstGeom>
          <a:noFill/>
          <a:ln>
            <a:noFill/>
          </a:ln>
        </p:spPr>
        <p:txBody>
          <a:bodyPr wrap="square" lIns="0" tIns="0" rIns="0" bIns="0" rtlCol="0" anchor="ctr"/>
          <a:lstStyle/>
          <a:p>
            <a:pPr indent="0" marL="0" algn="l">
              <a:lnSpc>
                <a:spcPct val="110000"/>
              </a:lnSpc>
              <a:buNone/>
            </a:pPr>
            <a:r>
              <a:rPr lang="de-DE" sz="1800" dirty="0">
                <a:solidFill>
                  <a:srgbClr val="0F3D2A"/>
                </a:solidFill>
                <a:latin typeface="Cambria" pitchFamily="34" charset="0"/>
                <a:ea typeface="Cambria" pitchFamily="34" charset="-122"/>
                <a:cs typeface="Cambria" pitchFamily="34" charset="-120"/>
              </a:rPr>
              <a:t xml:space="preserve">Umfangreiche Belege heißt: Die kritische Reflexion zieht sich durch die ganze Arbeit.</a:t>
            </a:r>
          </a:p>
        </p:txBody>
      </p:sp>
      <p:sp>
        <p:nvSpPr>
          <p:cNvPr id="238" name="Shape 238"/>
          <p:cNvSpPr/>
          <p:nvPr/>
        </p:nvSpPr>
        <p:spPr>
          <a:xfrm>
            <a:off x="658368" y="3150000"/>
            <a:ext cx="5285232" cy="1800000"/>
          </a:xfrm>
          <a:prstGeom prst="roundRect">
            <a:avLst>
              <a:gd name="adj" fmla="val 2600"/>
            </a:avLst>
          </a:prstGeom>
          <a:solidFill>
            <a:srgbClr val="F4F4F2"/>
          </a:solidFill>
          <a:ln>
            <a:noFill/>
          </a:ln>
        </p:spPr>
        <p:txBody>
          <a:bodyPr/>
          <a:lstStyle/>
          <a:p/>
        </p:txBody>
      </p:sp>
      <p:sp>
        <p:nvSpPr>
          <p:cNvPr id="239" name="Text 239"/>
          <p:cNvSpPr txBox="1"/>
          <p:nvPr/>
        </p:nvSpPr>
        <p:spPr>
          <a:xfrm>
            <a:off x="932688" y="3350000"/>
            <a:ext cx="4736592" cy="330000"/>
          </a:xfrm>
          <a:prstGeom prst="rect">
            <a:avLst/>
          </a:prstGeom>
          <a:noFill/>
          <a:ln>
            <a:noFill/>
          </a:ln>
        </p:spPr>
        <p:txBody>
          <a:bodyPr wrap="square" lIns="0" tIns="0" rIns="0" bIns="0" rtlCol="0" anchor="t"/>
          <a:lstStyle/>
          <a:p>
            <a:pPr indent="0" marL="0" algn="l">
              <a:buNone/>
            </a:pPr>
            <a:r>
              <a:rPr lang="de-DE" sz="1250" b="1" spc="200" kern="0" dirty="0">
                <a:solidFill>
                  <a:srgbClr val="5E5E5E"/>
                </a:solidFill>
                <a:latin typeface="Calibri" pitchFamily="34" charset="0"/>
                <a:ea typeface="Calibri" pitchFamily="34" charset="-122"/>
                <a:cs typeface="Calibri" pitchFamily="34" charset="-120"/>
              </a:rPr>
              <a:t xml:space="preserve">NUR AM SCHLUSS</a:t>
            </a:r>
          </a:p>
        </p:txBody>
      </p:sp>
      <p:sp>
        <p:nvSpPr>
          <p:cNvPr id="240" name="Text 240"/>
          <p:cNvSpPr txBox="1"/>
          <p:nvPr/>
        </p:nvSpPr>
        <p:spPr>
          <a:xfrm>
            <a:off x="932688" y="3770000"/>
            <a:ext cx="4736592" cy="980000"/>
          </a:xfrm>
          <a:prstGeom prst="rect">
            <a:avLst/>
          </a:prstGeom>
          <a:noFill/>
          <a:ln>
            <a:noFill/>
          </a:ln>
        </p:spPr>
        <p:txBody>
          <a:bodyPr wrap="square" lIns="0" tIns="0" rIns="0" bIns="0" rtlCol="0" anchor="t"/>
          <a:lstStyle/>
          <a:p>
            <a:pPr indent="0" marL="0" algn="l">
              <a:lnSpc>
                <a:spcPct val="115000"/>
              </a:lnSpc>
              <a:buNone/>
            </a:pPr>
            <a:r>
              <a:rPr lang="de-DE" sz="1300" dirty="0">
                <a:solidFill>
                  <a:srgbClr val="1C1C1C"/>
                </a:solidFill>
                <a:latin typeface="Calibri" pitchFamily="34" charset="0"/>
                <a:ea typeface="Calibri" pitchFamily="34" charset="-122"/>
                <a:cs typeface="Calibri" pitchFamily="34" charset="-120"/>
              </a:rPr>
              <a:t xml:space="preserve">Dann muss sie von hoher Qualität sein und deutlich machen, wie sie zur Entwicklung der Arbeit beigetragen hat.</a:t>
            </a:r>
          </a:p>
          <a:p>
            <a:pPr indent="0" marL="0" algn="l">
              <a:lnSpc>
                <a:spcPct val="115000"/>
              </a:lnSpc>
              <a:buNone/>
            </a:pPr>
            <a:r>
              <a:rPr lang="de-DE" sz="1300" dirty="0">
                <a:solidFill>
                  <a:srgbClr val="1C1C1C"/>
                </a:solidFill>
                <a:latin typeface="Calibri" pitchFamily="34" charset="0"/>
                <a:ea typeface="Calibri" pitchFamily="34" charset="-122"/>
                <a:cs typeface="Calibri" pitchFamily="34" charset="-120"/>
              </a:rPr>
              <a:t xml:space="preserve">Das ist möglich – aber schwer.</a:t>
            </a:r>
          </a:p>
        </p:txBody>
      </p:sp>
      <p:sp>
        <p:nvSpPr>
          <p:cNvPr id="241" name="Shape 241"/>
          <p:cNvSpPr/>
          <p:nvPr/>
        </p:nvSpPr>
        <p:spPr>
          <a:xfrm>
            <a:off x="6217920" y="3150000"/>
            <a:ext cx="5285232" cy="1800000"/>
          </a:xfrm>
          <a:prstGeom prst="roundRect">
            <a:avLst>
              <a:gd name="adj" fmla="val 2600"/>
            </a:avLst>
          </a:prstGeom>
          <a:solidFill>
            <a:srgbClr val="F1F4EC"/>
          </a:solidFill>
          <a:ln>
            <a:noFill/>
          </a:ln>
        </p:spPr>
        <p:txBody>
          <a:bodyPr/>
          <a:lstStyle/>
          <a:p/>
        </p:txBody>
      </p:sp>
      <p:sp>
        <p:nvSpPr>
          <p:cNvPr id="242" name="Text 242"/>
          <p:cNvSpPr txBox="1"/>
          <p:nvPr/>
        </p:nvSpPr>
        <p:spPr>
          <a:xfrm>
            <a:off x="6492240" y="3350000"/>
            <a:ext cx="4736592" cy="330000"/>
          </a:xfrm>
          <a:prstGeom prst="rect">
            <a:avLst/>
          </a:prstGeom>
          <a:noFill/>
          <a:ln>
            <a:noFill/>
          </a:ln>
        </p:spPr>
        <p:txBody>
          <a:bodyPr wrap="square" lIns="0" tIns="0" rIns="0" bIns="0" rtlCol="0" anchor="t"/>
          <a:lstStyle/>
          <a:p>
            <a:pPr indent="0" marL="0" algn="l">
              <a:buNone/>
            </a:pPr>
            <a:r>
              <a:rPr lang="de-DE" sz="1250" b="1" spc="200" kern="0" dirty="0">
                <a:solidFill>
                  <a:srgbClr val="0F3D2A"/>
                </a:solidFill>
                <a:latin typeface="Calibri" pitchFamily="34" charset="0"/>
                <a:ea typeface="Calibri" pitchFamily="34" charset="-122"/>
                <a:cs typeface="Calibri" pitchFamily="34" charset="-120"/>
              </a:rPr>
              <a:t xml:space="preserve">DURCH DIE GANZE ARBEIT</a:t>
            </a:r>
          </a:p>
        </p:txBody>
      </p:sp>
      <p:sp>
        <p:nvSpPr>
          <p:cNvPr id="243" name="Text 243"/>
          <p:cNvSpPr txBox="1"/>
          <p:nvPr/>
        </p:nvSpPr>
        <p:spPr>
          <a:xfrm>
            <a:off x="6492240" y="3770000"/>
            <a:ext cx="4736592" cy="980000"/>
          </a:xfrm>
          <a:prstGeom prst="rect">
            <a:avLst/>
          </a:prstGeom>
          <a:noFill/>
          <a:ln>
            <a:noFill/>
          </a:ln>
        </p:spPr>
        <p:txBody>
          <a:bodyPr wrap="square" lIns="0" tIns="0" rIns="0" bIns="0" rtlCol="0" anchor="t"/>
          <a:lstStyle/>
          <a:p>
            <a:pPr indent="0" marL="0" algn="l">
              <a:lnSpc>
                <a:spcPct val="115000"/>
              </a:lnSpc>
              <a:buNone/>
            </a:pPr>
            <a:r>
              <a:rPr lang="de-DE" sz="1300" dirty="0">
                <a:solidFill>
                  <a:srgbClr val="1C1C1C"/>
                </a:solidFill>
                <a:latin typeface="Calibri" pitchFamily="34" charset="0"/>
                <a:ea typeface="Calibri" pitchFamily="34" charset="-122"/>
                <a:cs typeface="Calibri" pitchFamily="34" charset="-120"/>
              </a:rPr>
              <a:t xml:space="preserve">Mitten im Text: „An dieser Stelle musste ich mich zwischen zwei Funktionen entscheiden. Ich habe beide gerechnet und diese genommen, weil …“</a:t>
            </a:r>
          </a:p>
          <a:p>
            <a:pPr indent="0" marL="0" algn="l">
              <a:lnSpc>
                <a:spcPct val="115000"/>
              </a:lnSpc>
              <a:buNone/>
            </a:pPr>
            <a:r>
              <a:rPr lang="de-DE" sz="1300" dirty="0">
                <a:solidFill>
                  <a:srgbClr val="1C1C1C"/>
                </a:solidFill>
                <a:latin typeface="Calibri" pitchFamily="34" charset="0"/>
                <a:ea typeface="Calibri" pitchFamily="34" charset="-122"/>
                <a:cs typeface="Calibri" pitchFamily="34" charset="-120"/>
              </a:rPr>
              <a:t xml:space="preserve">Das ist der leichtere Weg zu Ebene 3.</a:t>
            </a:r>
          </a:p>
        </p:txBody>
      </p:sp>
      <p:sp>
        <p:nvSpPr>
          <p:cNvPr id="244" name="Text 244"/>
          <p:cNvSpPr txBox="1"/>
          <p:nvPr/>
        </p:nvSpPr>
        <p:spPr>
          <a:xfrm>
            <a:off x="658368" y="5200000"/>
            <a:ext cx="10844784" cy="500000"/>
          </a:xfrm>
          <a:prstGeom prst="rect">
            <a:avLst/>
          </a:prstGeom>
          <a:noFill/>
          <a:ln>
            <a:noFill/>
          </a:ln>
        </p:spPr>
        <p:txBody>
          <a:bodyPr wrap="square" lIns="0" tIns="0" rIns="0" bIns="0" rtlCol="0" anchor="t"/>
          <a:lstStyle/>
          <a:p>
            <a:pPr indent="0" marL="0" algn="l">
              <a:buNone/>
            </a:pPr>
            <a:r>
              <a:rPr lang="de-DE" sz="1450" dirty="0">
                <a:solidFill>
                  <a:srgbClr val="0F3D2A"/>
                </a:solidFill>
                <a:latin typeface="Cambria" pitchFamily="34" charset="0"/>
                <a:ea typeface="Cambria" pitchFamily="34" charset="-122"/>
                <a:cs typeface="Cambria" pitchFamily="34" charset="-120"/>
              </a:rPr>
              <a:t xml:space="preserve">Praktischer Rat: Schreib deine Zweifel auf, während du sie hast. Nicht hinterher.</a:t>
            </a:r>
          </a:p>
        </p:txBody>
      </p:sp>
      <p:sp>
        <p:nvSpPr>
          <p:cNvPr id="248" name="Text 248"/>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249" name="Text 249"/>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12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3" name="Text 253"/>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A8442F"/>
                </a:solidFill>
                <a:latin typeface="Calibri" pitchFamily="34" charset="0"/>
                <a:ea typeface="Calibri" pitchFamily="34" charset="-122"/>
                <a:cs typeface="Calibri" pitchFamily="34" charset="-120"/>
              </a:rPr>
              <a:t xml:space="preserve">JETZT TRENNEN SICH DIE WEGE</a:t>
            </a:r>
          </a:p>
        </p:txBody>
      </p:sp>
      <p:sp>
        <p:nvSpPr>
          <p:cNvPr id="254" name="Text 254"/>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Kriterium E</a:t>
            </a:r>
          </a:p>
        </p:txBody>
      </p:sp>
      <p:sp>
        <p:nvSpPr>
          <p:cNvPr id="255" name="Shape 255"/>
          <p:cNvSpPr/>
          <p:nvPr/>
        </p:nvSpPr>
        <p:spPr>
          <a:xfrm>
            <a:off x="658368" y="1298448"/>
            <a:ext cx="10844784" cy="20117"/>
          </a:xfrm>
          <a:prstGeom prst="rect">
            <a:avLst/>
          </a:prstGeom>
          <a:solidFill>
            <a:srgbClr val="8FB840"/>
          </a:solidFill>
          <a:ln>
            <a:noFill/>
          </a:ln>
        </p:spPr>
        <p:txBody>
          <a:bodyPr/>
          <a:lstStyle/>
          <a:p/>
        </p:txBody>
      </p:sp>
      <p:sp>
        <p:nvSpPr>
          <p:cNvPr id="250" name="Shape 250"/>
          <p:cNvSpPr/>
          <p:nvPr/>
        </p:nvSpPr>
        <p:spPr>
          <a:xfrm>
            <a:off x="658368" y="1872768"/>
            <a:ext cx="10844784" cy="1600000"/>
          </a:xfrm>
          <a:prstGeom prst="roundRect">
            <a:avLst>
              <a:gd name="adj" fmla="val 2600"/>
            </a:avLst>
          </a:prstGeom>
          <a:solidFill>
            <a:srgbClr val="DCE8C2"/>
          </a:solidFill>
          <a:ln>
            <a:noFill/>
          </a:ln>
        </p:spPr>
        <p:txBody>
          <a:bodyPr/>
          <a:lstStyle/>
          <a:p/>
        </p:txBody>
      </p:sp>
      <p:sp>
        <p:nvSpPr>
          <p:cNvPr id="251" name="Text 251"/>
          <p:cNvSpPr txBox="1"/>
          <p:nvPr/>
        </p:nvSpPr>
        <p:spPr>
          <a:xfrm>
            <a:off x="987552" y="1872768"/>
            <a:ext cx="10186416" cy="1600000"/>
          </a:xfrm>
          <a:prstGeom prst="rect">
            <a:avLst/>
          </a:prstGeom>
          <a:noFill/>
          <a:ln>
            <a:noFill/>
          </a:ln>
        </p:spPr>
        <p:txBody>
          <a:bodyPr wrap="square" lIns="0" tIns="0" rIns="0" bIns="0" rtlCol="0" anchor="ctr"/>
          <a:lstStyle/>
          <a:p>
            <a:pPr indent="0" marL="0" algn="l">
              <a:lnSpc>
                <a:spcPct val="115000"/>
              </a:lnSpc>
              <a:buNone/>
            </a:pPr>
            <a:r>
              <a:rPr lang="de-DE" sz="2000" b="1" dirty="0">
                <a:solidFill>
                  <a:srgbClr val="0F3D2A"/>
                </a:solidFill>
                <a:latin typeface="Cambria" pitchFamily="34" charset="0"/>
                <a:ea typeface="Cambria" pitchFamily="34" charset="-122"/>
                <a:cs typeface="Cambria" pitchFamily="34" charset="-120"/>
              </a:rPr>
              <a:t xml:space="preserve">Ab jetzt lest ihr Verschiedenes.</a:t>
            </a:r>
          </a:p>
          <a:p>
            <a:pPr indent="0" marL="0" algn="l">
              <a:lnSpc>
                <a:spcPct val="115000"/>
              </a:lnSpc>
              <a:buNone/>
            </a:pPr>
            <a:r>
              <a:rPr lang="de-DE" sz="2000" b="1" dirty="0">
                <a:solidFill>
                  <a:srgbClr val="0F3D2A"/>
                </a:solidFill>
                <a:latin typeface="Cambria" pitchFamily="34" charset="0"/>
                <a:ea typeface="Cambria" pitchFamily="34" charset="-122"/>
                <a:cs typeface="Cambria" pitchFamily="34" charset="-120"/>
              </a:rPr>
              <a:t xml:space="preserve">Kriterium E ist das einzige, das für Standard Level und Higher Level unterschiedlich formuliert ist.</a:t>
            </a:r>
          </a:p>
        </p:txBody>
      </p:sp>
      <p:sp>
        <p:nvSpPr>
          <p:cNvPr id="252" name="Text 252"/>
          <p:cNvSpPr txBox="1"/>
          <p:nvPr/>
        </p:nvSpPr>
        <p:spPr>
          <a:xfrm>
            <a:off x="658368" y="4000000"/>
            <a:ext cx="10844784" cy="1200000"/>
          </a:xfrm>
          <a:prstGeom prst="rect">
            <a:avLst/>
          </a:prstGeom>
          <a:noFill/>
          <a:ln>
            <a:noFill/>
          </a:ln>
        </p:spPr>
        <p:txBody>
          <a:bodyPr wrap="square" lIns="0" tIns="0" rIns="0" bIns="0" rtlCol="0" anchor="t"/>
          <a:lstStyle/>
          <a:p>
            <a:pPr indent="0" marL="0" algn="l">
              <a:lnSpc>
                <a:spcPct val="120000"/>
              </a:lnSpc>
              <a:buNone/>
            </a:pPr>
            <a:r>
              <a:rPr lang="de-DE" sz="1500" dirty="0">
                <a:solidFill>
                  <a:srgbClr val="1C1C1C"/>
                </a:solidFill>
                <a:latin typeface="Cambria" pitchFamily="34" charset="0"/>
                <a:ea typeface="Cambria" pitchFamily="34" charset="-122"/>
                <a:cs typeface="Cambria" pitchFamily="34" charset="-120"/>
              </a:rPr>
              <a:t xml:space="preserve">A, B, C und D sind für beide Kurse wortgleich. Umfang, Zeit und Gewicht ebenfalls: zwanzig Prozent, zwölf bis zwanzig Seiten, in beiden Kursen gleich.</a:t>
            </a:r>
          </a:p>
          <a:p>
            <a:pPr indent="0" marL="0" algn="l">
              <a:lnSpc>
                <a:spcPct val="120000"/>
              </a:lnSpc>
              <a:buNone/>
            </a:pPr>
            <a:r>
              <a:rPr lang="de-DE" sz="1500" dirty="0">
                <a:solidFill>
                  <a:srgbClr val="1C1C1C"/>
                </a:solidFill>
                <a:latin typeface="Cambria" pitchFamily="34" charset="0"/>
                <a:ea typeface="Cambria" pitchFamily="34" charset="-122"/>
                <a:cs typeface="Cambria" pitchFamily="34" charset="-120"/>
              </a:rPr>
              <a:t xml:space="preserve">Nur bei E unterscheiden sich die Leitern – und auch das erst ab Ebene 5.</a:t>
            </a:r>
          </a:p>
        </p:txBody>
      </p:sp>
      <p:sp>
        <p:nvSpPr>
          <p:cNvPr id="256" name="Text 256"/>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257" name="Text 257"/>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13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5" name="Text 275"/>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A8442F"/>
                </a:solidFill>
                <a:latin typeface="Calibri" pitchFamily="34" charset="0"/>
                <a:ea typeface="Calibri" pitchFamily="34" charset="-122"/>
                <a:cs typeface="Calibri" pitchFamily="34" charset="-120"/>
              </a:rPr>
              <a:t xml:space="preserve">ARBEITSAUFTRAG 2</a:t>
            </a:r>
          </a:p>
        </p:txBody>
      </p:sp>
      <p:sp>
        <p:nvSpPr>
          <p:cNvPr id="276" name="Text 276"/>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Eure eigene Leiter lesen</a:t>
            </a:r>
          </a:p>
        </p:txBody>
      </p:sp>
      <p:sp>
        <p:nvSpPr>
          <p:cNvPr id="277" name="Shape 277"/>
          <p:cNvSpPr/>
          <p:nvPr/>
        </p:nvSpPr>
        <p:spPr>
          <a:xfrm>
            <a:off x="658368" y="1298448"/>
            <a:ext cx="10844784" cy="20117"/>
          </a:xfrm>
          <a:prstGeom prst="rect">
            <a:avLst/>
          </a:prstGeom>
          <a:solidFill>
            <a:srgbClr val="8FB840"/>
          </a:solidFill>
          <a:ln>
            <a:noFill/>
          </a:ln>
        </p:spPr>
        <p:txBody>
          <a:bodyPr/>
          <a:lstStyle/>
          <a:p/>
        </p:txBody>
      </p:sp>
      <p:sp>
        <p:nvSpPr>
          <p:cNvPr id="258" name="Shape 258"/>
          <p:cNvSpPr/>
          <p:nvPr/>
        </p:nvSpPr>
        <p:spPr>
          <a:xfrm>
            <a:off x="658368" y="1572768"/>
            <a:ext cx="10844784" cy="1350000"/>
          </a:xfrm>
          <a:prstGeom prst="roundRect">
            <a:avLst>
              <a:gd name="adj" fmla="val 2600"/>
            </a:avLst>
          </a:prstGeom>
          <a:solidFill>
            <a:srgbClr val="E7EFD8"/>
          </a:solidFill>
          <a:ln>
            <a:noFill/>
          </a:ln>
        </p:spPr>
        <p:txBody>
          <a:bodyPr/>
          <a:lstStyle/>
          <a:p/>
        </p:txBody>
      </p:sp>
      <p:sp>
        <p:nvSpPr>
          <p:cNvPr id="259" name="Text 259"/>
          <p:cNvSpPr txBox="1"/>
          <p:nvPr/>
        </p:nvSpPr>
        <p:spPr>
          <a:xfrm>
            <a:off x="987552" y="1732768"/>
            <a:ext cx="10186416" cy="1050000"/>
          </a:xfrm>
          <a:prstGeom prst="rect">
            <a:avLst/>
          </a:prstGeom>
          <a:noFill/>
          <a:ln>
            <a:noFill/>
          </a:ln>
        </p:spPr>
        <p:txBody>
          <a:bodyPr wrap="square" lIns="0" tIns="0" rIns="0" bIns="0" rtlCol="0" anchor="t"/>
          <a:lstStyle/>
          <a:p>
            <a:pPr indent="0" marL="0" algn="l">
              <a:lnSpc>
                <a:spcPct val="115000"/>
              </a:lnSpc>
              <a:buNone/>
            </a:pPr>
            <a:r>
              <a:rPr lang="de-DE" sz="1550" dirty="0">
                <a:solidFill>
                  <a:srgbClr val="0F3D2A"/>
                </a:solidFill>
                <a:latin typeface="Cambria" pitchFamily="34" charset="0"/>
                <a:ea typeface="Cambria" pitchFamily="34" charset="-122"/>
                <a:cs typeface="Cambria" pitchFamily="34" charset="-120"/>
              </a:rPr>
              <a:t xml:space="preserve">„Lest auf M 4 eure eigene Leiter für Kriterium E – nur eure.</a:t>
            </a:r>
          </a:p>
          <a:p>
            <a:pPr indent="0" marL="0" algn="l">
              <a:lnSpc>
                <a:spcPct val="115000"/>
              </a:lnSpc>
              <a:buNone/>
            </a:pPr>
            <a:r>
              <a:rPr lang="de-DE" sz="1550" dirty="0">
                <a:solidFill>
                  <a:srgbClr val="0F3D2A"/>
                </a:solidFill>
                <a:latin typeface="Cambria" pitchFamily="34" charset="0"/>
                <a:ea typeface="Cambria" pitchFamily="34" charset="-122"/>
                <a:cs typeface="Cambria" pitchFamily="34" charset="-120"/>
              </a:rPr>
              <a:t xml:space="preserve">Markiert bei jeder Stufe die Wörter, die gegenüber der Stufe darunter neu dazukommen.“</a:t>
            </a:r>
          </a:p>
        </p:txBody>
      </p:sp>
      <p:sp>
        <p:nvSpPr>
          <p:cNvPr id="260" name="Shape 260"/>
          <p:cNvSpPr/>
          <p:nvPr/>
        </p:nvSpPr>
        <p:spPr>
          <a:xfrm>
            <a:off x="658368" y="3150000"/>
            <a:ext cx="5285232" cy="2050000"/>
          </a:xfrm>
          <a:prstGeom prst="roundRect">
            <a:avLst>
              <a:gd name="adj" fmla="val 2600"/>
            </a:avLst>
          </a:prstGeom>
          <a:solidFill>
            <a:srgbClr val="F1F4EC"/>
          </a:solidFill>
          <a:ln>
            <a:noFill/>
          </a:ln>
        </p:spPr>
        <p:txBody>
          <a:bodyPr/>
          <a:lstStyle/>
          <a:p/>
        </p:txBody>
      </p:sp>
      <p:sp>
        <p:nvSpPr>
          <p:cNvPr id="261" name="Text 261"/>
          <p:cNvSpPr txBox="1"/>
          <p:nvPr/>
        </p:nvSpPr>
        <p:spPr>
          <a:xfrm>
            <a:off x="886968" y="3300000"/>
            <a:ext cx="4828032" cy="380000"/>
          </a:xfrm>
          <a:prstGeom prst="rect">
            <a:avLst/>
          </a:prstGeom>
          <a:noFill/>
          <a:ln>
            <a:noFill/>
          </a:ln>
        </p:spPr>
        <p:txBody>
          <a:bodyPr wrap="square" lIns="0" tIns="0" rIns="0" bIns="0" rtlCol="0" anchor="t"/>
          <a:lstStyle/>
          <a:p>
            <a:pPr indent="0" marL="0" algn="ctr">
              <a:buNone/>
            </a:pPr>
            <a:r>
              <a:rPr lang="de-DE" sz="1700" b="1" dirty="0">
                <a:solidFill>
                  <a:srgbClr val="0F3D2A"/>
                </a:solidFill>
                <a:latin typeface="Cambria" pitchFamily="34" charset="0"/>
                <a:ea typeface="Cambria" pitchFamily="34" charset="-122"/>
                <a:cs typeface="Cambria" pitchFamily="34" charset="-120"/>
              </a:rPr>
              <a:t xml:space="preserve">Standard Level</a:t>
            </a:r>
          </a:p>
        </p:txBody>
      </p:sp>
      <p:sp>
        <p:nvSpPr>
          <p:cNvPr id="262" name="Shape 262"/>
          <p:cNvSpPr/>
          <p:nvPr/>
        </p:nvSpPr>
        <p:spPr>
          <a:xfrm>
            <a:off x="1344168" y="3760000"/>
            <a:ext cx="3913632" cy="18288"/>
          </a:xfrm>
          <a:prstGeom prst="rect">
            <a:avLst/>
          </a:prstGeom>
          <a:solidFill>
            <a:srgbClr val="0F3D2A"/>
          </a:solidFill>
          <a:ln>
            <a:noFill/>
          </a:ln>
        </p:spPr>
        <p:txBody>
          <a:bodyPr/>
          <a:lstStyle/>
          <a:p/>
        </p:txBody>
      </p:sp>
      <p:sp>
        <p:nvSpPr>
          <p:cNvPr id="263" name="Shape 263"/>
          <p:cNvSpPr/>
          <p:nvPr/>
        </p:nvSpPr>
        <p:spPr>
          <a:xfrm>
            <a:off x="1115568" y="3990000"/>
            <a:ext cx="4370832" cy="18288"/>
          </a:xfrm>
          <a:prstGeom prst="rect">
            <a:avLst/>
          </a:prstGeom>
          <a:solidFill>
            <a:srgbClr val="CFCFCF"/>
          </a:solidFill>
          <a:ln>
            <a:noFill/>
          </a:ln>
        </p:spPr>
        <p:txBody>
          <a:bodyPr/>
          <a:lstStyle/>
          <a:p/>
        </p:txBody>
      </p:sp>
      <p:sp>
        <p:nvSpPr>
          <p:cNvPr id="264" name="Shape 264"/>
          <p:cNvSpPr/>
          <p:nvPr/>
        </p:nvSpPr>
        <p:spPr>
          <a:xfrm>
            <a:off x="1115568" y="4280000"/>
            <a:ext cx="4370832" cy="18288"/>
          </a:xfrm>
          <a:prstGeom prst="rect">
            <a:avLst/>
          </a:prstGeom>
          <a:solidFill>
            <a:srgbClr val="CFCFCF"/>
          </a:solidFill>
          <a:ln>
            <a:noFill/>
          </a:ln>
        </p:spPr>
        <p:txBody>
          <a:bodyPr/>
          <a:lstStyle/>
          <a:p/>
        </p:txBody>
      </p:sp>
      <p:sp>
        <p:nvSpPr>
          <p:cNvPr id="265" name="Shape 265"/>
          <p:cNvSpPr/>
          <p:nvPr/>
        </p:nvSpPr>
        <p:spPr>
          <a:xfrm>
            <a:off x="1115568" y="4570000"/>
            <a:ext cx="4370832" cy="18288"/>
          </a:xfrm>
          <a:prstGeom prst="rect">
            <a:avLst/>
          </a:prstGeom>
          <a:solidFill>
            <a:srgbClr val="CFCFCF"/>
          </a:solidFill>
          <a:ln>
            <a:noFill/>
          </a:ln>
        </p:spPr>
        <p:txBody>
          <a:bodyPr/>
          <a:lstStyle/>
          <a:p/>
        </p:txBody>
      </p:sp>
      <p:sp>
        <p:nvSpPr>
          <p:cNvPr id="266" name="Shape 266"/>
          <p:cNvSpPr/>
          <p:nvPr/>
        </p:nvSpPr>
        <p:spPr>
          <a:xfrm>
            <a:off x="1115568" y="4860000"/>
            <a:ext cx="4370832" cy="18288"/>
          </a:xfrm>
          <a:prstGeom prst="rect">
            <a:avLst/>
          </a:prstGeom>
          <a:solidFill>
            <a:srgbClr val="CFCFCF"/>
          </a:solidFill>
          <a:ln>
            <a:noFill/>
          </a:ln>
        </p:spPr>
        <p:txBody>
          <a:bodyPr/>
          <a:lstStyle/>
          <a:p/>
        </p:txBody>
      </p:sp>
      <p:sp>
        <p:nvSpPr>
          <p:cNvPr id="267" name="Shape 267"/>
          <p:cNvSpPr/>
          <p:nvPr/>
        </p:nvSpPr>
        <p:spPr>
          <a:xfrm>
            <a:off x="6217920" y="3150000"/>
            <a:ext cx="5285232" cy="2050000"/>
          </a:xfrm>
          <a:prstGeom prst="roundRect">
            <a:avLst>
              <a:gd name="adj" fmla="val 2600"/>
            </a:avLst>
          </a:prstGeom>
          <a:solidFill>
            <a:srgbClr val="FBEDE7"/>
          </a:solidFill>
          <a:ln w="12700">
            <a:solidFill>
              <a:srgbClr val="E2725B"/>
            </a:solidFill>
          </a:ln>
        </p:spPr>
        <p:txBody>
          <a:bodyPr/>
          <a:lstStyle/>
          <a:p/>
        </p:txBody>
      </p:sp>
      <p:sp>
        <p:nvSpPr>
          <p:cNvPr id="268" name="Text 268"/>
          <p:cNvSpPr txBox="1"/>
          <p:nvPr/>
        </p:nvSpPr>
        <p:spPr>
          <a:xfrm>
            <a:off x="6446520" y="3300000"/>
            <a:ext cx="4828032" cy="380000"/>
          </a:xfrm>
          <a:prstGeom prst="rect">
            <a:avLst/>
          </a:prstGeom>
          <a:noFill/>
          <a:ln>
            <a:noFill/>
          </a:ln>
        </p:spPr>
        <p:txBody>
          <a:bodyPr wrap="square" lIns="0" tIns="0" rIns="0" bIns="0" rtlCol="0" anchor="t"/>
          <a:lstStyle/>
          <a:p>
            <a:pPr indent="0" marL="0" algn="ctr">
              <a:buNone/>
            </a:pPr>
            <a:r>
              <a:rPr lang="de-DE" sz="1700" b="1" dirty="0">
                <a:solidFill>
                  <a:srgbClr val="A8442F"/>
                </a:solidFill>
                <a:latin typeface="Cambria" pitchFamily="34" charset="0"/>
                <a:ea typeface="Cambria" pitchFamily="34" charset="-122"/>
                <a:cs typeface="Cambria" pitchFamily="34" charset="-120"/>
              </a:rPr>
              <a:t xml:space="preserve">Higher Level</a:t>
            </a:r>
          </a:p>
        </p:txBody>
      </p:sp>
      <p:sp>
        <p:nvSpPr>
          <p:cNvPr id="269" name="Shape 269"/>
          <p:cNvSpPr/>
          <p:nvPr/>
        </p:nvSpPr>
        <p:spPr>
          <a:xfrm>
            <a:off x="6903720" y="3760000"/>
            <a:ext cx="3913632" cy="18288"/>
          </a:xfrm>
          <a:prstGeom prst="rect">
            <a:avLst/>
          </a:prstGeom>
          <a:solidFill>
            <a:srgbClr val="A8442F"/>
          </a:solidFill>
          <a:ln>
            <a:noFill/>
          </a:ln>
        </p:spPr>
        <p:txBody>
          <a:bodyPr/>
          <a:lstStyle/>
          <a:p/>
        </p:txBody>
      </p:sp>
      <p:sp>
        <p:nvSpPr>
          <p:cNvPr id="270" name="Shape 270"/>
          <p:cNvSpPr/>
          <p:nvPr/>
        </p:nvSpPr>
        <p:spPr>
          <a:xfrm>
            <a:off x="6675120" y="3990000"/>
            <a:ext cx="4370832" cy="18288"/>
          </a:xfrm>
          <a:prstGeom prst="rect">
            <a:avLst/>
          </a:prstGeom>
          <a:solidFill>
            <a:srgbClr val="CFCFCF"/>
          </a:solidFill>
          <a:ln>
            <a:noFill/>
          </a:ln>
        </p:spPr>
        <p:txBody>
          <a:bodyPr/>
          <a:lstStyle/>
          <a:p/>
        </p:txBody>
      </p:sp>
      <p:sp>
        <p:nvSpPr>
          <p:cNvPr id="271" name="Shape 271"/>
          <p:cNvSpPr/>
          <p:nvPr/>
        </p:nvSpPr>
        <p:spPr>
          <a:xfrm>
            <a:off x="6675120" y="4280000"/>
            <a:ext cx="4370832" cy="18288"/>
          </a:xfrm>
          <a:prstGeom prst="rect">
            <a:avLst/>
          </a:prstGeom>
          <a:solidFill>
            <a:srgbClr val="CFCFCF"/>
          </a:solidFill>
          <a:ln>
            <a:noFill/>
          </a:ln>
        </p:spPr>
        <p:txBody>
          <a:bodyPr/>
          <a:lstStyle/>
          <a:p/>
        </p:txBody>
      </p:sp>
      <p:sp>
        <p:nvSpPr>
          <p:cNvPr id="272" name="Shape 272"/>
          <p:cNvSpPr/>
          <p:nvPr/>
        </p:nvSpPr>
        <p:spPr>
          <a:xfrm>
            <a:off x="6675120" y="4570000"/>
            <a:ext cx="4370832" cy="18288"/>
          </a:xfrm>
          <a:prstGeom prst="rect">
            <a:avLst/>
          </a:prstGeom>
          <a:solidFill>
            <a:srgbClr val="CFCFCF"/>
          </a:solidFill>
          <a:ln>
            <a:noFill/>
          </a:ln>
        </p:spPr>
        <p:txBody>
          <a:bodyPr/>
          <a:lstStyle/>
          <a:p/>
        </p:txBody>
      </p:sp>
      <p:sp>
        <p:nvSpPr>
          <p:cNvPr id="273" name="Shape 273"/>
          <p:cNvSpPr/>
          <p:nvPr/>
        </p:nvSpPr>
        <p:spPr>
          <a:xfrm>
            <a:off x="6675120" y="4860000"/>
            <a:ext cx="4370832" cy="18288"/>
          </a:xfrm>
          <a:prstGeom prst="rect">
            <a:avLst/>
          </a:prstGeom>
          <a:solidFill>
            <a:srgbClr val="CFCFCF"/>
          </a:solidFill>
          <a:ln>
            <a:noFill/>
          </a:ln>
        </p:spPr>
        <p:txBody>
          <a:bodyPr/>
          <a:lstStyle/>
          <a:p/>
        </p:txBody>
      </p:sp>
      <p:sp>
        <p:nvSpPr>
          <p:cNvPr id="274" name="Text 274"/>
          <p:cNvSpPr txBox="1"/>
          <p:nvPr/>
        </p:nvSpPr>
        <p:spPr>
          <a:xfrm>
            <a:off x="658368" y="5350000"/>
            <a:ext cx="10844784" cy="400000"/>
          </a:xfrm>
          <a:prstGeom prst="rect">
            <a:avLst/>
          </a:prstGeom>
          <a:noFill/>
          <a:ln>
            <a:noFill/>
          </a:ln>
        </p:spPr>
        <p:txBody>
          <a:bodyPr wrap="square" lIns="0" tIns="0" rIns="0" bIns="0" rtlCol="0" anchor="t"/>
          <a:lstStyle/>
          <a:p>
            <a:pPr indent="0" marL="0" algn="l">
              <a:buNone/>
            </a:pPr>
            <a:r>
              <a:rPr lang="de-DE" sz="1350" i="1" dirty="0">
                <a:solidFill>
                  <a:srgbClr val="5E5E5E"/>
                </a:solidFill>
                <a:latin typeface="Calibri" pitchFamily="34" charset="0"/>
                <a:ea typeface="Calibri" pitchFamily="34" charset="-122"/>
                <a:cs typeface="Calibri" pitchFamily="34" charset="-120"/>
              </a:rPr>
              <a:t xml:space="preserve">Acht Minuten lesen, dann berichtet je eine Person: Was steht bei euch drin, was bei uns nicht?</a:t>
            </a:r>
          </a:p>
        </p:txBody>
      </p:sp>
      <p:sp>
        <p:nvSpPr>
          <p:cNvPr id="278" name="Text 278"/>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279" name="Text 279"/>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14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9" name="Text 299"/>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8FB840"/>
                </a:solidFill>
                <a:latin typeface="Calibri" pitchFamily="34" charset="0"/>
                <a:ea typeface="Calibri" pitchFamily="34" charset="-122"/>
                <a:cs typeface="Calibri" pitchFamily="34" charset="-120"/>
              </a:rPr>
              <a:t xml:space="preserve">KRITERIUM E  ·  STANDARD LEVEL</a:t>
            </a:r>
          </a:p>
        </p:txBody>
      </p:sp>
      <p:sp>
        <p:nvSpPr>
          <p:cNvPr id="300" name="Text 300"/>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Die Leiter, 0 bis 6 Punkte</a:t>
            </a:r>
          </a:p>
        </p:txBody>
      </p:sp>
      <p:sp>
        <p:nvSpPr>
          <p:cNvPr id="301" name="Shape 301"/>
          <p:cNvSpPr/>
          <p:nvPr/>
        </p:nvSpPr>
        <p:spPr>
          <a:xfrm>
            <a:off x="658368" y="1298448"/>
            <a:ext cx="10844784" cy="20117"/>
          </a:xfrm>
          <a:prstGeom prst="rect">
            <a:avLst/>
          </a:prstGeom>
          <a:solidFill>
            <a:srgbClr val="8FB840"/>
          </a:solidFill>
          <a:ln>
            <a:noFill/>
          </a:ln>
        </p:spPr>
        <p:txBody>
          <a:bodyPr/>
          <a:lstStyle/>
          <a:p/>
        </p:txBody>
      </p:sp>
      <p:sp>
        <p:nvSpPr>
          <p:cNvPr id="280" name="Shape 280"/>
          <p:cNvSpPr/>
          <p:nvPr/>
        </p:nvSpPr>
        <p:spPr>
          <a:xfrm>
            <a:off x="658368" y="1572768"/>
            <a:ext cx="10844784" cy="606848"/>
          </a:xfrm>
          <a:prstGeom prst="rect">
            <a:avLst/>
          </a:prstGeom>
          <a:solidFill>
            <a:srgbClr val="F1F4EC"/>
          </a:solidFill>
          <a:ln>
            <a:noFill/>
          </a:ln>
        </p:spPr>
        <p:txBody>
          <a:bodyPr/>
          <a:lstStyle/>
          <a:p/>
        </p:txBody>
      </p:sp>
      <p:sp>
        <p:nvSpPr>
          <p:cNvPr id="281" name="Text 281"/>
          <p:cNvSpPr txBox="1"/>
          <p:nvPr/>
        </p:nvSpPr>
        <p:spPr>
          <a:xfrm>
            <a:off x="877824" y="1572768"/>
            <a:ext cx="700000" cy="60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1</a:t>
            </a:r>
          </a:p>
        </p:txBody>
      </p:sp>
      <p:sp>
        <p:nvSpPr>
          <p:cNvPr id="282" name="Text 282"/>
          <p:cNvSpPr txBox="1"/>
          <p:nvPr/>
        </p:nvSpPr>
        <p:spPr>
          <a:xfrm>
            <a:off x="1758368" y="1572768"/>
            <a:ext cx="9300000" cy="606848"/>
          </a:xfrm>
          <a:prstGeom prst="rect">
            <a:avLst/>
          </a:prstGeom>
          <a:noFill/>
          <a:ln>
            <a:noFill/>
          </a:ln>
        </p:spPr>
        <p:txBody>
          <a:bodyPr wrap="square" lIns="0" tIns="0" rIns="0" bIns="0" rtlCol="0" anchor="ctr"/>
          <a:lstStyle/>
          <a:p>
            <a:pPr indent="0" marL="0" algn="l">
              <a:lnSpc>
                <a:spcPct val="105000"/>
              </a:lnSpc>
              <a:buNone/>
            </a:pPr>
            <a:r>
              <a:rPr lang="de-DE" sz="1300" dirty="0">
                <a:solidFill>
                  <a:srgbClr val="1C1C1C"/>
                </a:solidFill>
                <a:latin typeface="Calibri" pitchFamily="34" charset="0"/>
                <a:ea typeface="Calibri" pitchFamily="34" charset="-122"/>
                <a:cs typeface="Calibri" pitchFamily="34" charset="-120"/>
              </a:rPr>
              <a:t xml:space="preserve">Es wird wenig relevante Mathematik benutzt.</a:t>
            </a:r>
          </a:p>
        </p:txBody>
      </p:sp>
      <p:sp>
        <p:nvSpPr>
          <p:cNvPr id="283" name="Shape 283"/>
          <p:cNvSpPr/>
          <p:nvPr/>
        </p:nvSpPr>
        <p:spPr>
          <a:xfrm>
            <a:off x="658368" y="2252768"/>
            <a:ext cx="10844784" cy="606848"/>
          </a:xfrm>
          <a:prstGeom prst="rect">
            <a:avLst/>
          </a:prstGeom>
          <a:solidFill>
            <a:srgbClr val="F4F4F2"/>
          </a:solidFill>
          <a:ln>
            <a:noFill/>
          </a:ln>
        </p:spPr>
        <p:txBody>
          <a:bodyPr/>
          <a:lstStyle/>
          <a:p/>
        </p:txBody>
      </p:sp>
      <p:sp>
        <p:nvSpPr>
          <p:cNvPr id="284" name="Text 284"/>
          <p:cNvSpPr txBox="1"/>
          <p:nvPr/>
        </p:nvSpPr>
        <p:spPr>
          <a:xfrm>
            <a:off x="877824" y="2252768"/>
            <a:ext cx="700000" cy="60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2</a:t>
            </a:r>
          </a:p>
        </p:txBody>
      </p:sp>
      <p:sp>
        <p:nvSpPr>
          <p:cNvPr id="285" name="Text 285"/>
          <p:cNvSpPr txBox="1"/>
          <p:nvPr/>
        </p:nvSpPr>
        <p:spPr>
          <a:xfrm>
            <a:off x="1758368" y="2252768"/>
            <a:ext cx="9300000" cy="606848"/>
          </a:xfrm>
          <a:prstGeom prst="rect">
            <a:avLst/>
          </a:prstGeom>
          <a:noFill/>
          <a:ln>
            <a:noFill/>
          </a:ln>
        </p:spPr>
        <p:txBody>
          <a:bodyPr wrap="square" lIns="0" tIns="0" rIns="0" bIns="0" rtlCol="0" anchor="ctr"/>
          <a:lstStyle/>
          <a:p>
            <a:pPr indent="0" marL="0" algn="l">
              <a:lnSpc>
                <a:spcPct val="105000"/>
              </a:lnSpc>
              <a:buNone/>
            </a:pPr>
            <a:r>
              <a:rPr lang="de-DE" sz="1300" dirty="0">
                <a:solidFill>
                  <a:srgbClr val="1C1C1C"/>
                </a:solidFill>
                <a:latin typeface="Calibri" pitchFamily="34" charset="0"/>
                <a:ea typeface="Calibri" pitchFamily="34" charset="-122"/>
                <a:cs typeface="Calibri" pitchFamily="34" charset="-120"/>
              </a:rPr>
              <a:t xml:space="preserve">Es wird wenig relevante Mathematik benutzt. Ein begrenztes Verständnis wird demonstriert.</a:t>
            </a:r>
          </a:p>
        </p:txBody>
      </p:sp>
      <p:sp>
        <p:nvSpPr>
          <p:cNvPr id="286" name="Shape 286"/>
          <p:cNvSpPr/>
          <p:nvPr/>
        </p:nvSpPr>
        <p:spPr>
          <a:xfrm>
            <a:off x="658368" y="2932768"/>
            <a:ext cx="10844784" cy="606848"/>
          </a:xfrm>
          <a:prstGeom prst="rect">
            <a:avLst/>
          </a:prstGeom>
          <a:solidFill>
            <a:srgbClr val="F1F4EC"/>
          </a:solidFill>
          <a:ln>
            <a:noFill/>
          </a:ln>
        </p:spPr>
        <p:txBody>
          <a:bodyPr/>
          <a:lstStyle/>
          <a:p/>
        </p:txBody>
      </p:sp>
      <p:sp>
        <p:nvSpPr>
          <p:cNvPr id="287" name="Text 287"/>
          <p:cNvSpPr txBox="1"/>
          <p:nvPr/>
        </p:nvSpPr>
        <p:spPr>
          <a:xfrm>
            <a:off x="877824" y="2932768"/>
            <a:ext cx="700000" cy="60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3</a:t>
            </a:r>
          </a:p>
        </p:txBody>
      </p:sp>
      <p:sp>
        <p:nvSpPr>
          <p:cNvPr id="288" name="Text 288"/>
          <p:cNvSpPr txBox="1"/>
          <p:nvPr/>
        </p:nvSpPr>
        <p:spPr>
          <a:xfrm>
            <a:off x="1758368" y="2932768"/>
            <a:ext cx="9300000" cy="606848"/>
          </a:xfrm>
          <a:prstGeom prst="rect">
            <a:avLst/>
          </a:prstGeom>
          <a:noFill/>
          <a:ln>
            <a:noFill/>
          </a:ln>
        </p:spPr>
        <p:txBody>
          <a:bodyPr wrap="square" lIns="0" tIns="0" rIns="0" bIns="0" rtlCol="0" anchor="ctr"/>
          <a:lstStyle/>
          <a:p>
            <a:pPr indent="0" marL="0" algn="l">
              <a:lnSpc>
                <a:spcPct val="105000"/>
              </a:lnSpc>
              <a:buNone/>
            </a:pPr>
            <a:r>
              <a:rPr lang="de-DE" sz="1300" dirty="0">
                <a:solidFill>
                  <a:srgbClr val="1C1C1C"/>
                </a:solidFill>
                <a:latin typeface="Calibri" pitchFamily="34" charset="0"/>
                <a:ea typeface="Calibri" pitchFamily="34" charset="-122"/>
                <a:cs typeface="Calibri" pitchFamily="34" charset="-120"/>
              </a:rPr>
              <a:t xml:space="preserve">Relevante Mathematik passend zum Niveau des Kurses. Ein begrenztes Verständnis wird demonstriert.</a:t>
            </a:r>
          </a:p>
        </p:txBody>
      </p:sp>
      <p:sp>
        <p:nvSpPr>
          <p:cNvPr id="289" name="Shape 289"/>
          <p:cNvSpPr/>
          <p:nvPr/>
        </p:nvSpPr>
        <p:spPr>
          <a:xfrm>
            <a:off x="658368" y="3612768"/>
            <a:ext cx="10844784" cy="606848"/>
          </a:xfrm>
          <a:prstGeom prst="rect">
            <a:avLst/>
          </a:prstGeom>
          <a:solidFill>
            <a:srgbClr val="F4F4F2"/>
          </a:solidFill>
          <a:ln>
            <a:noFill/>
          </a:ln>
        </p:spPr>
        <p:txBody>
          <a:bodyPr/>
          <a:lstStyle/>
          <a:p/>
        </p:txBody>
      </p:sp>
      <p:sp>
        <p:nvSpPr>
          <p:cNvPr id="290" name="Text 290"/>
          <p:cNvSpPr txBox="1"/>
          <p:nvPr/>
        </p:nvSpPr>
        <p:spPr>
          <a:xfrm>
            <a:off x="877824" y="3612768"/>
            <a:ext cx="700000" cy="60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4</a:t>
            </a:r>
          </a:p>
        </p:txBody>
      </p:sp>
      <p:sp>
        <p:nvSpPr>
          <p:cNvPr id="291" name="Text 291"/>
          <p:cNvSpPr txBox="1"/>
          <p:nvPr/>
        </p:nvSpPr>
        <p:spPr>
          <a:xfrm>
            <a:off x="1758368" y="3612768"/>
            <a:ext cx="9300000" cy="606848"/>
          </a:xfrm>
          <a:prstGeom prst="rect">
            <a:avLst/>
          </a:prstGeom>
          <a:noFill/>
          <a:ln>
            <a:noFill/>
          </a:ln>
        </p:spPr>
        <p:txBody>
          <a:bodyPr wrap="square" lIns="0" tIns="0" rIns="0" bIns="0" rtlCol="0" anchor="ctr"/>
          <a:lstStyle/>
          <a:p>
            <a:pPr indent="0" marL="0" algn="l">
              <a:lnSpc>
                <a:spcPct val="105000"/>
              </a:lnSpc>
              <a:buNone/>
            </a:pPr>
            <a:r>
              <a:rPr lang="de-DE" sz="1300" dirty="0">
                <a:solidFill>
                  <a:srgbClr val="1C1C1C"/>
                </a:solidFill>
                <a:latin typeface="Calibri" pitchFamily="34" charset="0"/>
                <a:ea typeface="Calibri" pitchFamily="34" charset="-122"/>
                <a:cs typeface="Calibri" pitchFamily="34" charset="-120"/>
              </a:rPr>
              <a:t xml:space="preserve">Relevante Mathematik passend zum Niveau. Die Mathematik ist teilweise korrekt. Etwas Wissen und Verständnis werden demonstriert.</a:t>
            </a:r>
          </a:p>
        </p:txBody>
      </p:sp>
      <p:sp>
        <p:nvSpPr>
          <p:cNvPr id="292" name="Shape 292"/>
          <p:cNvSpPr/>
          <p:nvPr/>
        </p:nvSpPr>
        <p:spPr>
          <a:xfrm>
            <a:off x="658368" y="4292768"/>
            <a:ext cx="10844784" cy="606848"/>
          </a:xfrm>
          <a:prstGeom prst="rect">
            <a:avLst/>
          </a:prstGeom>
          <a:solidFill>
            <a:srgbClr val="F1F4EC"/>
          </a:solidFill>
          <a:ln>
            <a:noFill/>
          </a:ln>
        </p:spPr>
        <p:txBody>
          <a:bodyPr/>
          <a:lstStyle/>
          <a:p/>
        </p:txBody>
      </p:sp>
      <p:sp>
        <p:nvSpPr>
          <p:cNvPr id="293" name="Text 293"/>
          <p:cNvSpPr txBox="1"/>
          <p:nvPr/>
        </p:nvSpPr>
        <p:spPr>
          <a:xfrm>
            <a:off x="877824" y="4292768"/>
            <a:ext cx="700000" cy="60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5</a:t>
            </a:r>
          </a:p>
        </p:txBody>
      </p:sp>
      <p:sp>
        <p:nvSpPr>
          <p:cNvPr id="294" name="Text 294"/>
          <p:cNvSpPr txBox="1"/>
          <p:nvPr/>
        </p:nvSpPr>
        <p:spPr>
          <a:xfrm>
            <a:off x="1758368" y="4292768"/>
            <a:ext cx="9300000" cy="606848"/>
          </a:xfrm>
          <a:prstGeom prst="rect">
            <a:avLst/>
          </a:prstGeom>
          <a:noFill/>
          <a:ln>
            <a:noFill/>
          </a:ln>
        </p:spPr>
        <p:txBody>
          <a:bodyPr wrap="square" lIns="0" tIns="0" rIns="0" bIns="0" rtlCol="0" anchor="ctr"/>
          <a:lstStyle/>
          <a:p>
            <a:pPr indent="0" marL="0" algn="l">
              <a:lnSpc>
                <a:spcPct val="105000"/>
              </a:lnSpc>
              <a:buNone/>
            </a:pPr>
            <a:r>
              <a:rPr lang="de-DE" sz="1300" dirty="0">
                <a:solidFill>
                  <a:srgbClr val="1C1C1C"/>
                </a:solidFill>
                <a:latin typeface="Calibri" pitchFamily="34" charset="0"/>
                <a:ea typeface="Calibri" pitchFamily="34" charset="-122"/>
                <a:cs typeface="Calibri" pitchFamily="34" charset="-120"/>
              </a:rPr>
              <a:t xml:space="preserve">Relevante Mathematik passend zum Niveau. Die Mathematik ist meist korrekt. Gutes Wissen und Verständnis werden demonstriert.</a:t>
            </a:r>
          </a:p>
        </p:txBody>
      </p:sp>
      <p:sp>
        <p:nvSpPr>
          <p:cNvPr id="295" name="Shape 295"/>
          <p:cNvSpPr/>
          <p:nvPr/>
        </p:nvSpPr>
        <p:spPr>
          <a:xfrm>
            <a:off x="658368" y="4972768"/>
            <a:ext cx="10844784" cy="606848"/>
          </a:xfrm>
          <a:prstGeom prst="rect">
            <a:avLst/>
          </a:prstGeom>
          <a:solidFill>
            <a:srgbClr val="F4F4F2"/>
          </a:solidFill>
          <a:ln>
            <a:noFill/>
          </a:ln>
        </p:spPr>
        <p:txBody>
          <a:bodyPr/>
          <a:lstStyle/>
          <a:p/>
        </p:txBody>
      </p:sp>
      <p:sp>
        <p:nvSpPr>
          <p:cNvPr id="296" name="Text 296"/>
          <p:cNvSpPr txBox="1"/>
          <p:nvPr/>
        </p:nvSpPr>
        <p:spPr>
          <a:xfrm>
            <a:off x="877824" y="4972768"/>
            <a:ext cx="700000" cy="60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6</a:t>
            </a:r>
          </a:p>
        </p:txBody>
      </p:sp>
      <p:sp>
        <p:nvSpPr>
          <p:cNvPr id="297" name="Text 297"/>
          <p:cNvSpPr txBox="1"/>
          <p:nvPr/>
        </p:nvSpPr>
        <p:spPr>
          <a:xfrm>
            <a:off x="1758368" y="4972768"/>
            <a:ext cx="9300000" cy="606848"/>
          </a:xfrm>
          <a:prstGeom prst="rect">
            <a:avLst/>
          </a:prstGeom>
          <a:noFill/>
          <a:ln>
            <a:noFill/>
          </a:ln>
        </p:spPr>
        <p:txBody>
          <a:bodyPr wrap="square" lIns="0" tIns="0" rIns="0" bIns="0" rtlCol="0" anchor="ctr"/>
          <a:lstStyle/>
          <a:p>
            <a:pPr indent="0" marL="0" algn="l">
              <a:lnSpc>
                <a:spcPct val="105000"/>
              </a:lnSpc>
              <a:buNone/>
            </a:pPr>
            <a:r>
              <a:rPr lang="de-DE" sz="1300" dirty="0">
                <a:solidFill>
                  <a:srgbClr val="1C1C1C"/>
                </a:solidFill>
                <a:latin typeface="Calibri" pitchFamily="34" charset="0"/>
                <a:ea typeface="Calibri" pitchFamily="34" charset="-122"/>
                <a:cs typeface="Calibri" pitchFamily="34" charset="-120"/>
              </a:rPr>
              <a:t xml:space="preserve">Relevante Mathematik passend zum Niveau. Die Mathematik ist korrekt. Umfassendes Wissen und Verständnis werden demonstriert.</a:t>
            </a:r>
          </a:p>
        </p:txBody>
      </p:sp>
      <p:sp>
        <p:nvSpPr>
          <p:cNvPr id="298" name="Text 298"/>
          <p:cNvSpPr txBox="1"/>
          <p:nvPr/>
        </p:nvSpPr>
        <p:spPr>
          <a:xfrm>
            <a:off x="658368" y="5700000"/>
            <a:ext cx="10844784" cy="400000"/>
          </a:xfrm>
          <a:prstGeom prst="rect">
            <a:avLst/>
          </a:prstGeom>
          <a:noFill/>
          <a:ln>
            <a:noFill/>
          </a:ln>
        </p:spPr>
        <p:txBody>
          <a:bodyPr wrap="square" lIns="0" tIns="0" rIns="0" bIns="0" rtlCol="0" anchor="t"/>
          <a:lstStyle/>
          <a:p>
            <a:pPr indent="0" marL="0" algn="l">
              <a:buNone/>
            </a:pPr>
            <a:r>
              <a:rPr lang="de-DE" sz="1400" dirty="0">
                <a:solidFill>
                  <a:srgbClr val="0F3D2A"/>
                </a:solidFill>
                <a:latin typeface="Cambria" pitchFamily="34" charset="0"/>
                <a:ea typeface="Cambria" pitchFamily="34" charset="-122"/>
                <a:cs typeface="Cambria" pitchFamily="34" charset="-120"/>
              </a:rPr>
              <a:t xml:space="preserve">Drei Wörter tragen die Leiter: relevant – passend zum Niveau – demonstriert.</a:t>
            </a:r>
          </a:p>
        </p:txBody>
      </p:sp>
      <p:sp>
        <p:nvSpPr>
          <p:cNvPr id="302" name="Text 302"/>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303" name="Text 303"/>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15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3" name="Text 323"/>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A8442F"/>
                </a:solidFill>
                <a:latin typeface="Calibri" pitchFamily="34" charset="0"/>
                <a:ea typeface="Calibri" pitchFamily="34" charset="-122"/>
                <a:cs typeface="Calibri" pitchFamily="34" charset="-120"/>
              </a:rPr>
              <a:t xml:space="preserve">KRITERIUM E  ·  HIGHER LEVEL</a:t>
            </a:r>
          </a:p>
        </p:txBody>
      </p:sp>
      <p:sp>
        <p:nvSpPr>
          <p:cNvPr id="324" name="Text 324"/>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Die Leiter, 0 bis 6 Punkte</a:t>
            </a:r>
          </a:p>
        </p:txBody>
      </p:sp>
      <p:sp>
        <p:nvSpPr>
          <p:cNvPr id="325" name="Shape 325"/>
          <p:cNvSpPr/>
          <p:nvPr/>
        </p:nvSpPr>
        <p:spPr>
          <a:xfrm>
            <a:off x="658368" y="1298448"/>
            <a:ext cx="10844784" cy="20117"/>
          </a:xfrm>
          <a:prstGeom prst="rect">
            <a:avLst/>
          </a:prstGeom>
          <a:solidFill>
            <a:srgbClr val="8FB840"/>
          </a:solidFill>
          <a:ln>
            <a:noFill/>
          </a:ln>
        </p:spPr>
        <p:txBody>
          <a:bodyPr/>
          <a:lstStyle/>
          <a:p/>
        </p:txBody>
      </p:sp>
      <p:sp>
        <p:nvSpPr>
          <p:cNvPr id="304" name="Shape 304"/>
          <p:cNvSpPr/>
          <p:nvPr/>
        </p:nvSpPr>
        <p:spPr>
          <a:xfrm>
            <a:off x="658368" y="1572768"/>
            <a:ext cx="10844784" cy="606848"/>
          </a:xfrm>
          <a:prstGeom prst="rect">
            <a:avLst/>
          </a:prstGeom>
          <a:solidFill>
            <a:srgbClr val="F1F4EC"/>
          </a:solidFill>
          <a:ln>
            <a:noFill/>
          </a:ln>
        </p:spPr>
        <p:txBody>
          <a:bodyPr/>
          <a:lstStyle/>
          <a:p/>
        </p:txBody>
      </p:sp>
      <p:sp>
        <p:nvSpPr>
          <p:cNvPr id="305" name="Text 305"/>
          <p:cNvSpPr txBox="1"/>
          <p:nvPr/>
        </p:nvSpPr>
        <p:spPr>
          <a:xfrm>
            <a:off x="877824" y="1572768"/>
            <a:ext cx="700000" cy="60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1</a:t>
            </a:r>
          </a:p>
        </p:txBody>
      </p:sp>
      <p:sp>
        <p:nvSpPr>
          <p:cNvPr id="306" name="Text 306"/>
          <p:cNvSpPr txBox="1"/>
          <p:nvPr/>
        </p:nvSpPr>
        <p:spPr>
          <a:xfrm>
            <a:off x="1758368" y="1572768"/>
            <a:ext cx="9300000" cy="606848"/>
          </a:xfrm>
          <a:prstGeom prst="rect">
            <a:avLst/>
          </a:prstGeom>
          <a:noFill/>
          <a:ln>
            <a:noFill/>
          </a:ln>
        </p:spPr>
        <p:txBody>
          <a:bodyPr wrap="square" lIns="0" tIns="0" rIns="0" bIns="0" rtlCol="0" anchor="ctr"/>
          <a:lstStyle/>
          <a:p>
            <a:pPr indent="0" marL="0" algn="l">
              <a:lnSpc>
                <a:spcPct val="105000"/>
              </a:lnSpc>
              <a:buNone/>
            </a:pPr>
            <a:r>
              <a:rPr lang="de-DE" sz="1300" dirty="0">
                <a:solidFill>
                  <a:srgbClr val="1C1C1C"/>
                </a:solidFill>
                <a:latin typeface="Calibri" pitchFamily="34" charset="0"/>
                <a:ea typeface="Calibri" pitchFamily="34" charset="-122"/>
                <a:cs typeface="Calibri" pitchFamily="34" charset="-120"/>
              </a:rPr>
              <a:t xml:space="preserve">Wenig relevante Mathematik. Ein begrenztes Verständnis wird demonstriert.</a:t>
            </a:r>
          </a:p>
        </p:txBody>
      </p:sp>
      <p:sp>
        <p:nvSpPr>
          <p:cNvPr id="307" name="Shape 307"/>
          <p:cNvSpPr/>
          <p:nvPr/>
        </p:nvSpPr>
        <p:spPr>
          <a:xfrm>
            <a:off x="658368" y="2252768"/>
            <a:ext cx="10844784" cy="606848"/>
          </a:xfrm>
          <a:prstGeom prst="rect">
            <a:avLst/>
          </a:prstGeom>
          <a:solidFill>
            <a:srgbClr val="F4F4F2"/>
          </a:solidFill>
          <a:ln>
            <a:noFill/>
          </a:ln>
        </p:spPr>
        <p:txBody>
          <a:bodyPr/>
          <a:lstStyle/>
          <a:p/>
        </p:txBody>
      </p:sp>
      <p:sp>
        <p:nvSpPr>
          <p:cNvPr id="308" name="Text 308"/>
          <p:cNvSpPr txBox="1"/>
          <p:nvPr/>
        </p:nvSpPr>
        <p:spPr>
          <a:xfrm>
            <a:off x="877824" y="2252768"/>
            <a:ext cx="700000" cy="60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2</a:t>
            </a:r>
          </a:p>
        </p:txBody>
      </p:sp>
      <p:sp>
        <p:nvSpPr>
          <p:cNvPr id="309" name="Text 309"/>
          <p:cNvSpPr txBox="1"/>
          <p:nvPr/>
        </p:nvSpPr>
        <p:spPr>
          <a:xfrm>
            <a:off x="1758368" y="2252768"/>
            <a:ext cx="9300000" cy="606848"/>
          </a:xfrm>
          <a:prstGeom prst="rect">
            <a:avLst/>
          </a:prstGeom>
          <a:noFill/>
          <a:ln>
            <a:noFill/>
          </a:ln>
        </p:spPr>
        <p:txBody>
          <a:bodyPr wrap="square" lIns="0" tIns="0" rIns="0" bIns="0" rtlCol="0" anchor="ctr"/>
          <a:lstStyle/>
          <a:p>
            <a:pPr indent="0" marL="0" algn="l">
              <a:lnSpc>
                <a:spcPct val="105000"/>
              </a:lnSpc>
              <a:buNone/>
            </a:pPr>
            <a:r>
              <a:rPr lang="de-DE" sz="1300" dirty="0">
                <a:solidFill>
                  <a:srgbClr val="1C1C1C"/>
                </a:solidFill>
                <a:latin typeface="Calibri" pitchFamily="34" charset="0"/>
                <a:ea typeface="Calibri" pitchFamily="34" charset="-122"/>
                <a:cs typeface="Calibri" pitchFamily="34" charset="-120"/>
              </a:rPr>
              <a:t xml:space="preserve">Wenig relevante Mathematik. Die Mathematik ist teilweise korrekt. Etwas Wissen und Verständnis.</a:t>
            </a:r>
          </a:p>
        </p:txBody>
      </p:sp>
      <p:sp>
        <p:nvSpPr>
          <p:cNvPr id="310" name="Shape 310"/>
          <p:cNvSpPr/>
          <p:nvPr/>
        </p:nvSpPr>
        <p:spPr>
          <a:xfrm>
            <a:off x="658368" y="2932768"/>
            <a:ext cx="10844784" cy="606848"/>
          </a:xfrm>
          <a:prstGeom prst="rect">
            <a:avLst/>
          </a:prstGeom>
          <a:solidFill>
            <a:srgbClr val="F1F4EC"/>
          </a:solidFill>
          <a:ln>
            <a:noFill/>
          </a:ln>
        </p:spPr>
        <p:txBody>
          <a:bodyPr/>
          <a:lstStyle/>
          <a:p/>
        </p:txBody>
      </p:sp>
      <p:sp>
        <p:nvSpPr>
          <p:cNvPr id="311" name="Text 311"/>
          <p:cNvSpPr txBox="1"/>
          <p:nvPr/>
        </p:nvSpPr>
        <p:spPr>
          <a:xfrm>
            <a:off x="877824" y="2932768"/>
            <a:ext cx="700000" cy="60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3</a:t>
            </a:r>
          </a:p>
        </p:txBody>
      </p:sp>
      <p:sp>
        <p:nvSpPr>
          <p:cNvPr id="312" name="Text 312"/>
          <p:cNvSpPr txBox="1"/>
          <p:nvPr/>
        </p:nvSpPr>
        <p:spPr>
          <a:xfrm>
            <a:off x="1758368" y="2932768"/>
            <a:ext cx="9300000" cy="606848"/>
          </a:xfrm>
          <a:prstGeom prst="rect">
            <a:avLst/>
          </a:prstGeom>
          <a:noFill/>
          <a:ln>
            <a:noFill/>
          </a:ln>
        </p:spPr>
        <p:txBody>
          <a:bodyPr wrap="square" lIns="0" tIns="0" rIns="0" bIns="0" rtlCol="0" anchor="ctr"/>
          <a:lstStyle/>
          <a:p>
            <a:pPr indent="0" marL="0" algn="l">
              <a:lnSpc>
                <a:spcPct val="105000"/>
              </a:lnSpc>
              <a:buNone/>
            </a:pPr>
            <a:r>
              <a:rPr lang="de-DE" sz="1300" dirty="0">
                <a:solidFill>
                  <a:srgbClr val="1C1C1C"/>
                </a:solidFill>
                <a:latin typeface="Calibri" pitchFamily="34" charset="0"/>
                <a:ea typeface="Calibri" pitchFamily="34" charset="-122"/>
                <a:cs typeface="Calibri" pitchFamily="34" charset="-120"/>
              </a:rPr>
              <a:t xml:space="preserve">Relevante Mathematik passend zum Niveau. Die Mathematik ist korrekt. Etwas Wissen und Verständnis.</a:t>
            </a:r>
          </a:p>
        </p:txBody>
      </p:sp>
      <p:sp>
        <p:nvSpPr>
          <p:cNvPr id="313" name="Shape 313"/>
          <p:cNvSpPr/>
          <p:nvPr/>
        </p:nvSpPr>
        <p:spPr>
          <a:xfrm>
            <a:off x="658368" y="3612768"/>
            <a:ext cx="10844784" cy="606848"/>
          </a:xfrm>
          <a:prstGeom prst="rect">
            <a:avLst/>
          </a:prstGeom>
          <a:solidFill>
            <a:srgbClr val="F4F4F2"/>
          </a:solidFill>
          <a:ln>
            <a:noFill/>
          </a:ln>
        </p:spPr>
        <p:txBody>
          <a:bodyPr/>
          <a:lstStyle/>
          <a:p/>
        </p:txBody>
      </p:sp>
      <p:sp>
        <p:nvSpPr>
          <p:cNvPr id="314" name="Text 314"/>
          <p:cNvSpPr txBox="1"/>
          <p:nvPr/>
        </p:nvSpPr>
        <p:spPr>
          <a:xfrm>
            <a:off x="877824" y="3612768"/>
            <a:ext cx="700000" cy="60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4</a:t>
            </a:r>
          </a:p>
        </p:txBody>
      </p:sp>
      <p:sp>
        <p:nvSpPr>
          <p:cNvPr id="315" name="Text 315"/>
          <p:cNvSpPr txBox="1"/>
          <p:nvPr/>
        </p:nvSpPr>
        <p:spPr>
          <a:xfrm>
            <a:off x="1758368" y="3612768"/>
            <a:ext cx="9300000" cy="606848"/>
          </a:xfrm>
          <a:prstGeom prst="rect">
            <a:avLst/>
          </a:prstGeom>
          <a:noFill/>
          <a:ln>
            <a:noFill/>
          </a:ln>
        </p:spPr>
        <p:txBody>
          <a:bodyPr wrap="square" lIns="0" tIns="0" rIns="0" bIns="0" rtlCol="0" anchor="ctr"/>
          <a:lstStyle/>
          <a:p>
            <a:pPr indent="0" marL="0" algn="l">
              <a:lnSpc>
                <a:spcPct val="105000"/>
              </a:lnSpc>
              <a:buNone/>
            </a:pPr>
            <a:r>
              <a:rPr lang="de-DE" sz="1300" dirty="0">
                <a:solidFill>
                  <a:srgbClr val="1C1C1C"/>
                </a:solidFill>
                <a:latin typeface="Calibri" pitchFamily="34" charset="0"/>
                <a:ea typeface="Calibri" pitchFamily="34" charset="-122"/>
                <a:cs typeface="Calibri" pitchFamily="34" charset="-120"/>
              </a:rPr>
              <a:t xml:space="preserve">Relevante Mathematik passend zum Niveau. Die Mathematik ist korrekt. Gutes Wissen und Verständnis.</a:t>
            </a:r>
          </a:p>
        </p:txBody>
      </p:sp>
      <p:sp>
        <p:nvSpPr>
          <p:cNvPr id="316" name="Shape 316"/>
          <p:cNvSpPr/>
          <p:nvPr/>
        </p:nvSpPr>
        <p:spPr>
          <a:xfrm>
            <a:off x="658368" y="4292768"/>
            <a:ext cx="10844784" cy="606848"/>
          </a:xfrm>
          <a:prstGeom prst="rect">
            <a:avLst/>
          </a:prstGeom>
          <a:solidFill>
            <a:srgbClr val="F1F4EC"/>
          </a:solidFill>
          <a:ln>
            <a:noFill/>
          </a:ln>
        </p:spPr>
        <p:txBody>
          <a:bodyPr/>
          <a:lstStyle/>
          <a:p/>
        </p:txBody>
      </p:sp>
      <p:sp>
        <p:nvSpPr>
          <p:cNvPr id="317" name="Text 317"/>
          <p:cNvSpPr txBox="1"/>
          <p:nvPr/>
        </p:nvSpPr>
        <p:spPr>
          <a:xfrm>
            <a:off x="877824" y="4292768"/>
            <a:ext cx="700000" cy="60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5</a:t>
            </a:r>
          </a:p>
        </p:txBody>
      </p:sp>
      <p:sp>
        <p:nvSpPr>
          <p:cNvPr id="318" name="Text 318"/>
          <p:cNvSpPr txBox="1"/>
          <p:nvPr/>
        </p:nvSpPr>
        <p:spPr>
          <a:xfrm>
            <a:off x="1758368" y="4292768"/>
            <a:ext cx="9300000" cy="606848"/>
          </a:xfrm>
          <a:prstGeom prst="rect">
            <a:avLst/>
          </a:prstGeom>
          <a:noFill/>
          <a:ln>
            <a:noFill/>
          </a:ln>
        </p:spPr>
        <p:txBody>
          <a:bodyPr wrap="square" lIns="0" tIns="0" rIns="0" bIns="0" rtlCol="0" anchor="ctr"/>
          <a:lstStyle/>
          <a:p>
            <a:pPr indent="0" marL="0" algn="l">
              <a:lnSpc>
                <a:spcPct val="105000"/>
              </a:lnSpc>
              <a:buNone/>
            </a:pPr>
            <a:r>
              <a:rPr lang="de-DE" sz="1300" dirty="0">
                <a:solidFill>
                  <a:srgbClr val="1C1C1C"/>
                </a:solidFill>
                <a:latin typeface="Calibri" pitchFamily="34" charset="0"/>
                <a:ea typeface="Calibri" pitchFamily="34" charset="-122"/>
                <a:cs typeface="Calibri" pitchFamily="34" charset="-120"/>
              </a:rPr>
              <a:t xml:space="preserve">Relevante Mathematik passend zum Niveau. Die Mathematik ist korrekt und demonstriert Anspruch oder Stringenz. Umfassendes Wissen und Verständnis.</a:t>
            </a:r>
          </a:p>
        </p:txBody>
      </p:sp>
      <p:sp>
        <p:nvSpPr>
          <p:cNvPr id="319" name="Shape 319"/>
          <p:cNvSpPr/>
          <p:nvPr/>
        </p:nvSpPr>
        <p:spPr>
          <a:xfrm>
            <a:off x="658368" y="4972768"/>
            <a:ext cx="10844784" cy="606848"/>
          </a:xfrm>
          <a:prstGeom prst="rect">
            <a:avLst/>
          </a:prstGeom>
          <a:solidFill>
            <a:srgbClr val="F4F4F2"/>
          </a:solidFill>
          <a:ln>
            <a:noFill/>
          </a:ln>
        </p:spPr>
        <p:txBody>
          <a:bodyPr/>
          <a:lstStyle/>
          <a:p/>
        </p:txBody>
      </p:sp>
      <p:sp>
        <p:nvSpPr>
          <p:cNvPr id="320" name="Text 320"/>
          <p:cNvSpPr txBox="1"/>
          <p:nvPr/>
        </p:nvSpPr>
        <p:spPr>
          <a:xfrm>
            <a:off x="877824" y="4972768"/>
            <a:ext cx="700000" cy="606848"/>
          </a:xfrm>
          <a:prstGeom prst="rect">
            <a:avLst/>
          </a:prstGeom>
          <a:noFill/>
          <a:ln>
            <a:noFill/>
          </a:ln>
        </p:spPr>
        <p:txBody>
          <a:bodyPr wrap="square" lIns="0" tIns="0" rIns="0" bIns="0" rtlCol="0" anchor="ctr"/>
          <a:lstStyle/>
          <a:p>
            <a:pPr indent="0" marL="0" algn="ctr">
              <a:buNone/>
            </a:pPr>
            <a:r>
              <a:rPr lang="de-DE" sz="1600" b="1" dirty="0">
                <a:solidFill>
                  <a:srgbClr val="0F3D2A"/>
                </a:solidFill>
                <a:latin typeface="Cambria" pitchFamily="34" charset="0"/>
                <a:ea typeface="Cambria" pitchFamily="34" charset="-122"/>
                <a:cs typeface="Cambria" pitchFamily="34" charset="-120"/>
              </a:rPr>
              <a:t xml:space="preserve">6</a:t>
            </a:r>
          </a:p>
        </p:txBody>
      </p:sp>
      <p:sp>
        <p:nvSpPr>
          <p:cNvPr id="321" name="Text 321"/>
          <p:cNvSpPr txBox="1"/>
          <p:nvPr/>
        </p:nvSpPr>
        <p:spPr>
          <a:xfrm>
            <a:off x="1758368" y="4972768"/>
            <a:ext cx="9300000" cy="606848"/>
          </a:xfrm>
          <a:prstGeom prst="rect">
            <a:avLst/>
          </a:prstGeom>
          <a:noFill/>
          <a:ln>
            <a:noFill/>
          </a:ln>
        </p:spPr>
        <p:txBody>
          <a:bodyPr wrap="square" lIns="0" tIns="0" rIns="0" bIns="0" rtlCol="0" anchor="ctr"/>
          <a:lstStyle/>
          <a:p>
            <a:pPr indent="0" marL="0" algn="l">
              <a:lnSpc>
                <a:spcPct val="105000"/>
              </a:lnSpc>
              <a:buNone/>
            </a:pPr>
            <a:r>
              <a:rPr lang="de-DE" sz="1300" dirty="0">
                <a:solidFill>
                  <a:srgbClr val="1C1C1C"/>
                </a:solidFill>
                <a:latin typeface="Calibri" pitchFamily="34" charset="0"/>
                <a:ea typeface="Calibri" pitchFamily="34" charset="-122"/>
                <a:cs typeface="Calibri" pitchFamily="34" charset="-120"/>
              </a:rPr>
              <a:t xml:space="preserve">Relevante Mathematik passend zum Niveau. Die Mathematik ist präzise und demonstriert Anspruch und Stringenz. Umfassendes Wissen und Verständnis.</a:t>
            </a:r>
          </a:p>
        </p:txBody>
      </p:sp>
      <p:sp>
        <p:nvSpPr>
          <p:cNvPr id="322" name="Text 322"/>
          <p:cNvSpPr txBox="1"/>
          <p:nvPr/>
        </p:nvSpPr>
        <p:spPr>
          <a:xfrm>
            <a:off x="658368" y="5700000"/>
            <a:ext cx="10844784" cy="400000"/>
          </a:xfrm>
          <a:prstGeom prst="rect">
            <a:avLst/>
          </a:prstGeom>
          <a:noFill/>
          <a:ln>
            <a:noFill/>
          </a:ln>
        </p:spPr>
        <p:txBody>
          <a:bodyPr wrap="square" lIns="0" tIns="0" rIns="0" bIns="0" rtlCol="0" anchor="t"/>
          <a:lstStyle/>
          <a:p>
            <a:pPr indent="0" marL="0" algn="l">
              <a:buNone/>
            </a:pPr>
            <a:r>
              <a:rPr lang="de-DE" sz="1400" dirty="0">
                <a:solidFill>
                  <a:srgbClr val="A8442F"/>
                </a:solidFill>
                <a:latin typeface="Cambria" pitchFamily="34" charset="0"/>
                <a:ea typeface="Cambria" pitchFamily="34" charset="-122"/>
                <a:cs typeface="Cambria" pitchFamily="34" charset="-120"/>
              </a:rPr>
              <a:t xml:space="preserve">Zwei Wörter kommen hinzu, und erst ab Ebene 5: Anspruch und Stringenz.</a:t>
            </a:r>
          </a:p>
        </p:txBody>
      </p:sp>
      <p:sp>
        <p:nvSpPr>
          <p:cNvPr id="326" name="Text 326"/>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327" name="Text 327"/>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16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 name="Text 337"/>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A8442F"/>
                </a:solidFill>
                <a:latin typeface="Calibri" pitchFamily="34" charset="0"/>
                <a:ea typeface="Calibri" pitchFamily="34" charset="-122"/>
                <a:cs typeface="Calibri" pitchFamily="34" charset="-120"/>
              </a:rPr>
              <a:t xml:space="preserve">NUR HIGHER LEVEL</a:t>
            </a:r>
          </a:p>
        </p:txBody>
      </p:sp>
      <p:sp>
        <p:nvSpPr>
          <p:cNvPr id="338" name="Text 338"/>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Anspruch und Stringenz</a:t>
            </a:r>
          </a:p>
        </p:txBody>
      </p:sp>
      <p:sp>
        <p:nvSpPr>
          <p:cNvPr id="339" name="Shape 339"/>
          <p:cNvSpPr/>
          <p:nvPr/>
        </p:nvSpPr>
        <p:spPr>
          <a:xfrm>
            <a:off x="658368" y="1298448"/>
            <a:ext cx="10844784" cy="20117"/>
          </a:xfrm>
          <a:prstGeom prst="rect">
            <a:avLst/>
          </a:prstGeom>
          <a:solidFill>
            <a:srgbClr val="8FB840"/>
          </a:solidFill>
          <a:ln>
            <a:noFill/>
          </a:ln>
        </p:spPr>
        <p:txBody>
          <a:bodyPr/>
          <a:lstStyle/>
          <a:p/>
        </p:txBody>
      </p:sp>
      <p:sp>
        <p:nvSpPr>
          <p:cNvPr id="328" name="Shape 328"/>
          <p:cNvSpPr/>
          <p:nvPr/>
        </p:nvSpPr>
        <p:spPr>
          <a:xfrm>
            <a:off x="658368" y="1572768"/>
            <a:ext cx="5285232" cy="2300000"/>
          </a:xfrm>
          <a:prstGeom prst="roundRect">
            <a:avLst>
              <a:gd name="adj" fmla="val 2600"/>
            </a:avLst>
          </a:prstGeom>
          <a:solidFill>
            <a:srgbClr val="FBEDE7"/>
          </a:solidFill>
          <a:ln w="12700">
            <a:solidFill>
              <a:srgbClr val="E2725B"/>
            </a:solidFill>
          </a:ln>
        </p:spPr>
        <p:txBody>
          <a:bodyPr/>
          <a:lstStyle/>
          <a:p/>
        </p:txBody>
      </p:sp>
      <p:sp>
        <p:nvSpPr>
          <p:cNvPr id="329" name="Text 329"/>
          <p:cNvSpPr txBox="1"/>
          <p:nvPr/>
        </p:nvSpPr>
        <p:spPr>
          <a:xfrm>
            <a:off x="932688" y="1772768"/>
            <a:ext cx="4736592" cy="330000"/>
          </a:xfrm>
          <a:prstGeom prst="rect">
            <a:avLst/>
          </a:prstGeom>
          <a:noFill/>
          <a:ln>
            <a:noFill/>
          </a:ln>
        </p:spPr>
        <p:txBody>
          <a:bodyPr wrap="square" lIns="0" tIns="0" rIns="0" bIns="0" rtlCol="0" anchor="t"/>
          <a:lstStyle/>
          <a:p>
            <a:pPr indent="0" marL="0" algn="l">
              <a:buNone/>
            </a:pPr>
            <a:r>
              <a:rPr lang="de-DE" sz="1250" b="1" spc="200" kern="0" dirty="0">
                <a:solidFill>
                  <a:srgbClr val="A8442F"/>
                </a:solidFill>
                <a:latin typeface="Calibri" pitchFamily="34" charset="0"/>
                <a:ea typeface="Calibri" pitchFamily="34" charset="-122"/>
                <a:cs typeface="Calibri" pitchFamily="34" charset="-120"/>
              </a:rPr>
              <a:t xml:space="preserve">ANSPRUCH</a:t>
            </a:r>
          </a:p>
        </p:txBody>
      </p:sp>
      <p:sp>
        <p:nvSpPr>
          <p:cNvPr id="330" name="Text 330"/>
          <p:cNvSpPr txBox="1"/>
          <p:nvPr/>
        </p:nvSpPr>
        <p:spPr>
          <a:xfrm>
            <a:off x="932688" y="2192768"/>
            <a:ext cx="4736592" cy="1480000"/>
          </a:xfrm>
          <a:prstGeom prst="rect">
            <a:avLst/>
          </a:prstGeom>
          <a:noFill/>
          <a:ln>
            <a:noFill/>
          </a:ln>
        </p:spPr>
        <p:txBody>
          <a:bodyPr wrap="square" lIns="0" tIns="0" rIns="0" bIns="0" rtlCol="0" anchor="t"/>
          <a:lstStyle/>
          <a:p>
            <a:pPr indent="0" marL="0" algn="l">
              <a:lnSpc>
                <a:spcPct val="115000"/>
              </a:lnSpc>
              <a:buNone/>
            </a:pPr>
            <a:r>
              <a:rPr lang="de-DE" sz="1250" dirty="0">
                <a:solidFill>
                  <a:srgbClr val="1C1C1C"/>
                </a:solidFill>
                <a:latin typeface="Calibri" pitchFamily="34" charset="0"/>
                <a:ea typeface="Calibri" pitchFamily="34" charset="-122"/>
                <a:cs typeface="Calibri" pitchFamily="34" charset="-120"/>
              </a:rPr>
              <a:t xml:space="preserve">Mathematik auf dem Niveau des Higher-Level-Lehrplans – oder Mathematik aus dem Standard-Level-Lehrplan, auf eine komplexe Weise eingesetzt.</a:t>
            </a:r>
          </a:p>
          <a:p>
            <a:pPr indent="0" marL="0" algn="l">
              <a:lnSpc>
                <a:spcPct val="115000"/>
              </a:lnSpc>
              <a:buNone/>
            </a:pPr>
            <a:r>
              <a:rPr lang="de-DE" sz="1250" dirty="0">
                <a:solidFill>
                  <a:srgbClr val="1C1C1C"/>
                </a:solidFill>
                <a:latin typeface="Calibri" pitchFamily="34" charset="0"/>
                <a:ea typeface="Calibri" pitchFamily="34" charset="-122"/>
                <a:cs typeface="Calibri" pitchFamily="34" charset="-120"/>
              </a:rPr>
              <a:t xml:space="preserve">Beispiele aus dem Handbuch: anspruchsvolle Begriffe verstehen und verwenden, ein Problem von verschiedenen Seiten angehen, zugrundeliegende Strukturen erkennen, die verschiedene Bereiche verbinden.</a:t>
            </a:r>
          </a:p>
        </p:txBody>
      </p:sp>
      <p:sp>
        <p:nvSpPr>
          <p:cNvPr id="331" name="Shape 331"/>
          <p:cNvSpPr/>
          <p:nvPr/>
        </p:nvSpPr>
        <p:spPr>
          <a:xfrm>
            <a:off x="6217920" y="1572768"/>
            <a:ext cx="5285232" cy="2300000"/>
          </a:xfrm>
          <a:prstGeom prst="roundRect">
            <a:avLst>
              <a:gd name="adj" fmla="val 2600"/>
            </a:avLst>
          </a:prstGeom>
          <a:solidFill>
            <a:srgbClr val="FBEDE7"/>
          </a:solidFill>
          <a:ln w="12700">
            <a:solidFill>
              <a:srgbClr val="E2725B"/>
            </a:solidFill>
          </a:ln>
        </p:spPr>
        <p:txBody>
          <a:bodyPr/>
          <a:lstStyle/>
          <a:p/>
        </p:txBody>
      </p:sp>
      <p:sp>
        <p:nvSpPr>
          <p:cNvPr id="332" name="Text 332"/>
          <p:cNvSpPr txBox="1"/>
          <p:nvPr/>
        </p:nvSpPr>
        <p:spPr>
          <a:xfrm>
            <a:off x="6492240" y="1772768"/>
            <a:ext cx="4736592" cy="330000"/>
          </a:xfrm>
          <a:prstGeom prst="rect">
            <a:avLst/>
          </a:prstGeom>
          <a:noFill/>
          <a:ln>
            <a:noFill/>
          </a:ln>
        </p:spPr>
        <p:txBody>
          <a:bodyPr wrap="square" lIns="0" tIns="0" rIns="0" bIns="0" rtlCol="0" anchor="t"/>
          <a:lstStyle/>
          <a:p>
            <a:pPr indent="0" marL="0" algn="l">
              <a:buNone/>
            </a:pPr>
            <a:r>
              <a:rPr lang="de-DE" sz="1250" b="1" spc="200" kern="0" dirty="0">
                <a:solidFill>
                  <a:srgbClr val="A8442F"/>
                </a:solidFill>
                <a:latin typeface="Calibri" pitchFamily="34" charset="0"/>
                <a:ea typeface="Calibri" pitchFamily="34" charset="-122"/>
                <a:cs typeface="Calibri" pitchFamily="34" charset="-120"/>
              </a:rPr>
              <a:t xml:space="preserve">STRINGENZ</a:t>
            </a:r>
          </a:p>
        </p:txBody>
      </p:sp>
      <p:sp>
        <p:nvSpPr>
          <p:cNvPr id="333" name="Text 333"/>
          <p:cNvSpPr txBox="1"/>
          <p:nvPr/>
        </p:nvSpPr>
        <p:spPr>
          <a:xfrm>
            <a:off x="6492240" y="2192768"/>
            <a:ext cx="4736592" cy="1480000"/>
          </a:xfrm>
          <a:prstGeom prst="rect">
            <a:avLst/>
          </a:prstGeom>
          <a:noFill/>
          <a:ln>
            <a:noFill/>
          </a:ln>
        </p:spPr>
        <p:txBody>
          <a:bodyPr wrap="square" lIns="0" tIns="0" rIns="0" bIns="0" rtlCol="0" anchor="t"/>
          <a:lstStyle/>
          <a:p>
            <a:pPr indent="0" marL="0" algn="l">
              <a:lnSpc>
                <a:spcPct val="115000"/>
              </a:lnSpc>
              <a:buNone/>
            </a:pPr>
            <a:r>
              <a:rPr lang="de-DE" sz="1250" dirty="0">
                <a:solidFill>
                  <a:srgbClr val="1C1C1C"/>
                </a:solidFill>
                <a:latin typeface="Calibri" pitchFamily="34" charset="0"/>
                <a:ea typeface="Calibri" pitchFamily="34" charset="-122"/>
                <a:cs typeface="Calibri" pitchFamily="34" charset="-120"/>
              </a:rPr>
              <a:t xml:space="preserve">Klarheit von Logik und Sprache beim Abfassen mathematischer Argumente.</a:t>
            </a:r>
          </a:p>
          <a:p>
            <a:pPr indent="0" marL="0" algn="l">
              <a:lnSpc>
                <a:spcPct val="115000"/>
              </a:lnSpc>
              <a:buNone/>
            </a:pPr>
            <a:r>
              <a:rPr lang="de-DE" sz="1250" dirty="0">
                <a:solidFill>
                  <a:srgbClr val="1C1C1C"/>
                </a:solidFill>
                <a:latin typeface="Calibri" pitchFamily="34" charset="0"/>
                <a:ea typeface="Calibri" pitchFamily="34" charset="-122"/>
                <a:cs typeface="Calibri" pitchFamily="34" charset="-120"/>
              </a:rPr>
              <a:t xml:space="preserve">Mathematische Behauptungen, die für die Entwicklung der Arbeit relevant sind, werden begründet oder bewiesen.</a:t>
            </a:r>
          </a:p>
          <a:p>
            <a:pPr indent="0" marL="0" algn="l">
              <a:lnSpc>
                <a:spcPct val="115000"/>
              </a:lnSpc>
              <a:buNone/>
            </a:pPr>
            <a:r>
              <a:rPr lang="de-DE" sz="1250" dirty="0">
                <a:solidFill>
                  <a:srgbClr val="1C1C1C"/>
                </a:solidFill>
                <a:latin typeface="Calibri" pitchFamily="34" charset="0"/>
                <a:ea typeface="Calibri" pitchFamily="34" charset="-122"/>
                <a:cs typeface="Calibri" pitchFamily="34" charset="-120"/>
              </a:rPr>
              <a:t xml:space="preserve">Jeder Schritt sagt, warum er erlaubt ist.</a:t>
            </a:r>
          </a:p>
        </p:txBody>
      </p:sp>
      <p:sp>
        <p:nvSpPr>
          <p:cNvPr id="334" name="Shape 334"/>
          <p:cNvSpPr/>
          <p:nvPr/>
        </p:nvSpPr>
        <p:spPr>
          <a:xfrm>
            <a:off x="658368" y="4100000"/>
            <a:ext cx="10844784" cy="700000"/>
          </a:xfrm>
          <a:prstGeom prst="roundRect">
            <a:avLst>
              <a:gd name="adj" fmla="val 2600"/>
            </a:avLst>
          </a:prstGeom>
          <a:solidFill>
            <a:srgbClr val="FBEDE7"/>
          </a:solidFill>
          <a:ln w="12700">
            <a:solidFill>
              <a:srgbClr val="E2725B"/>
            </a:solidFill>
          </a:ln>
        </p:spPr>
        <p:txBody>
          <a:bodyPr/>
          <a:lstStyle/>
          <a:p/>
        </p:txBody>
      </p:sp>
      <p:sp>
        <p:nvSpPr>
          <p:cNvPr id="335" name="Text 335"/>
          <p:cNvSpPr txBox="1"/>
          <p:nvPr/>
        </p:nvSpPr>
        <p:spPr>
          <a:xfrm>
            <a:off x="987552" y="4100000"/>
            <a:ext cx="10186416" cy="700000"/>
          </a:xfrm>
          <a:prstGeom prst="rect">
            <a:avLst/>
          </a:prstGeom>
          <a:noFill/>
          <a:ln>
            <a:noFill/>
          </a:ln>
        </p:spPr>
        <p:txBody>
          <a:bodyPr wrap="square" lIns="0" tIns="0" rIns="0" bIns="0" rtlCol="0" anchor="ctr"/>
          <a:lstStyle/>
          <a:p>
            <a:pPr indent="0" marL="0" algn="l">
              <a:lnSpc>
                <a:spcPct val="100000"/>
              </a:lnSpc>
              <a:buNone/>
            </a:pPr>
            <a:r>
              <a:rPr lang="de-DE" sz="1500" dirty="0">
                <a:solidFill>
                  <a:srgbClr val="A8442F"/>
                </a:solidFill>
                <a:latin typeface="Cambria" pitchFamily="34" charset="0"/>
                <a:ea typeface="Cambria" pitchFamily="34" charset="-122"/>
                <a:cs typeface="Cambria" pitchFamily="34" charset="-120"/>
              </a:rPr>
              <a:t xml:space="preserve">Schwerer heißt nicht anspruchsvoller. Eine kompliziertere Funktion zu rechnen ist kein Anspruch – eine verborgene Struktur zu erkennen schon.</a:t>
            </a:r>
          </a:p>
        </p:txBody>
      </p:sp>
      <p:sp>
        <p:nvSpPr>
          <p:cNvPr id="336" name="Text 336"/>
          <p:cNvSpPr txBox="1"/>
          <p:nvPr/>
        </p:nvSpPr>
        <p:spPr>
          <a:xfrm>
            <a:off x="658368" y="5050000"/>
            <a:ext cx="10844784" cy="500000"/>
          </a:xfrm>
          <a:prstGeom prst="rect">
            <a:avLst/>
          </a:prstGeom>
          <a:noFill/>
          <a:ln>
            <a:noFill/>
          </a:ln>
        </p:spPr>
        <p:txBody>
          <a:bodyPr wrap="square" lIns="0" tIns="0" rIns="0" bIns="0" rtlCol="0" anchor="t"/>
          <a:lstStyle/>
          <a:p>
            <a:pPr indent="0" marL="0" algn="l">
              <a:lnSpc>
                <a:spcPct val="110000"/>
              </a:lnSpc>
              <a:buNone/>
            </a:pPr>
            <a:r>
              <a:rPr lang="de-DE" sz="1400" dirty="0">
                <a:solidFill>
                  <a:srgbClr val="0F3D2A"/>
                </a:solidFill>
                <a:latin typeface="Cambria" pitchFamily="34" charset="0"/>
                <a:ea typeface="Cambria" pitchFamily="34" charset="-122"/>
                <a:cs typeface="Cambria" pitchFamily="34" charset="-120"/>
              </a:rPr>
              <a:t xml:space="preserve">Für das Standard Level: Diese beiden Wörter stehen nicht in eurer Leiter. Ihr braucht Korrektheit und Verständnis, nicht Komplexität.</a:t>
            </a:r>
          </a:p>
        </p:txBody>
      </p:sp>
      <p:sp>
        <p:nvSpPr>
          <p:cNvPr id="340" name="Text 340"/>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341" name="Text 341"/>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17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0" name="Text 360"/>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A8442F"/>
                </a:solidFill>
                <a:latin typeface="Calibri" pitchFamily="34" charset="0"/>
                <a:ea typeface="Calibri" pitchFamily="34" charset="-122"/>
                <a:cs typeface="Calibri" pitchFamily="34" charset="-120"/>
              </a:rPr>
              <a:t xml:space="preserve">ARBEITSAUFTRAG 3</a:t>
            </a:r>
          </a:p>
        </p:txBody>
      </p:sp>
      <p:sp>
        <p:nvSpPr>
          <p:cNvPr id="361" name="Text 361"/>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Reicht die Mathematik?</a:t>
            </a:r>
          </a:p>
        </p:txBody>
      </p:sp>
      <p:sp>
        <p:nvSpPr>
          <p:cNvPr id="362" name="Shape 362"/>
          <p:cNvSpPr/>
          <p:nvPr/>
        </p:nvSpPr>
        <p:spPr>
          <a:xfrm>
            <a:off x="658368" y="1298448"/>
            <a:ext cx="10844784" cy="20117"/>
          </a:xfrm>
          <a:prstGeom prst="rect">
            <a:avLst/>
          </a:prstGeom>
          <a:solidFill>
            <a:srgbClr val="8FB840"/>
          </a:solidFill>
          <a:ln>
            <a:noFill/>
          </a:ln>
        </p:spPr>
        <p:txBody>
          <a:bodyPr/>
          <a:lstStyle/>
          <a:p/>
        </p:txBody>
      </p:sp>
      <p:sp>
        <p:nvSpPr>
          <p:cNvPr id="342" name="Shape 342"/>
          <p:cNvSpPr/>
          <p:nvPr/>
        </p:nvSpPr>
        <p:spPr>
          <a:xfrm>
            <a:off x="658368" y="1572768"/>
            <a:ext cx="10844784" cy="1400000"/>
          </a:xfrm>
          <a:prstGeom prst="roundRect">
            <a:avLst>
              <a:gd name="adj" fmla="val 2600"/>
            </a:avLst>
          </a:prstGeom>
          <a:solidFill>
            <a:srgbClr val="E7EFD8"/>
          </a:solidFill>
          <a:ln>
            <a:noFill/>
          </a:ln>
        </p:spPr>
        <p:txBody>
          <a:bodyPr/>
          <a:lstStyle/>
          <a:p/>
        </p:txBody>
      </p:sp>
      <p:sp>
        <p:nvSpPr>
          <p:cNvPr id="343" name="Text 343"/>
          <p:cNvSpPr txBox="1"/>
          <p:nvPr/>
        </p:nvSpPr>
        <p:spPr>
          <a:xfrm>
            <a:off x="987552" y="1732768"/>
            <a:ext cx="10186416" cy="1100000"/>
          </a:xfrm>
          <a:prstGeom prst="rect">
            <a:avLst/>
          </a:prstGeom>
          <a:noFill/>
          <a:ln>
            <a:noFill/>
          </a:ln>
        </p:spPr>
        <p:txBody>
          <a:bodyPr wrap="square" lIns="0" tIns="0" rIns="0" bIns="0" rtlCol="0" anchor="t"/>
          <a:lstStyle/>
          <a:p>
            <a:pPr indent="0" marL="0" algn="l">
              <a:lnSpc>
                <a:spcPct val="115000"/>
              </a:lnSpc>
              <a:buNone/>
            </a:pPr>
            <a:r>
              <a:rPr lang="de-DE" sz="1550" dirty="0">
                <a:solidFill>
                  <a:srgbClr val="0F3D2A"/>
                </a:solidFill>
                <a:latin typeface="Cambria" pitchFamily="34" charset="0"/>
                <a:ea typeface="Cambria" pitchFamily="34" charset="-122"/>
                <a:cs typeface="Cambria" pitchFamily="34" charset="-120"/>
              </a:rPr>
              <a:t xml:space="preserve">„Sechs Themenvorschläge. Tragt zu jedem ein, welche Blöcke aus unserem Kursbuch man bräuchte – mit Nummer.</a:t>
            </a:r>
          </a:p>
          <a:p>
            <a:pPr indent="0" marL="0" algn="l">
              <a:lnSpc>
                <a:spcPct val="115000"/>
              </a:lnSpc>
              <a:buNone/>
            </a:pPr>
            <a:r>
              <a:rPr lang="de-DE" sz="1550" dirty="0">
                <a:solidFill>
                  <a:srgbClr val="0F3D2A"/>
                </a:solidFill>
                <a:latin typeface="Cambria" pitchFamily="34" charset="0"/>
                <a:ea typeface="Cambria" pitchFamily="34" charset="-122"/>
                <a:cs typeface="Cambria" pitchFamily="34" charset="-120"/>
              </a:rPr>
              <a:t xml:space="preserve">Entscheidet dann: Trägt das Thema für euren Kurs, trägt es knapp, oder trägt es nicht?“</a:t>
            </a:r>
          </a:p>
        </p:txBody>
      </p:sp>
      <p:sp>
        <p:nvSpPr>
          <p:cNvPr id="344" name="Shape 344"/>
          <p:cNvSpPr/>
          <p:nvPr/>
        </p:nvSpPr>
        <p:spPr>
          <a:xfrm>
            <a:off x="658368" y="3250000"/>
            <a:ext cx="10844784" cy="640000"/>
          </a:xfrm>
          <a:prstGeom prst="roundRect">
            <a:avLst>
              <a:gd name="adj" fmla="val 5357"/>
            </a:avLst>
          </a:prstGeom>
          <a:solidFill>
            <a:srgbClr val="F1F4EC"/>
          </a:solidFill>
          <a:ln>
            <a:noFill/>
          </a:ln>
        </p:spPr>
        <p:txBody>
          <a:bodyPr/>
          <a:lstStyle/>
          <a:p/>
        </p:txBody>
      </p:sp>
      <p:sp>
        <p:nvSpPr>
          <p:cNvPr id="345" name="Shape 345"/>
          <p:cNvSpPr/>
          <p:nvPr/>
        </p:nvSpPr>
        <p:spPr>
          <a:xfrm>
            <a:off x="877824" y="3332256"/>
            <a:ext cx="475488" cy="475488"/>
          </a:xfrm>
          <a:prstGeom prst="ellipse">
            <a:avLst/>
          </a:prstGeom>
          <a:solidFill>
            <a:srgbClr val="0F3D2A"/>
          </a:solidFill>
          <a:ln>
            <a:noFill/>
          </a:ln>
        </p:spPr>
        <p:txBody>
          <a:bodyPr/>
          <a:lstStyle/>
          <a:p/>
        </p:txBody>
      </p:sp>
      <p:sp>
        <p:nvSpPr>
          <p:cNvPr id="346" name="Text 346"/>
          <p:cNvSpPr txBox="1"/>
          <p:nvPr/>
        </p:nvSpPr>
        <p:spPr>
          <a:xfrm>
            <a:off x="877824" y="3332256"/>
            <a:ext cx="475488" cy="475488"/>
          </a:xfrm>
          <a:prstGeom prst="rect">
            <a:avLst/>
          </a:prstGeom>
          <a:noFill/>
          <a:ln>
            <a:noFill/>
          </a:ln>
        </p:spPr>
        <p:txBody>
          <a:bodyPr wrap="square" lIns="0" tIns="0" rIns="0" bIns="0" rtlCol="0" anchor="ctr"/>
          <a:lstStyle/>
          <a:p>
            <a:pPr indent="0" marL="0" algn="ctr">
              <a:buNone/>
            </a:pPr>
            <a:r>
              <a:rPr lang="de-DE" sz="1500" b="1" dirty="0">
                <a:solidFill>
                  <a:srgbClr val="8FB840"/>
                </a:solidFill>
                <a:latin typeface="Calibri" pitchFamily="34" charset="0"/>
                <a:ea typeface="Calibri" pitchFamily="34" charset="-122"/>
                <a:cs typeface="Calibri" pitchFamily="34" charset="-120"/>
              </a:rPr>
              <a:t xml:space="preserve">1</a:t>
            </a:r>
          </a:p>
        </p:txBody>
      </p:sp>
      <p:sp>
        <p:nvSpPr>
          <p:cNvPr id="347" name="Text 347"/>
          <p:cNvSpPr txBox="1"/>
          <p:nvPr/>
        </p:nvSpPr>
        <p:spPr>
          <a:xfrm>
            <a:off x="1527048" y="3414592"/>
            <a:ext cx="9000000" cy="310896"/>
          </a:xfrm>
          <a:prstGeom prst="rect">
            <a:avLst/>
          </a:prstGeom>
          <a:noFill/>
          <a:ln>
            <a:noFill/>
          </a:ln>
        </p:spPr>
        <p:txBody>
          <a:bodyPr wrap="square" lIns="0" tIns="0" rIns="0" bIns="0" rtlCol="0" anchor="t"/>
          <a:lstStyle/>
          <a:p>
            <a:pPr indent="0" marL="0" algn="l">
              <a:buNone/>
            </a:pPr>
            <a:r>
              <a:rPr lang="de-DE" sz="1350" b="1" dirty="0">
                <a:solidFill>
                  <a:srgbClr val="0F3D2A"/>
                </a:solidFill>
                <a:latin typeface="Calibri" pitchFamily="34" charset="0"/>
                <a:ea typeface="Calibri" pitchFamily="34" charset="-122"/>
                <a:cs typeface="Calibri" pitchFamily="34" charset="-120"/>
              </a:rPr>
              <a:t xml:space="preserve">Steht die Mathematik im Lehrplan meines Kurses – oder darunter, in den notwendigen Vorkenntnissen?</a:t>
            </a:r>
          </a:p>
        </p:txBody>
      </p:sp>
      <p:sp>
        <p:nvSpPr>
          <p:cNvPr id="348" name="Text 348"/>
          <p:cNvSpPr txBox="1"/>
          <p:nvPr/>
        </p:nvSpPr>
        <p:spPr>
          <a:xfrm>
            <a:off x="1527048" y="3725488"/>
            <a:ext cx="9000000" cy="-80"/>
          </a:xfrm>
          <a:prstGeom prst="rect">
            <a:avLst/>
          </a:prstGeom>
          <a:noFill/>
          <a:ln>
            <a:noFill/>
          </a:ln>
        </p:spPr>
        <p:txBody>
          <a:bodyPr wrap="square" lIns="0" tIns="0" rIns="0" bIns="0" rtlCol="0" anchor="t"/>
          <a:lstStyle/>
          <a:p>
            <a:pPr indent="0" marL="0" algn="l">
              <a:lnSpc>
                <a:spcPct val="105000"/>
              </a:lnSpc>
              <a:buNone/>
            </a:pPr>
            <a:r>
              <a:rPr lang="de-DE" sz="1200" dirty="0">
                <a:solidFill>
                  <a:srgbClr val="1C1C1C"/>
                </a:solidFill>
                <a:latin typeface="Calibri" pitchFamily="34" charset="0"/>
                <a:ea typeface="Calibri" pitchFamily="34" charset="-122"/>
                <a:cs typeface="Calibri" pitchFamily="34" charset="-120"/>
              </a:rPr>
              <a:t xml:space="preserve"/>
            </a:r>
          </a:p>
        </p:txBody>
      </p:sp>
      <p:sp>
        <p:nvSpPr>
          <p:cNvPr id="349" name="Shape 349"/>
          <p:cNvSpPr/>
          <p:nvPr/>
        </p:nvSpPr>
        <p:spPr>
          <a:xfrm>
            <a:off x="658368" y="3970000"/>
            <a:ext cx="10844784" cy="640000"/>
          </a:xfrm>
          <a:prstGeom prst="roundRect">
            <a:avLst>
              <a:gd name="adj" fmla="val 5357"/>
            </a:avLst>
          </a:prstGeom>
          <a:solidFill>
            <a:srgbClr val="F4F4F2"/>
          </a:solidFill>
          <a:ln>
            <a:noFill/>
          </a:ln>
        </p:spPr>
        <p:txBody>
          <a:bodyPr/>
          <a:lstStyle/>
          <a:p/>
        </p:txBody>
      </p:sp>
      <p:sp>
        <p:nvSpPr>
          <p:cNvPr id="350" name="Shape 350"/>
          <p:cNvSpPr/>
          <p:nvPr/>
        </p:nvSpPr>
        <p:spPr>
          <a:xfrm>
            <a:off x="877824" y="4052256"/>
            <a:ext cx="475488" cy="475488"/>
          </a:xfrm>
          <a:prstGeom prst="ellipse">
            <a:avLst/>
          </a:prstGeom>
          <a:solidFill>
            <a:srgbClr val="0F3D2A"/>
          </a:solidFill>
          <a:ln>
            <a:noFill/>
          </a:ln>
        </p:spPr>
        <p:txBody>
          <a:bodyPr/>
          <a:lstStyle/>
          <a:p/>
        </p:txBody>
      </p:sp>
      <p:sp>
        <p:nvSpPr>
          <p:cNvPr id="351" name="Text 351"/>
          <p:cNvSpPr txBox="1"/>
          <p:nvPr/>
        </p:nvSpPr>
        <p:spPr>
          <a:xfrm>
            <a:off x="877824" y="4052256"/>
            <a:ext cx="475488" cy="475488"/>
          </a:xfrm>
          <a:prstGeom prst="rect">
            <a:avLst/>
          </a:prstGeom>
          <a:noFill/>
          <a:ln>
            <a:noFill/>
          </a:ln>
        </p:spPr>
        <p:txBody>
          <a:bodyPr wrap="square" lIns="0" tIns="0" rIns="0" bIns="0" rtlCol="0" anchor="ctr"/>
          <a:lstStyle/>
          <a:p>
            <a:pPr indent="0" marL="0" algn="ctr">
              <a:buNone/>
            </a:pPr>
            <a:r>
              <a:rPr lang="de-DE" sz="1500" b="1" dirty="0">
                <a:solidFill>
                  <a:srgbClr val="8FB840"/>
                </a:solidFill>
                <a:latin typeface="Calibri" pitchFamily="34" charset="0"/>
                <a:ea typeface="Calibri" pitchFamily="34" charset="-122"/>
                <a:cs typeface="Calibri" pitchFamily="34" charset="-120"/>
              </a:rPr>
              <a:t xml:space="preserve">2</a:t>
            </a:r>
          </a:p>
        </p:txBody>
      </p:sp>
      <p:sp>
        <p:nvSpPr>
          <p:cNvPr id="352" name="Text 352"/>
          <p:cNvSpPr txBox="1"/>
          <p:nvPr/>
        </p:nvSpPr>
        <p:spPr>
          <a:xfrm>
            <a:off x="1527048" y="4134592"/>
            <a:ext cx="9000000" cy="310896"/>
          </a:xfrm>
          <a:prstGeom prst="rect">
            <a:avLst/>
          </a:prstGeom>
          <a:noFill/>
          <a:ln>
            <a:noFill/>
          </a:ln>
        </p:spPr>
        <p:txBody>
          <a:bodyPr wrap="square" lIns="0" tIns="0" rIns="0" bIns="0" rtlCol="0" anchor="t"/>
          <a:lstStyle/>
          <a:p>
            <a:pPr indent="0" marL="0" algn="l">
              <a:buNone/>
            </a:pPr>
            <a:r>
              <a:rPr lang="de-DE" sz="1350" b="1" dirty="0">
                <a:solidFill>
                  <a:srgbClr val="0F3D2A"/>
                </a:solidFill>
                <a:latin typeface="Calibri" pitchFamily="34" charset="0"/>
                <a:ea typeface="Calibri" pitchFamily="34" charset="-122"/>
                <a:cs typeface="Calibri" pitchFamily="34" charset="-120"/>
              </a:rPr>
              <a:t xml:space="preserve">Reicht sie für eine ganze Arbeit, oder ist sie nach einer Seite erledigt?</a:t>
            </a:r>
          </a:p>
        </p:txBody>
      </p:sp>
      <p:sp>
        <p:nvSpPr>
          <p:cNvPr id="353" name="Text 353"/>
          <p:cNvSpPr txBox="1"/>
          <p:nvPr/>
        </p:nvSpPr>
        <p:spPr>
          <a:xfrm>
            <a:off x="1527048" y="4445488"/>
            <a:ext cx="9000000" cy="-80"/>
          </a:xfrm>
          <a:prstGeom prst="rect">
            <a:avLst/>
          </a:prstGeom>
          <a:noFill/>
          <a:ln>
            <a:noFill/>
          </a:ln>
        </p:spPr>
        <p:txBody>
          <a:bodyPr wrap="square" lIns="0" tIns="0" rIns="0" bIns="0" rtlCol="0" anchor="t"/>
          <a:lstStyle/>
          <a:p>
            <a:pPr indent="0" marL="0" algn="l">
              <a:lnSpc>
                <a:spcPct val="105000"/>
              </a:lnSpc>
              <a:buNone/>
            </a:pPr>
            <a:r>
              <a:rPr lang="de-DE" sz="1200" dirty="0">
                <a:solidFill>
                  <a:srgbClr val="1C1C1C"/>
                </a:solidFill>
                <a:latin typeface="Calibri" pitchFamily="34" charset="0"/>
                <a:ea typeface="Calibri" pitchFamily="34" charset="-122"/>
                <a:cs typeface="Calibri" pitchFamily="34" charset="-120"/>
              </a:rPr>
              <a:t xml:space="preserve"/>
            </a:r>
          </a:p>
        </p:txBody>
      </p:sp>
      <p:sp>
        <p:nvSpPr>
          <p:cNvPr id="354" name="Shape 354"/>
          <p:cNvSpPr/>
          <p:nvPr/>
        </p:nvSpPr>
        <p:spPr>
          <a:xfrm>
            <a:off x="658368" y="4690000"/>
            <a:ext cx="10844784" cy="640000"/>
          </a:xfrm>
          <a:prstGeom prst="roundRect">
            <a:avLst>
              <a:gd name="adj" fmla="val 5357"/>
            </a:avLst>
          </a:prstGeom>
          <a:solidFill>
            <a:srgbClr val="F1F4EC"/>
          </a:solidFill>
          <a:ln>
            <a:noFill/>
          </a:ln>
        </p:spPr>
        <p:txBody>
          <a:bodyPr/>
          <a:lstStyle/>
          <a:p/>
        </p:txBody>
      </p:sp>
      <p:sp>
        <p:nvSpPr>
          <p:cNvPr id="355" name="Shape 355"/>
          <p:cNvSpPr/>
          <p:nvPr/>
        </p:nvSpPr>
        <p:spPr>
          <a:xfrm>
            <a:off x="877824" y="4772256"/>
            <a:ext cx="475488" cy="475488"/>
          </a:xfrm>
          <a:prstGeom prst="ellipse">
            <a:avLst/>
          </a:prstGeom>
          <a:solidFill>
            <a:srgbClr val="0F3D2A"/>
          </a:solidFill>
          <a:ln>
            <a:noFill/>
          </a:ln>
        </p:spPr>
        <p:txBody>
          <a:bodyPr/>
          <a:lstStyle/>
          <a:p/>
        </p:txBody>
      </p:sp>
      <p:sp>
        <p:nvSpPr>
          <p:cNvPr id="356" name="Text 356"/>
          <p:cNvSpPr txBox="1"/>
          <p:nvPr/>
        </p:nvSpPr>
        <p:spPr>
          <a:xfrm>
            <a:off x="877824" y="4772256"/>
            <a:ext cx="475488" cy="475488"/>
          </a:xfrm>
          <a:prstGeom prst="rect">
            <a:avLst/>
          </a:prstGeom>
          <a:noFill/>
          <a:ln>
            <a:noFill/>
          </a:ln>
        </p:spPr>
        <p:txBody>
          <a:bodyPr wrap="square" lIns="0" tIns="0" rIns="0" bIns="0" rtlCol="0" anchor="ctr"/>
          <a:lstStyle/>
          <a:p>
            <a:pPr indent="0" marL="0" algn="ctr">
              <a:buNone/>
            </a:pPr>
            <a:r>
              <a:rPr lang="de-DE" sz="1500" b="1" dirty="0">
                <a:solidFill>
                  <a:srgbClr val="8FB840"/>
                </a:solidFill>
                <a:latin typeface="Calibri" pitchFamily="34" charset="0"/>
                <a:ea typeface="Calibri" pitchFamily="34" charset="-122"/>
                <a:cs typeface="Calibri" pitchFamily="34" charset="-120"/>
              </a:rPr>
              <a:t xml:space="preserve">3</a:t>
            </a:r>
          </a:p>
        </p:txBody>
      </p:sp>
      <p:sp>
        <p:nvSpPr>
          <p:cNvPr id="357" name="Text 357"/>
          <p:cNvSpPr txBox="1"/>
          <p:nvPr/>
        </p:nvSpPr>
        <p:spPr>
          <a:xfrm>
            <a:off x="1527048" y="4854592"/>
            <a:ext cx="9000000" cy="310896"/>
          </a:xfrm>
          <a:prstGeom prst="rect">
            <a:avLst/>
          </a:prstGeom>
          <a:noFill/>
          <a:ln>
            <a:noFill/>
          </a:ln>
        </p:spPr>
        <p:txBody>
          <a:bodyPr wrap="square" lIns="0" tIns="0" rIns="0" bIns="0" rtlCol="0" anchor="t"/>
          <a:lstStyle/>
          <a:p>
            <a:pPr indent="0" marL="0" algn="l">
              <a:buNone/>
            </a:pPr>
            <a:r>
              <a:rPr lang="de-DE" sz="1350" b="1" dirty="0">
                <a:solidFill>
                  <a:srgbClr val="0F3D2A"/>
                </a:solidFill>
                <a:latin typeface="Calibri" pitchFamily="34" charset="0"/>
                <a:ea typeface="Calibri" pitchFamily="34" charset="-122"/>
                <a:cs typeface="Calibri" pitchFamily="34" charset="-120"/>
              </a:rPr>
              <a:t xml:space="preserve">Bleibt genug übrig, was ich selbst tun kann – oder steht die fertige Rechnung schon irgendwo?</a:t>
            </a:r>
          </a:p>
        </p:txBody>
      </p:sp>
      <p:sp>
        <p:nvSpPr>
          <p:cNvPr id="358" name="Text 358"/>
          <p:cNvSpPr txBox="1"/>
          <p:nvPr/>
        </p:nvSpPr>
        <p:spPr>
          <a:xfrm>
            <a:off x="1527048" y="5165488"/>
            <a:ext cx="9000000" cy="-80"/>
          </a:xfrm>
          <a:prstGeom prst="rect">
            <a:avLst/>
          </a:prstGeom>
          <a:noFill/>
          <a:ln>
            <a:noFill/>
          </a:ln>
        </p:spPr>
        <p:txBody>
          <a:bodyPr wrap="square" lIns="0" tIns="0" rIns="0" bIns="0" rtlCol="0" anchor="t"/>
          <a:lstStyle/>
          <a:p>
            <a:pPr indent="0" marL="0" algn="l">
              <a:lnSpc>
                <a:spcPct val="105000"/>
              </a:lnSpc>
              <a:buNone/>
            </a:pPr>
            <a:r>
              <a:rPr lang="de-DE" sz="1200" dirty="0">
                <a:solidFill>
                  <a:srgbClr val="1C1C1C"/>
                </a:solidFill>
                <a:latin typeface="Calibri" pitchFamily="34" charset="0"/>
                <a:ea typeface="Calibri" pitchFamily="34" charset="-122"/>
                <a:cs typeface="Calibri" pitchFamily="34" charset="-120"/>
              </a:rPr>
              <a:t xml:space="preserve"/>
            </a:r>
          </a:p>
        </p:txBody>
      </p:sp>
      <p:sp>
        <p:nvSpPr>
          <p:cNvPr id="359" name="Text 359"/>
          <p:cNvSpPr txBox="1"/>
          <p:nvPr/>
        </p:nvSpPr>
        <p:spPr>
          <a:xfrm>
            <a:off x="658368" y="5500000"/>
            <a:ext cx="10844784" cy="500000"/>
          </a:xfrm>
          <a:prstGeom prst="rect">
            <a:avLst/>
          </a:prstGeom>
          <a:noFill/>
          <a:ln>
            <a:noFill/>
          </a:ln>
        </p:spPr>
        <p:txBody>
          <a:bodyPr wrap="square" lIns="0" tIns="0" rIns="0" bIns="0" rtlCol="0" anchor="t"/>
          <a:lstStyle/>
          <a:p>
            <a:pPr indent="0" marL="0" algn="l">
              <a:lnSpc>
                <a:spcPct val="110000"/>
              </a:lnSpc>
              <a:buNone/>
            </a:pPr>
            <a:r>
              <a:rPr lang="de-DE" sz="1350" i="1" dirty="0">
                <a:solidFill>
                  <a:srgbClr val="5E5E5E"/>
                </a:solidFill>
                <a:latin typeface="Calibri" pitchFamily="34" charset="0"/>
                <a:ea typeface="Calibri" pitchFamily="34" charset="-122"/>
                <a:cs typeface="Calibri" pitchFamily="34" charset="-120"/>
              </a:rPr>
              <a:t xml:space="preserve">22 Minuten, getrennt nach Kursniveau. In den letzten fünf Minuten vergleicht ihr paarweise: Wo seid ihr zu verschiedenen Urteilen gekommen?</a:t>
            </a:r>
          </a:p>
        </p:txBody>
      </p:sp>
      <p:sp>
        <p:nvSpPr>
          <p:cNvPr id="363" name="Text 363"/>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364" name="Text 364"/>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18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 name="Text 368"/>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8FB840"/>
                </a:solidFill>
                <a:latin typeface="Calibri" pitchFamily="34" charset="0"/>
                <a:ea typeface="Calibri" pitchFamily="34" charset="-122"/>
                <a:cs typeface="Calibri" pitchFamily="34" charset="-120"/>
              </a:rPr>
              <a:t xml:space="preserve">SICHERUNG</a:t>
            </a:r>
          </a:p>
        </p:txBody>
      </p:sp>
      <p:sp>
        <p:nvSpPr>
          <p:cNvPr id="369" name="Text 369"/>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Die Faustregel für beide Kurse</a:t>
            </a:r>
          </a:p>
        </p:txBody>
      </p:sp>
      <p:sp>
        <p:nvSpPr>
          <p:cNvPr id="370" name="Shape 370"/>
          <p:cNvSpPr/>
          <p:nvPr/>
        </p:nvSpPr>
        <p:spPr>
          <a:xfrm>
            <a:off x="658368" y="1298448"/>
            <a:ext cx="10844784" cy="20117"/>
          </a:xfrm>
          <a:prstGeom prst="rect">
            <a:avLst/>
          </a:prstGeom>
          <a:solidFill>
            <a:srgbClr val="8FB840"/>
          </a:solidFill>
          <a:ln>
            <a:noFill/>
          </a:ln>
        </p:spPr>
        <p:txBody>
          <a:bodyPr/>
          <a:lstStyle/>
          <a:p/>
        </p:txBody>
      </p:sp>
      <p:sp>
        <p:nvSpPr>
          <p:cNvPr id="365" name="Shape 365"/>
          <p:cNvSpPr/>
          <p:nvPr/>
        </p:nvSpPr>
        <p:spPr>
          <a:xfrm>
            <a:off x="658368" y="1772768"/>
            <a:ext cx="10844784" cy="1600000"/>
          </a:xfrm>
          <a:prstGeom prst="roundRect">
            <a:avLst>
              <a:gd name="adj" fmla="val 2600"/>
            </a:avLst>
          </a:prstGeom>
          <a:solidFill>
            <a:srgbClr val="DCE8C2"/>
          </a:solidFill>
          <a:ln>
            <a:noFill/>
          </a:ln>
        </p:spPr>
        <p:txBody>
          <a:bodyPr/>
          <a:lstStyle/>
          <a:p/>
        </p:txBody>
      </p:sp>
      <p:sp>
        <p:nvSpPr>
          <p:cNvPr id="366" name="Text 366"/>
          <p:cNvSpPr txBox="1"/>
          <p:nvPr/>
        </p:nvSpPr>
        <p:spPr>
          <a:xfrm>
            <a:off x="987552" y="1772768"/>
            <a:ext cx="10186416" cy="1600000"/>
          </a:xfrm>
          <a:prstGeom prst="rect">
            <a:avLst/>
          </a:prstGeom>
          <a:noFill/>
          <a:ln>
            <a:noFill/>
          </a:ln>
        </p:spPr>
        <p:txBody>
          <a:bodyPr wrap="square" lIns="0" tIns="0" rIns="0" bIns="0" rtlCol="0" anchor="ctr"/>
          <a:lstStyle/>
          <a:p>
            <a:pPr indent="0" marL="0" algn="ctr">
              <a:lnSpc>
                <a:spcPct val="115000"/>
              </a:lnSpc>
              <a:buNone/>
            </a:pPr>
            <a:r>
              <a:rPr lang="de-DE" sz="2200" b="1" dirty="0">
                <a:solidFill>
                  <a:srgbClr val="0F3D2A"/>
                </a:solidFill>
                <a:latin typeface="Cambria" pitchFamily="34" charset="0"/>
                <a:ea typeface="Cambria" pitchFamily="34" charset="-122"/>
                <a:cs typeface="Cambria" pitchFamily="34" charset="-120"/>
              </a:rPr>
              <a:t xml:space="preserve">Es ist besser, einige wenige Dinge gut zu machen,</a:t>
            </a:r>
          </a:p>
          <a:p>
            <a:pPr indent="0" marL="0" algn="ctr">
              <a:lnSpc>
                <a:spcPct val="115000"/>
              </a:lnSpc>
              <a:buNone/>
            </a:pPr>
            <a:r>
              <a:rPr lang="de-DE" sz="2200" b="1" dirty="0">
                <a:solidFill>
                  <a:srgbClr val="0F3D2A"/>
                </a:solidFill>
                <a:latin typeface="Cambria" pitchFamily="34" charset="0"/>
                <a:ea typeface="Cambria" pitchFamily="34" charset="-122"/>
                <a:cs typeface="Cambria" pitchFamily="34" charset="-120"/>
              </a:rPr>
              <a:t xml:space="preserve">als viele Dinge nicht so gut.</a:t>
            </a:r>
          </a:p>
        </p:txBody>
      </p:sp>
      <p:sp>
        <p:nvSpPr>
          <p:cNvPr id="367" name="Text 367"/>
          <p:cNvSpPr txBox="1"/>
          <p:nvPr/>
        </p:nvSpPr>
        <p:spPr>
          <a:xfrm>
            <a:off x="658368" y="3900000"/>
            <a:ext cx="10844784" cy="1300000"/>
          </a:xfrm>
          <a:prstGeom prst="rect">
            <a:avLst/>
          </a:prstGeom>
          <a:noFill/>
          <a:ln>
            <a:noFill/>
          </a:ln>
        </p:spPr>
        <p:txBody>
          <a:bodyPr wrap="square" lIns="0" tIns="0" rIns="0" bIns="0" rtlCol="0" anchor="t"/>
          <a:lstStyle/>
          <a:p>
            <a:pPr indent="0" marL="0" algn="l">
              <a:lnSpc>
                <a:spcPct val="120000"/>
              </a:lnSpc>
              <a:buNone/>
            </a:pPr>
            <a:r>
              <a:rPr lang="de-DE" sz="1450" dirty="0">
                <a:solidFill>
                  <a:srgbClr val="1C1C1C"/>
                </a:solidFill>
                <a:latin typeface="Cambria" pitchFamily="34" charset="0"/>
                <a:ea typeface="Cambria" pitchFamily="34" charset="-122"/>
                <a:cs typeface="Cambria" pitchFamily="34" charset="-120"/>
              </a:rPr>
              <a:t xml:space="preserve">Das steht so im Handbuch. Es bedeutet: Es muss nur die Mathematik angewendet werden, die für die Entwicklung deiner Arbeit gebraucht wird.</a:t>
            </a:r>
          </a:p>
          <a:p>
            <a:pPr indent="0" marL="0" algn="l">
              <a:lnSpc>
                <a:spcPct val="120000"/>
              </a:lnSpc>
              <a:buNone/>
            </a:pPr>
            <a:r>
              <a:rPr lang="de-DE" sz="1450" dirty="0">
                <a:solidFill>
                  <a:srgbClr val="1C1C1C"/>
                </a:solidFill>
                <a:latin typeface="Cambria" pitchFamily="34" charset="0"/>
                <a:ea typeface="Cambria" pitchFamily="34" charset="-122"/>
                <a:cs typeface="Cambria" pitchFamily="34" charset="-120"/>
              </a:rPr>
              <a:t xml:space="preserve">Das können wenige Elemente sein – oder sogar ein einziges Unterthema des Lehrplans. Wenn die Mathematik relevant ist, zum Kursniveau passt und von dir verstanden wird, ist eine hohe Ebene erreichbar.</a:t>
            </a:r>
          </a:p>
          <a:p>
            <a:pPr indent="0" marL="0" algn="l">
              <a:lnSpc>
                <a:spcPct val="120000"/>
              </a:lnSpc>
              <a:buNone/>
            </a:pPr>
            <a:r>
              <a:rPr lang="de-DE" sz="1450" dirty="0">
                <a:solidFill>
                  <a:srgbClr val="1C1C1C"/>
                </a:solidFill>
                <a:latin typeface="Cambria" pitchFamily="34" charset="0"/>
                <a:ea typeface="Cambria" pitchFamily="34" charset="-122"/>
                <a:cs typeface="Cambria" pitchFamily="34" charset="-120"/>
              </a:rPr>
              <a:t xml:space="preserve">Über den Lehrplan hinauszugehen ist nie verlangt. Auch im Higher Level nicht, auch nicht für Ebene 6.</a:t>
            </a:r>
          </a:p>
        </p:txBody>
      </p:sp>
      <p:sp>
        <p:nvSpPr>
          <p:cNvPr id="371" name="Text 371"/>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372" name="Text 372"/>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19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4" name="Text 384"/>
          <p:cNvSpPr txBox="1"/>
          <p:nvPr/>
        </p:nvSpPr>
        <p:spPr>
          <a:xfrm>
            <a:off x="658368" y="384048"/>
            <a:ext cx="10844784" cy="256032"/>
          </a:xfrm>
          <a:prstGeom prst="rect">
            <a:avLst/>
          </a:prstGeom>
          <a:noFill/>
          <a:ln>
            <a:noFill/>
          </a:ln>
        </p:spPr>
        <p:txBody>
          <a:bodyPr wrap="square" lIns="0" tIns="0" rIns="0" bIns="0" rtlCol="0" anchor="t"/>
          <a:lstStyle/>
          <a:p>
            <a:pPr indent="0" marL="0" algn="l">
              <a:buNone/>
            </a:pPr>
            <a:r>
              <a:rPr lang="de-DE" sz="1100" b="1" spc="300" kern="0" dirty="0">
                <a:solidFill>
                  <a:srgbClr val="8FB840"/>
                </a:solidFill>
                <a:latin typeface="Calibri" pitchFamily="34" charset="0"/>
                <a:ea typeface="Calibri" pitchFamily="34" charset="-122"/>
                <a:cs typeface="Calibri" pitchFamily="34" charset="-120"/>
              </a:rPr>
              <a:t xml:space="preserve">SO GEHT ES WEITER</a:t>
            </a:r>
          </a:p>
        </p:txBody>
      </p:sp>
      <p:sp>
        <p:nvSpPr>
          <p:cNvPr id="385" name="Text 385"/>
          <p:cNvSpPr txBox="1"/>
          <p:nvPr/>
        </p:nvSpPr>
        <p:spPr>
          <a:xfrm>
            <a:off x="658368" y="658368"/>
            <a:ext cx="10844784" cy="566928"/>
          </a:xfrm>
          <a:prstGeom prst="rect">
            <a:avLst/>
          </a:prstGeom>
          <a:noFill/>
          <a:ln>
            <a:noFill/>
          </a:ln>
        </p:spPr>
        <p:txBody>
          <a:bodyPr wrap="square" lIns="0" tIns="0" rIns="0" bIns="0" rtlCol="0" anchor="t"/>
          <a:lstStyle/>
          <a:p>
            <a:pPr indent="0" marL="0" algn="l">
              <a:buNone/>
            </a:pPr>
            <a:r>
              <a:rPr lang="de-DE" sz="2700" b="1" dirty="0">
                <a:solidFill>
                  <a:srgbClr val="0F3D2A"/>
                </a:solidFill>
                <a:latin typeface="Cambria" pitchFamily="34" charset="0"/>
                <a:ea typeface="Cambria" pitchFamily="34" charset="-122"/>
                <a:cs typeface="Cambria" pitchFamily="34" charset="-120"/>
              </a:rPr>
              <a:t xml:space="preserve">Die nächsten Doppelstunden</a:t>
            </a:r>
          </a:p>
        </p:txBody>
      </p:sp>
      <p:sp>
        <p:nvSpPr>
          <p:cNvPr id="386" name="Shape 386"/>
          <p:cNvSpPr/>
          <p:nvPr/>
        </p:nvSpPr>
        <p:spPr>
          <a:xfrm>
            <a:off x="658368" y="1298448"/>
            <a:ext cx="10844784" cy="20117"/>
          </a:xfrm>
          <a:prstGeom prst="rect">
            <a:avLst/>
          </a:prstGeom>
          <a:solidFill>
            <a:srgbClr val="8FB840"/>
          </a:solidFill>
          <a:ln>
            <a:noFill/>
          </a:ln>
        </p:spPr>
        <p:txBody>
          <a:bodyPr/>
          <a:lstStyle/>
          <a:p/>
        </p:txBody>
      </p:sp>
      <p:sp>
        <p:nvSpPr>
          <p:cNvPr id="373" name="Shape 373"/>
          <p:cNvSpPr/>
          <p:nvPr/>
        </p:nvSpPr>
        <p:spPr>
          <a:xfrm>
            <a:off x="658368" y="1572768"/>
            <a:ext cx="5285232" cy="2400000"/>
          </a:xfrm>
          <a:prstGeom prst="roundRect">
            <a:avLst>
              <a:gd name="adj" fmla="val 2600"/>
            </a:avLst>
          </a:prstGeom>
          <a:solidFill>
            <a:srgbClr val="F1F4EC"/>
          </a:solidFill>
          <a:ln>
            <a:noFill/>
          </a:ln>
        </p:spPr>
        <p:txBody>
          <a:bodyPr/>
          <a:lstStyle/>
          <a:p/>
        </p:txBody>
      </p:sp>
      <p:sp>
        <p:nvSpPr>
          <p:cNvPr id="374" name="Text 374"/>
          <p:cNvSpPr txBox="1"/>
          <p:nvPr/>
        </p:nvSpPr>
        <p:spPr>
          <a:xfrm>
            <a:off x="932688" y="1822768"/>
            <a:ext cx="4736592" cy="300000"/>
          </a:xfrm>
          <a:prstGeom prst="rect">
            <a:avLst/>
          </a:prstGeom>
          <a:noFill/>
          <a:ln>
            <a:noFill/>
          </a:ln>
        </p:spPr>
        <p:txBody>
          <a:bodyPr wrap="square" lIns="0" tIns="0" rIns="0" bIns="0" rtlCol="0" anchor="t"/>
          <a:lstStyle/>
          <a:p>
            <a:pPr indent="0" marL="0" algn="l">
              <a:buNone/>
            </a:pPr>
            <a:r>
              <a:rPr lang="de-DE" sz="1150" b="1" spc="200" kern="0" dirty="0">
                <a:solidFill>
                  <a:srgbClr val="8FB840"/>
                </a:solidFill>
                <a:latin typeface="Calibri" pitchFamily="34" charset="0"/>
                <a:ea typeface="Calibri" pitchFamily="34" charset="-122"/>
                <a:cs typeface="Calibri" pitchFamily="34" charset="-120"/>
              </a:rPr>
              <a:t xml:space="preserve">Doppelstunde 4</a:t>
            </a:r>
          </a:p>
        </p:txBody>
      </p:sp>
      <p:sp>
        <p:nvSpPr>
          <p:cNvPr id="375" name="Text 375"/>
          <p:cNvSpPr txBox="1"/>
          <p:nvPr/>
        </p:nvSpPr>
        <p:spPr>
          <a:xfrm>
            <a:off x="932688" y="2192768"/>
            <a:ext cx="4736592" cy="400000"/>
          </a:xfrm>
          <a:prstGeom prst="rect">
            <a:avLst/>
          </a:prstGeom>
          <a:noFill/>
          <a:ln>
            <a:noFill/>
          </a:ln>
        </p:spPr>
        <p:txBody>
          <a:bodyPr wrap="square" lIns="0" tIns="0" rIns="0" bIns="0" rtlCol="0" anchor="t"/>
          <a:lstStyle/>
          <a:p>
            <a:pPr indent="0" marL="0" algn="l">
              <a:buNone/>
            </a:pPr>
            <a:r>
              <a:rPr lang="de-DE" sz="1800" b="1" dirty="0">
                <a:solidFill>
                  <a:srgbClr val="0F3D2A"/>
                </a:solidFill>
                <a:latin typeface="Cambria" pitchFamily="34" charset="0"/>
                <a:ea typeface="Cambria" pitchFamily="34" charset="-122"/>
                <a:cs typeface="Cambria" pitchFamily="34" charset="-120"/>
              </a:rPr>
              <a:t xml:space="preserve">Themenwerkstatt</a:t>
            </a:r>
          </a:p>
        </p:txBody>
      </p:sp>
      <p:sp>
        <p:nvSpPr>
          <p:cNvPr id="376" name="Text 376"/>
          <p:cNvSpPr txBox="1"/>
          <p:nvPr/>
        </p:nvSpPr>
        <p:spPr>
          <a:xfrm>
            <a:off x="932688" y="2722768"/>
            <a:ext cx="4736592" cy="1100000"/>
          </a:xfrm>
          <a:prstGeom prst="rect">
            <a:avLst/>
          </a:prstGeom>
          <a:noFill/>
          <a:ln>
            <a:noFill/>
          </a:ln>
        </p:spPr>
        <p:txBody>
          <a:bodyPr wrap="square" lIns="0" tIns="0" rIns="0" bIns="0" rtlCol="0" anchor="t"/>
          <a:lstStyle/>
          <a:p>
            <a:pPr indent="0" marL="0" algn="l">
              <a:lnSpc>
                <a:spcPct val="110000"/>
              </a:lnSpc>
              <a:buNone/>
            </a:pPr>
            <a:r>
              <a:rPr lang="de-DE" sz="1300" dirty="0">
                <a:solidFill>
                  <a:srgbClr val="1C1C1C"/>
                </a:solidFill>
                <a:latin typeface="Calibri" pitchFamily="34" charset="0"/>
                <a:ea typeface="Calibri" pitchFamily="34" charset="-122"/>
                <a:cs typeface="Calibri" pitchFamily="34" charset="-120"/>
              </a:rPr>
              <a:t xml:space="preserve">Aus deinen drei Feldern wird eine Frage. Trichter, Fragenschmiede, Beratung – am Ende der Stunde hast du eine Frage, die du untersuchen kannst.</a:t>
            </a:r>
          </a:p>
        </p:txBody>
      </p:sp>
      <p:sp>
        <p:nvSpPr>
          <p:cNvPr id="377" name="Shape 377"/>
          <p:cNvSpPr/>
          <p:nvPr/>
        </p:nvSpPr>
        <p:spPr>
          <a:xfrm>
            <a:off x="6217920" y="1572768"/>
            <a:ext cx="5285232" cy="2400000"/>
          </a:xfrm>
          <a:prstGeom prst="roundRect">
            <a:avLst>
              <a:gd name="adj" fmla="val 2600"/>
            </a:avLst>
          </a:prstGeom>
          <a:solidFill>
            <a:srgbClr val="F4F4F2"/>
          </a:solidFill>
          <a:ln>
            <a:noFill/>
          </a:ln>
        </p:spPr>
        <p:txBody>
          <a:bodyPr/>
          <a:lstStyle/>
          <a:p/>
        </p:txBody>
      </p:sp>
      <p:sp>
        <p:nvSpPr>
          <p:cNvPr id="378" name="Text 378"/>
          <p:cNvSpPr txBox="1"/>
          <p:nvPr/>
        </p:nvSpPr>
        <p:spPr>
          <a:xfrm>
            <a:off x="6492240" y="1822768"/>
            <a:ext cx="4736592" cy="300000"/>
          </a:xfrm>
          <a:prstGeom prst="rect">
            <a:avLst/>
          </a:prstGeom>
          <a:noFill/>
          <a:ln>
            <a:noFill/>
          </a:ln>
        </p:spPr>
        <p:txBody>
          <a:bodyPr wrap="square" lIns="0" tIns="0" rIns="0" bIns="0" rtlCol="0" anchor="t"/>
          <a:lstStyle/>
          <a:p>
            <a:pPr indent="0" marL="0" algn="l">
              <a:buNone/>
            </a:pPr>
            <a:r>
              <a:rPr lang="de-DE" sz="1150" b="1" spc="200" kern="0" dirty="0">
                <a:solidFill>
                  <a:srgbClr val="8FB840"/>
                </a:solidFill>
                <a:latin typeface="Calibri" pitchFamily="34" charset="0"/>
                <a:ea typeface="Calibri" pitchFamily="34" charset="-122"/>
                <a:cs typeface="Calibri" pitchFamily="34" charset="-120"/>
              </a:rPr>
              <a:t xml:space="preserve">Doppelstunde 5 und 6</a:t>
            </a:r>
          </a:p>
        </p:txBody>
      </p:sp>
      <p:sp>
        <p:nvSpPr>
          <p:cNvPr id="379" name="Text 379"/>
          <p:cNvSpPr txBox="1"/>
          <p:nvPr/>
        </p:nvSpPr>
        <p:spPr>
          <a:xfrm>
            <a:off x="6492240" y="2192768"/>
            <a:ext cx="4736592" cy="400000"/>
          </a:xfrm>
          <a:prstGeom prst="rect">
            <a:avLst/>
          </a:prstGeom>
          <a:noFill/>
          <a:ln>
            <a:noFill/>
          </a:ln>
        </p:spPr>
        <p:txBody>
          <a:bodyPr wrap="square" lIns="0" tIns="0" rIns="0" bIns="0" rtlCol="0" anchor="t"/>
          <a:lstStyle/>
          <a:p>
            <a:pPr indent="0" marL="0" algn="l">
              <a:buNone/>
            </a:pPr>
            <a:r>
              <a:rPr lang="de-DE" sz="1800" b="1" dirty="0">
                <a:solidFill>
                  <a:srgbClr val="0F3D2A"/>
                </a:solidFill>
                <a:latin typeface="Cambria" pitchFamily="34" charset="0"/>
                <a:ea typeface="Cambria" pitchFamily="34" charset="-122"/>
                <a:cs typeface="Cambria" pitchFamily="34" charset="-120"/>
              </a:rPr>
              <a:t xml:space="preserve">Bewerten lernen</a:t>
            </a:r>
          </a:p>
        </p:txBody>
      </p:sp>
      <p:sp>
        <p:nvSpPr>
          <p:cNvPr id="380" name="Text 380"/>
          <p:cNvSpPr txBox="1"/>
          <p:nvPr/>
        </p:nvSpPr>
        <p:spPr>
          <a:xfrm>
            <a:off x="6492240" y="2722768"/>
            <a:ext cx="4736592" cy="1100000"/>
          </a:xfrm>
          <a:prstGeom prst="rect">
            <a:avLst/>
          </a:prstGeom>
          <a:noFill/>
          <a:ln>
            <a:noFill/>
          </a:ln>
        </p:spPr>
        <p:txBody>
          <a:bodyPr wrap="square" lIns="0" tIns="0" rIns="0" bIns="0" rtlCol="0" anchor="t"/>
          <a:lstStyle/>
          <a:p>
            <a:pPr indent="0" marL="0" algn="l">
              <a:lnSpc>
                <a:spcPct val="110000"/>
              </a:lnSpc>
              <a:buNone/>
            </a:pPr>
            <a:r>
              <a:rPr lang="de-DE" sz="1300" dirty="0">
                <a:solidFill>
                  <a:srgbClr val="1C1C1C"/>
                </a:solidFill>
                <a:latin typeface="Calibri" pitchFamily="34" charset="0"/>
                <a:ea typeface="Calibri" pitchFamily="34" charset="-122"/>
                <a:cs typeface="Calibri" pitchFamily="34" charset="-120"/>
              </a:rPr>
              <a:t xml:space="preserve">Ihr bewertet drei vollständige Musterarbeiten mit allen fünf Kriterien – und legt am Ende euer eigenes Thema fest.</a:t>
            </a:r>
          </a:p>
        </p:txBody>
      </p:sp>
      <p:sp>
        <p:nvSpPr>
          <p:cNvPr id="381" name="Shape 381"/>
          <p:cNvSpPr/>
          <p:nvPr/>
        </p:nvSpPr>
        <p:spPr>
          <a:xfrm>
            <a:off x="658368" y="4300000"/>
            <a:ext cx="10844784" cy="1150000"/>
          </a:xfrm>
          <a:prstGeom prst="roundRect">
            <a:avLst>
              <a:gd name="adj" fmla="val 2600"/>
            </a:avLst>
          </a:prstGeom>
          <a:solidFill>
            <a:srgbClr val="FBEDE7"/>
          </a:solidFill>
          <a:ln w="12700">
            <a:solidFill>
              <a:srgbClr val="E2725B"/>
            </a:solidFill>
          </a:ln>
        </p:spPr>
        <p:txBody>
          <a:bodyPr/>
          <a:lstStyle/>
          <a:p/>
        </p:txBody>
      </p:sp>
      <p:sp>
        <p:nvSpPr>
          <p:cNvPr id="382" name="Text 382"/>
          <p:cNvSpPr txBox="1"/>
          <p:nvPr/>
        </p:nvSpPr>
        <p:spPr>
          <a:xfrm>
            <a:off x="987552" y="4450000"/>
            <a:ext cx="10186416" cy="330000"/>
          </a:xfrm>
          <a:prstGeom prst="rect">
            <a:avLst/>
          </a:prstGeom>
          <a:noFill/>
          <a:ln>
            <a:noFill/>
          </a:ln>
        </p:spPr>
        <p:txBody>
          <a:bodyPr wrap="square" lIns="0" tIns="0" rIns="0" bIns="0" rtlCol="0" anchor="t"/>
          <a:lstStyle/>
          <a:p>
            <a:pPr indent="0" marL="0" algn="l">
              <a:buNone/>
            </a:pPr>
            <a:r>
              <a:rPr lang="de-DE" sz="1300" b="1" dirty="0">
                <a:solidFill>
                  <a:srgbClr val="A8442F"/>
                </a:solidFill>
                <a:latin typeface="Calibri" pitchFamily="34" charset="0"/>
                <a:ea typeface="Calibri" pitchFamily="34" charset="-122"/>
                <a:cs typeface="Calibri" pitchFamily="34" charset="-120"/>
              </a:rPr>
              <a:t xml:space="preserve">Bis zum nächsten Mal</a:t>
            </a:r>
          </a:p>
        </p:txBody>
      </p:sp>
      <p:sp>
        <p:nvSpPr>
          <p:cNvPr id="383" name="Text 383"/>
          <p:cNvSpPr txBox="1"/>
          <p:nvPr/>
        </p:nvSpPr>
        <p:spPr>
          <a:xfrm>
            <a:off x="987552" y="4820000"/>
            <a:ext cx="10186416" cy="500000"/>
          </a:xfrm>
          <a:prstGeom prst="rect">
            <a:avLst/>
          </a:prstGeom>
          <a:noFill/>
          <a:ln>
            <a:noFill/>
          </a:ln>
        </p:spPr>
        <p:txBody>
          <a:bodyPr wrap="square" lIns="0" tIns="0" rIns="0" bIns="0" rtlCol="0" anchor="t"/>
          <a:lstStyle/>
          <a:p>
            <a:pPr indent="0" marL="0" algn="l">
              <a:lnSpc>
                <a:spcPct val="110000"/>
              </a:lnSpc>
              <a:buNone/>
            </a:pPr>
            <a:r>
              <a:rPr lang="de-DE" sz="1350" dirty="0">
                <a:solidFill>
                  <a:srgbClr val="1C1C1C"/>
                </a:solidFill>
                <a:latin typeface="Calibri" pitchFamily="34" charset="0"/>
                <a:ea typeface="Calibri" pitchFamily="34" charset="-122"/>
                <a:cs typeface="Calibri" pitchFamily="34" charset="-120"/>
              </a:rPr>
              <a:t xml:space="preserve">Bring deine drei Themenfelder mit. Und lies auf M 4 die Leiter des anderen Kurses – es lohnt sich zu wissen, woran die anderen gemessen werden.</a:t>
            </a:r>
          </a:p>
        </p:txBody>
      </p:sp>
      <p:sp>
        <p:nvSpPr>
          <p:cNvPr id="387" name="Text 387"/>
          <p:cNvSpPr txBox="1"/>
          <p:nvPr/>
        </p:nvSpPr>
        <p:spPr>
          <a:xfrm>
            <a:off x="658368" y="6345936"/>
            <a:ext cx="7680960" cy="274320"/>
          </a:xfrm>
          <a:prstGeom prst="rect">
            <a:avLst/>
          </a:prstGeom>
          <a:noFill/>
          <a:ln>
            <a:noFill/>
          </a:ln>
        </p:spPr>
        <p:txBody>
          <a:bodyPr wrap="square" lIns="0" tIns="0" rIns="0" bIns="0" rtlCol="0" anchor="t"/>
          <a:lstStyle/>
          <a:p>
            <a:pPr indent="0" marL="0" algn="l">
              <a:buNone/>
            </a:pPr>
            <a:r>
              <a:rPr lang="de-DE" sz="950" dirty="0">
                <a:solidFill>
                  <a:srgbClr val="5E5E5E"/>
                </a:solidFill>
                <a:latin typeface="Calibri" pitchFamily="34" charset="0"/>
                <a:ea typeface="Calibri" pitchFamily="34" charset="-122"/>
                <a:cs typeface="Calibri" pitchFamily="34" charset="-120"/>
              </a:rPr>
              <a:t xml:space="preserve">Die Erkundungsarbeit  ·  Doppelstunde 3</a:t>
            </a:r>
          </a:p>
        </p:txBody>
      </p:sp>
      <p:sp>
        <p:nvSpPr>
          <p:cNvPr id="388" name="Text 388"/>
          <p:cNvSpPr txBox="1"/>
          <p:nvPr/>
        </p:nvSpPr>
        <p:spPr>
          <a:xfrm>
            <a:off x="9674352" y="6345936"/>
            <a:ext cx="1828800" cy="274320"/>
          </a:xfrm>
          <a:prstGeom prst="rect">
            <a:avLst/>
          </a:prstGeom>
          <a:noFill/>
          <a:ln>
            <a:noFill/>
          </a:ln>
        </p:spPr>
        <p:txBody>
          <a:bodyPr wrap="square" lIns="0" tIns="0" rIns="0" bIns="0" rtlCol="0" anchor="t"/>
          <a:lstStyle/>
          <a:p>
            <a:pPr indent="0" marL="0" algn="r">
              <a:buNone/>
            </a:pPr>
            <a:r>
              <a:rPr lang="de-DE" sz="950" dirty="0">
                <a:solidFill>
                  <a:srgbClr val="5E5E5E"/>
                </a:solidFill>
                <a:latin typeface="Calibri" pitchFamily="34" charset="0"/>
                <a:ea typeface="Calibri" pitchFamily="34" charset="-122"/>
                <a:cs typeface="Calibri" pitchFamily="34" charset="-120"/>
              </a:rPr>
              <a:t xml:space="preserve">20 / 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Kriterium C, D und E – Doppelstunde 3</dc:title>
  <dc:subject>PptxGenJS Presentation</dc:subject>
  <dc:creator>Dirk Kehm</dc:creator>
  <cp:lastModifiedBy>Dirk Kehm</cp:lastModifiedBy>
  <cp:revision>1</cp:revision>
  <dcterms:created xsi:type="dcterms:W3CDTF">2026-09-08T13:25:28Z</dcterms:created>
  <dcterms:modified xsi:type="dcterms:W3CDTF">2026-09-08T13:25:28Z</dcterms:modified>
</cp:coreProperties>
</file>