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Das ist die Stunde mit dem größten Ertrag pro Minute. Wer heute eine Frage hat, hat die Erkundungsarbeit halb gewonnen. Nicht über die Zeit laufen lassen – die Beratungsrunde ab Minute 64 braucht ihre Zeit.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Die Minutenangaben laut vorlesen. Heute ist die Stunde, in der am ehesten Zeit verlorengeht.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Wer die Felder vergessen hat, bekommt zwei Minuten, sie neu aufzuschreiben. Nicht länger.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Die Reihenfolge ist der ganze Trick: von weit nach eng. Wer bei der Mathematik anfängt, baut sich eine Aufgabe und keine Erkundung.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Dieses Beispiel ist Muster B. Das sagst du aber erst in Doppelstunde 5 – sonst lesen sie heute schon die Arbeit statt selbst zu denken.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Die Rettung an der Tafel entwickeln lassen, nicht vorsagen. Die Lerngruppe kommt meistens selbst darauf, dass man die Zahl der Obertöne begrenzen kann.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Fragen lassen, welche Bauart zum Kaffeebeispiel passt. Antwort: Modellierung. Danach weiter.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Die IB sagt ausdrücklich: Rein beschreibende historische Themen sind nicht geeignet. Das steht auch auf M 9.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Eine Mindmap mit einem Impuls der Lerngruppe an der Tafel entwickeln, bevor sie selbst anfangen. Fünf Minuten genügen.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M 9 zweifach je Person austeilen. Still arbeiten lassen – das Gespräch kommt in der Schmiede.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Die Zeit je Runde laut ansagen und durchsetzen. Ohne Zeitnahme reden die Gruppen die ganze halbe Stunde über die erste Frage.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M 10 dreifach je Gruppe – jede Karte einmal pro Tisch, damit alle drei gleichzeitig prüfen können. Entlang der Linien schneiden.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Die Vierergruppen laufen schneller aus dem Takt. Dort nach zwei Runden einmal nachsehen.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M 13 nicht auf den Tisch legen, sondern einzeln aushändigen. Wer ihn bekommt, bekommt auch die Ansage dazu: Jeder Eintrag muss noch zu deiner eigenen Frage werden.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Hinweis laut geben: Zwei Arbeiten mit demselben Titel sind zwei sehr verschiedene Arbeiten – oder ein Fall für die akademische Redlichkeit.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Trichterblätter wirklich einsammeln. Sie sind die Grundlage für die Vorbereitung von Doppelstunde 6: bis dahin sichten und die drei bis fünf Fälle markieren, die eine Sonderrunde brauchen.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Kurz halten. Diese Folie beugt der Vorstellung vor, zwischen DS 4 und DS 6 sei Pause.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Der Auftrag ist ernst gemeint: Die Datenerhebung ist in der Erkundungsarbeit der häufigste Grund für Verzug.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3D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8000000" y="-1500000"/>
            <a:ext cx="6000000" cy="6000000"/>
          </a:xfrm>
          <a:prstGeom prst="ellipse">
            <a:avLst/>
          </a:prstGeom>
          <a:solidFill>
            <a:srgbClr val="2C5C42"/>
          </a:solidFill>
          <a:ln>
            <a:noFill/>
          </a:ln>
        </p:spPr>
        <p:txBody>
          <a:bodyPr/>
          <a:lstStyle/>
          <a:p/>
        </p:txBody>
      </p:sp>
      <p:sp>
        <p:nvSpPr>
          <p:cNvPr id="3" name="Text 3"/>
          <p:cNvSpPr txBox="1"/>
          <p:nvPr/>
        </p:nvSpPr>
        <p:spPr>
          <a:xfrm>
            <a:off x="658368" y="1371600"/>
            <a:ext cx="877824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00" b="1" spc="2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Jahr 1  ·  Doppelstunde 4 von 6  ·  Internal Assessment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658368" y="1755648"/>
            <a:ext cx="877824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500" b="1" spc="300" kern="0" dirty="0">
                <a:solidFill>
                  <a:srgbClr val="DCE8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WORKSHOP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658368" y="2240280"/>
            <a:ext cx="9509760" cy="1554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Themenwerkstatt</a:t>
            </a:r>
          </a:p>
        </p:txBody>
      </p:sp>
      <p:sp>
        <p:nvSpPr>
          <p:cNvPr id="6" name="Shape 6"/>
          <p:cNvSpPr/>
          <p:nvPr/>
        </p:nvSpPr>
        <p:spPr>
          <a:xfrm>
            <a:off x="658368" y="3931920"/>
            <a:ext cx="2926080" cy="27432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7" name="Text 7"/>
          <p:cNvSpPr txBox="1"/>
          <p:nvPr/>
        </p:nvSpPr>
        <p:spPr>
          <a:xfrm>
            <a:off x="658368" y="4224528"/>
            <a:ext cx="9326880" cy="9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0000"/>
              </a:lnSpc>
              <a:buNone/>
            </a:pPr>
            <a:r>
              <a:rPr lang="de-DE" sz="1700" dirty="0">
                <a:solidFill>
                  <a:srgbClr val="DCE8C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Von der Neugier zur Frage – am Ende der Stunde steht dein Satz mit Fragezeichen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658368" y="5943600"/>
            <a:ext cx="950976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0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90 Minuten   ·   Einzelarbeit und Dreiergruppen   ·   Material M 9, M 10, M 13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29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FAHRPLAN</a:t>
            </a:r>
          </a:p>
        </p:txBody>
      </p:sp>
      <p:sp>
        <p:nvSpPr>
          <p:cNvPr id="30" name="Text 30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Was heute passiert</a:t>
            </a:r>
          </a:p>
        </p:txBody>
      </p:sp>
      <p:sp>
        <p:nvSpPr>
          <p:cNvPr id="31" name="Shape 31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9" name="Shape 9"/>
          <p:cNvSpPr/>
          <p:nvPr/>
        </p:nvSpPr>
        <p:spPr>
          <a:xfrm>
            <a:off x="658368" y="1572768"/>
            <a:ext cx="10844784" cy="776848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Text 10"/>
          <p:cNvSpPr txBox="1"/>
          <p:nvPr/>
        </p:nvSpPr>
        <p:spPr>
          <a:xfrm>
            <a:off x="877824" y="1572768"/>
            <a:ext cx="1400000" cy="77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00–16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2408368" y="1572768"/>
            <a:ext cx="6100000" cy="77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Der Trichter und die drei Bauarten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9003152" y="1572768"/>
            <a:ext cx="2300000" cy="77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r">
              <a:buNone/>
            </a:pPr>
            <a:r>
              <a:rPr lang="de-DE" sz="120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Input</a:t>
            </a:r>
          </a:p>
        </p:txBody>
      </p:sp>
      <p:sp>
        <p:nvSpPr>
          <p:cNvPr id="13" name="Shape 13"/>
          <p:cNvSpPr/>
          <p:nvPr/>
        </p:nvSpPr>
        <p:spPr>
          <a:xfrm>
            <a:off x="658368" y="2422768"/>
            <a:ext cx="10844784" cy="776848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14" name="Text 14"/>
          <p:cNvSpPr txBox="1"/>
          <p:nvPr/>
        </p:nvSpPr>
        <p:spPr>
          <a:xfrm>
            <a:off x="877824" y="2422768"/>
            <a:ext cx="1400000" cy="77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16–34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2408368" y="2422768"/>
            <a:ext cx="6100000" cy="77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Trichter füllen – zwei Felder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9003152" y="2422768"/>
            <a:ext cx="2300000" cy="77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r">
              <a:buNone/>
            </a:pPr>
            <a:r>
              <a:rPr lang="de-DE" sz="120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Einzelarbeit</a:t>
            </a:r>
          </a:p>
        </p:txBody>
      </p:sp>
      <p:sp>
        <p:nvSpPr>
          <p:cNvPr id="17" name="Shape 17"/>
          <p:cNvSpPr/>
          <p:nvPr/>
        </p:nvSpPr>
        <p:spPr>
          <a:xfrm>
            <a:off x="658368" y="3272768"/>
            <a:ext cx="10844784" cy="776848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8" name="Text 18"/>
          <p:cNvSpPr txBox="1"/>
          <p:nvPr/>
        </p:nvSpPr>
        <p:spPr>
          <a:xfrm>
            <a:off x="877824" y="3272768"/>
            <a:ext cx="1400000" cy="77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34–64</a:t>
            </a:r>
          </a:p>
        </p:txBody>
      </p:sp>
      <p:sp>
        <p:nvSpPr>
          <p:cNvPr id="19" name="Text 19"/>
          <p:cNvSpPr txBox="1"/>
          <p:nvPr/>
        </p:nvSpPr>
        <p:spPr>
          <a:xfrm>
            <a:off x="2408368" y="3272768"/>
            <a:ext cx="6100000" cy="77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Fragenschmiede – drei Runden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9003152" y="3272768"/>
            <a:ext cx="2300000" cy="77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r">
              <a:buNone/>
            </a:pPr>
            <a:r>
              <a:rPr lang="de-DE" sz="120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Gruppenarbeit</a:t>
            </a:r>
          </a:p>
        </p:txBody>
      </p:sp>
      <p:sp>
        <p:nvSpPr>
          <p:cNvPr id="21" name="Shape 21"/>
          <p:cNvSpPr/>
          <p:nvPr/>
        </p:nvSpPr>
        <p:spPr>
          <a:xfrm>
            <a:off x="658368" y="4122768"/>
            <a:ext cx="10844784" cy="776848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22" name="Text 22"/>
          <p:cNvSpPr txBox="1"/>
          <p:nvPr/>
        </p:nvSpPr>
        <p:spPr>
          <a:xfrm>
            <a:off x="877824" y="4122768"/>
            <a:ext cx="1400000" cy="77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64–80</a:t>
            </a:r>
          </a:p>
        </p:txBody>
      </p:sp>
      <p:sp>
        <p:nvSpPr>
          <p:cNvPr id="23" name="Text 23"/>
          <p:cNvSpPr txBox="1"/>
          <p:nvPr/>
        </p:nvSpPr>
        <p:spPr>
          <a:xfrm>
            <a:off x="2408368" y="4122768"/>
            <a:ext cx="6100000" cy="77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Beratungsrunde</a:t>
            </a:r>
          </a:p>
        </p:txBody>
      </p:sp>
      <p:sp>
        <p:nvSpPr>
          <p:cNvPr id="24" name="Text 24"/>
          <p:cNvSpPr txBox="1"/>
          <p:nvPr/>
        </p:nvSpPr>
        <p:spPr>
          <a:xfrm>
            <a:off x="9003152" y="4122768"/>
            <a:ext cx="2300000" cy="77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r">
              <a:buNone/>
            </a:pPr>
            <a:r>
              <a:rPr lang="de-DE" sz="120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Beratung</a:t>
            </a:r>
          </a:p>
        </p:txBody>
      </p:sp>
      <p:sp>
        <p:nvSpPr>
          <p:cNvPr id="25" name="Shape 25"/>
          <p:cNvSpPr/>
          <p:nvPr/>
        </p:nvSpPr>
        <p:spPr>
          <a:xfrm>
            <a:off x="658368" y="4972768"/>
            <a:ext cx="10844784" cy="776848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26" name="Text 26"/>
          <p:cNvSpPr txBox="1"/>
          <p:nvPr/>
        </p:nvSpPr>
        <p:spPr>
          <a:xfrm>
            <a:off x="877824" y="4972768"/>
            <a:ext cx="1400000" cy="77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80–90</a:t>
            </a:r>
          </a:p>
        </p:txBody>
      </p:sp>
      <p:sp>
        <p:nvSpPr>
          <p:cNvPr id="27" name="Text 27"/>
          <p:cNvSpPr txBox="1"/>
          <p:nvPr/>
        </p:nvSpPr>
        <p:spPr>
          <a:xfrm>
            <a:off x="2408368" y="4972768"/>
            <a:ext cx="6100000" cy="77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Dein Satz mit Fragezeichen</a:t>
            </a:r>
          </a:p>
        </p:txBody>
      </p:sp>
      <p:sp>
        <p:nvSpPr>
          <p:cNvPr id="28" name="Text 28"/>
          <p:cNvSpPr txBox="1"/>
          <p:nvPr/>
        </p:nvSpPr>
        <p:spPr>
          <a:xfrm>
            <a:off x="9003152" y="4972768"/>
            <a:ext cx="2300000" cy="77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r">
              <a:buNone/>
            </a:pPr>
            <a:r>
              <a:rPr lang="de-DE" sz="120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Einzelarbeit</a:t>
            </a:r>
          </a:p>
        </p:txBody>
      </p:sp>
      <p:sp>
        <p:nvSpPr>
          <p:cNvPr id="32" name="Text 32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4</a:t>
            </a:r>
          </a:p>
        </p:txBody>
      </p:sp>
      <p:sp>
        <p:nvSpPr>
          <p:cNvPr id="33" name="Text 33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2 / 18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42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RÜCKBLICK</a:t>
            </a:r>
          </a:p>
        </p:txBody>
      </p:sp>
      <p:sp>
        <p:nvSpPr>
          <p:cNvPr id="43" name="Text 43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Wo wir stehen</a:t>
            </a:r>
          </a:p>
        </p:txBody>
      </p:sp>
      <p:sp>
        <p:nvSpPr>
          <p:cNvPr id="44" name="Shape 44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34" name="Shape 34"/>
          <p:cNvSpPr/>
          <p:nvPr/>
        </p:nvSpPr>
        <p:spPr>
          <a:xfrm>
            <a:off x="658368" y="1572768"/>
            <a:ext cx="5285232" cy="2350000"/>
          </a:xfrm>
          <a:prstGeom prst="roundRect">
            <a:avLst>
              <a:gd name="adj" fmla="val 26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5" name="Text 35"/>
          <p:cNvSpPr txBox="1"/>
          <p:nvPr/>
        </p:nvSpPr>
        <p:spPr>
          <a:xfrm>
            <a:off x="932688" y="1772768"/>
            <a:ext cx="4736592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250" b="1" spc="200" kern="0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Was ihr mitgebracht habt</a:t>
            </a:r>
          </a:p>
        </p:txBody>
      </p:sp>
      <p:sp>
        <p:nvSpPr>
          <p:cNvPr id="36" name="Text 36"/>
          <p:cNvSpPr txBox="1"/>
          <p:nvPr/>
        </p:nvSpPr>
        <p:spPr>
          <a:xfrm>
            <a:off x="932688" y="2192768"/>
            <a:ext cx="4736592" cy="15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Drei Interessenfelder je Person – aus Doppelstunde 2.</a:t>
            </a:r>
          </a:p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Dazu das Urteil aus Doppelstunde 3: Welche Mathematik trägt für euren Kurs?</a:t>
            </a:r>
          </a:p>
        </p:txBody>
      </p:sp>
      <p:sp>
        <p:nvSpPr>
          <p:cNvPr id="37" name="Shape 37"/>
          <p:cNvSpPr/>
          <p:nvPr/>
        </p:nvSpPr>
        <p:spPr>
          <a:xfrm>
            <a:off x="6217920" y="1572768"/>
            <a:ext cx="5285232" cy="2350000"/>
          </a:xfrm>
          <a:prstGeom prst="roundRect">
            <a:avLst>
              <a:gd name="adj" fmla="val 2600"/>
            </a:avLst>
          </a:prstGeom>
          <a:solidFill>
            <a:srgbClr val="E7EFD8"/>
          </a:solidFill>
          <a:ln w="12700">
            <a:solidFill>
              <a:srgbClr val="8FB840"/>
            </a:solidFill>
          </a:ln>
        </p:spPr>
        <p:txBody>
          <a:bodyPr/>
          <a:lstStyle/>
          <a:p/>
        </p:txBody>
      </p:sp>
      <p:sp>
        <p:nvSpPr>
          <p:cNvPr id="38" name="Text 38"/>
          <p:cNvSpPr txBox="1"/>
          <p:nvPr/>
        </p:nvSpPr>
        <p:spPr>
          <a:xfrm>
            <a:off x="6492240" y="1772768"/>
            <a:ext cx="4736592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250" b="1" spc="200" kern="0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Was heute daraus wird</a:t>
            </a:r>
          </a:p>
        </p:txBody>
      </p:sp>
      <p:sp>
        <p:nvSpPr>
          <p:cNvPr id="39" name="Text 39"/>
          <p:cNvSpPr txBox="1"/>
          <p:nvPr/>
        </p:nvSpPr>
        <p:spPr>
          <a:xfrm>
            <a:off x="6492240" y="2192768"/>
            <a:ext cx="4736592" cy="15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Eine vorläufige Fragestellung. Ein Satz, der mit einem Fragezeichen endet.</a:t>
            </a:r>
          </a:p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Nicht endgültig – aber tragfähig genug, um damit anzufangen.</a:t>
            </a:r>
          </a:p>
        </p:txBody>
      </p:sp>
      <p:sp>
        <p:nvSpPr>
          <p:cNvPr id="40" name="Shape 40"/>
          <p:cNvSpPr/>
          <p:nvPr/>
        </p:nvSpPr>
        <p:spPr>
          <a:xfrm>
            <a:off x="658368" y="4450000"/>
            <a:ext cx="10844784" cy="820000"/>
          </a:xfrm>
          <a:prstGeom prst="roundRect">
            <a:avLst>
              <a:gd name="adj" fmla="val 2600"/>
            </a:avLst>
          </a:prstGeom>
          <a:solidFill>
            <a:srgbClr val="FBEDE7"/>
          </a:solidFill>
          <a:ln w="12700">
            <a:solidFill>
              <a:srgbClr val="E2725B"/>
            </a:solidFill>
          </a:ln>
        </p:spPr>
        <p:txBody>
          <a:bodyPr/>
          <a:lstStyle/>
          <a:p/>
        </p:txBody>
      </p:sp>
      <p:sp>
        <p:nvSpPr>
          <p:cNvPr id="41" name="Text 41"/>
          <p:cNvSpPr txBox="1"/>
          <p:nvPr/>
        </p:nvSpPr>
        <p:spPr>
          <a:xfrm>
            <a:off x="987552" y="4450000"/>
            <a:ext cx="10186416" cy="8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0000"/>
              </a:lnSpc>
              <a:buNone/>
            </a:pPr>
            <a:r>
              <a:rPr lang="de-DE" sz="1500" dirty="0">
                <a:solidFill>
                  <a:srgbClr val="A844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Ein Thema ist noch keine Frage. Und ohne Frage gibt es nichts zu erkunden.</a:t>
            </a:r>
          </a:p>
        </p:txBody>
      </p:sp>
      <p:sp>
        <p:nvSpPr>
          <p:cNvPr id="45" name="Text 45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4</a:t>
            </a:r>
          </a:p>
        </p:txBody>
      </p:sp>
      <p:sp>
        <p:nvSpPr>
          <p:cNvPr id="46" name="Text 46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3 / 18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 67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INPUT 5  ·  DER TRICHTER</a:t>
            </a:r>
          </a:p>
        </p:txBody>
      </p:sp>
      <p:sp>
        <p:nvSpPr>
          <p:cNvPr id="68" name="Text 68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Vier Stufen von oben nach unten</a:t>
            </a:r>
          </a:p>
        </p:txBody>
      </p:sp>
      <p:sp>
        <p:nvSpPr>
          <p:cNvPr id="69" name="Shape 69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47" name="Shape 47"/>
          <p:cNvSpPr/>
          <p:nvPr/>
        </p:nvSpPr>
        <p:spPr>
          <a:xfrm>
            <a:off x="658368" y="1572768"/>
            <a:ext cx="10844784" cy="1000000"/>
          </a:xfrm>
          <a:prstGeom prst="roundRect">
            <a:avLst>
              <a:gd name="adj" fmla="val 5357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48" name="Shape 48"/>
          <p:cNvSpPr/>
          <p:nvPr/>
        </p:nvSpPr>
        <p:spPr>
          <a:xfrm>
            <a:off x="877824" y="1835024"/>
            <a:ext cx="475488" cy="475488"/>
          </a:xfrm>
          <a:prstGeom prst="ellipse">
            <a:avLst/>
          </a:prstGeom>
          <a:solidFill>
            <a:srgbClr val="0F3D2A"/>
          </a:solidFill>
          <a:ln>
            <a:noFill/>
          </a:ln>
        </p:spPr>
        <p:txBody>
          <a:bodyPr/>
          <a:lstStyle/>
          <a:p/>
        </p:txBody>
      </p:sp>
      <p:sp>
        <p:nvSpPr>
          <p:cNvPr id="49" name="Text 49"/>
          <p:cNvSpPr txBox="1"/>
          <p:nvPr/>
        </p:nvSpPr>
        <p:spPr>
          <a:xfrm>
            <a:off x="877824" y="1835024"/>
            <a:ext cx="475488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</a:t>
            </a:r>
          </a:p>
        </p:txBody>
      </p:sp>
      <p:sp>
        <p:nvSpPr>
          <p:cNvPr id="50" name="Text 50"/>
          <p:cNvSpPr txBox="1"/>
          <p:nvPr/>
        </p:nvSpPr>
        <p:spPr>
          <a:xfrm>
            <a:off x="1527048" y="1737360"/>
            <a:ext cx="8500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50" b="1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Interessenfeld</a:t>
            </a:r>
          </a:p>
        </p:txBody>
      </p:sp>
      <p:sp>
        <p:nvSpPr>
          <p:cNvPr id="51" name="Text 51"/>
          <p:cNvSpPr txBox="1"/>
          <p:nvPr/>
        </p:nvSpPr>
        <p:spPr>
          <a:xfrm>
            <a:off x="1527048" y="2048256"/>
            <a:ext cx="8500000" cy="359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Ein Feld aus deinem Interessenblatt. Ein bis drei Wörter.</a:t>
            </a:r>
          </a:p>
        </p:txBody>
      </p:sp>
      <p:sp>
        <p:nvSpPr>
          <p:cNvPr id="52" name="Shape 52"/>
          <p:cNvSpPr/>
          <p:nvPr/>
        </p:nvSpPr>
        <p:spPr>
          <a:xfrm>
            <a:off x="658368" y="2652768"/>
            <a:ext cx="10844784" cy="1000000"/>
          </a:xfrm>
          <a:prstGeom prst="roundRect">
            <a:avLst>
              <a:gd name="adj" fmla="val 5357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53" name="Shape 53"/>
          <p:cNvSpPr/>
          <p:nvPr/>
        </p:nvSpPr>
        <p:spPr>
          <a:xfrm>
            <a:off x="877824" y="2915024"/>
            <a:ext cx="475488" cy="475488"/>
          </a:xfrm>
          <a:prstGeom prst="ellipse">
            <a:avLst/>
          </a:prstGeom>
          <a:solidFill>
            <a:srgbClr val="0F3D2A"/>
          </a:solidFill>
          <a:ln>
            <a:noFill/>
          </a:ln>
        </p:spPr>
        <p:txBody>
          <a:bodyPr/>
          <a:lstStyle/>
          <a:p/>
        </p:txBody>
      </p:sp>
      <p:sp>
        <p:nvSpPr>
          <p:cNvPr id="54" name="Text 54"/>
          <p:cNvSpPr txBox="1"/>
          <p:nvPr/>
        </p:nvSpPr>
        <p:spPr>
          <a:xfrm>
            <a:off x="877824" y="2915024"/>
            <a:ext cx="475488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2</a:t>
            </a:r>
          </a:p>
        </p:txBody>
      </p:sp>
      <p:sp>
        <p:nvSpPr>
          <p:cNvPr id="55" name="Text 55"/>
          <p:cNvSpPr txBox="1"/>
          <p:nvPr/>
        </p:nvSpPr>
        <p:spPr>
          <a:xfrm>
            <a:off x="1527048" y="2817360"/>
            <a:ext cx="8500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50" b="1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Phänomen</a:t>
            </a:r>
          </a:p>
        </p:txBody>
      </p:sp>
      <p:sp>
        <p:nvSpPr>
          <p:cNvPr id="56" name="Text 56"/>
          <p:cNvSpPr txBox="1"/>
          <p:nvPr/>
        </p:nvSpPr>
        <p:spPr>
          <a:xfrm>
            <a:off x="1527048" y="3128256"/>
            <a:ext cx="8500000" cy="359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Etwas Konkretes, das dir daran auffällt: etwas, das sich verändert, ungleich verteilt ist, sich vergleichen oder optimieren lässt.</a:t>
            </a:r>
          </a:p>
        </p:txBody>
      </p:sp>
      <p:sp>
        <p:nvSpPr>
          <p:cNvPr id="57" name="Shape 57"/>
          <p:cNvSpPr/>
          <p:nvPr/>
        </p:nvSpPr>
        <p:spPr>
          <a:xfrm>
            <a:off x="658368" y="3732768"/>
            <a:ext cx="10844784" cy="1000000"/>
          </a:xfrm>
          <a:prstGeom prst="roundRect">
            <a:avLst>
              <a:gd name="adj" fmla="val 5357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58" name="Shape 58"/>
          <p:cNvSpPr/>
          <p:nvPr/>
        </p:nvSpPr>
        <p:spPr>
          <a:xfrm>
            <a:off x="877824" y="3995024"/>
            <a:ext cx="475488" cy="475488"/>
          </a:xfrm>
          <a:prstGeom prst="ellipse">
            <a:avLst/>
          </a:prstGeom>
          <a:solidFill>
            <a:srgbClr val="0F3D2A"/>
          </a:solidFill>
          <a:ln>
            <a:noFill/>
          </a:ln>
        </p:spPr>
        <p:txBody>
          <a:bodyPr/>
          <a:lstStyle/>
          <a:p/>
        </p:txBody>
      </p:sp>
      <p:sp>
        <p:nvSpPr>
          <p:cNvPr id="59" name="Text 59"/>
          <p:cNvSpPr txBox="1"/>
          <p:nvPr/>
        </p:nvSpPr>
        <p:spPr>
          <a:xfrm>
            <a:off x="877824" y="3995024"/>
            <a:ext cx="475488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3</a:t>
            </a:r>
          </a:p>
        </p:txBody>
      </p:sp>
      <p:sp>
        <p:nvSpPr>
          <p:cNvPr id="60" name="Text 60"/>
          <p:cNvSpPr txBox="1"/>
          <p:nvPr/>
        </p:nvSpPr>
        <p:spPr>
          <a:xfrm>
            <a:off x="1527048" y="3897360"/>
            <a:ext cx="8500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50" b="1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Frage</a:t>
            </a:r>
          </a:p>
        </p:txBody>
      </p:sp>
      <p:sp>
        <p:nvSpPr>
          <p:cNvPr id="61" name="Text 61"/>
          <p:cNvSpPr txBox="1"/>
          <p:nvPr/>
        </p:nvSpPr>
        <p:spPr>
          <a:xfrm>
            <a:off x="1527048" y="4208256"/>
            <a:ext cx="8500000" cy="359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Eine Frage, die mit einem Fragezeichen endet – und die eine Rechnung beantworten kann.</a:t>
            </a:r>
          </a:p>
        </p:txBody>
      </p:sp>
      <p:sp>
        <p:nvSpPr>
          <p:cNvPr id="62" name="Shape 62"/>
          <p:cNvSpPr/>
          <p:nvPr/>
        </p:nvSpPr>
        <p:spPr>
          <a:xfrm>
            <a:off x="658368" y="4812768"/>
            <a:ext cx="10844784" cy="1000000"/>
          </a:xfrm>
          <a:prstGeom prst="roundRect">
            <a:avLst>
              <a:gd name="adj" fmla="val 5357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63" name="Shape 63"/>
          <p:cNvSpPr/>
          <p:nvPr/>
        </p:nvSpPr>
        <p:spPr>
          <a:xfrm>
            <a:off x="877824" y="5075024"/>
            <a:ext cx="475488" cy="475488"/>
          </a:xfrm>
          <a:prstGeom prst="ellipse">
            <a:avLst/>
          </a:prstGeom>
          <a:solidFill>
            <a:srgbClr val="0F3D2A"/>
          </a:solidFill>
          <a:ln>
            <a:noFill/>
          </a:ln>
        </p:spPr>
        <p:txBody>
          <a:bodyPr/>
          <a:lstStyle/>
          <a:p/>
        </p:txBody>
      </p:sp>
      <p:sp>
        <p:nvSpPr>
          <p:cNvPr id="64" name="Text 64"/>
          <p:cNvSpPr txBox="1"/>
          <p:nvPr/>
        </p:nvSpPr>
        <p:spPr>
          <a:xfrm>
            <a:off x="877824" y="5075024"/>
            <a:ext cx="475488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4</a:t>
            </a:r>
          </a:p>
        </p:txBody>
      </p:sp>
      <p:sp>
        <p:nvSpPr>
          <p:cNvPr id="65" name="Text 65"/>
          <p:cNvSpPr txBox="1"/>
          <p:nvPr/>
        </p:nvSpPr>
        <p:spPr>
          <a:xfrm>
            <a:off x="1527048" y="4977360"/>
            <a:ext cx="8500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50" b="1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Mathematik</a:t>
            </a:r>
          </a:p>
        </p:txBody>
      </p:sp>
      <p:sp>
        <p:nvSpPr>
          <p:cNvPr id="66" name="Text 66"/>
          <p:cNvSpPr txBox="1"/>
          <p:nvPr/>
        </p:nvSpPr>
        <p:spPr>
          <a:xfrm>
            <a:off x="1527048" y="5288256"/>
            <a:ext cx="8500000" cy="359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Welche Verfahren brauchst du? Welche Blöcke aus dem Kursbuch? Woher kommen Daten oder Modell?</a:t>
            </a:r>
          </a:p>
        </p:txBody>
      </p:sp>
      <p:sp>
        <p:nvSpPr>
          <p:cNvPr id="70" name="Text 70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4</a:t>
            </a:r>
          </a:p>
        </p:txBody>
      </p:sp>
      <p:sp>
        <p:nvSpPr>
          <p:cNvPr id="71" name="Text 71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4 / 18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ext 86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BEISPIEL</a:t>
            </a:r>
          </a:p>
        </p:txBody>
      </p:sp>
      <p:sp>
        <p:nvSpPr>
          <p:cNvPr id="87" name="Text 87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Ein Trichter, der trägt</a:t>
            </a:r>
          </a:p>
        </p:txBody>
      </p:sp>
      <p:sp>
        <p:nvSpPr>
          <p:cNvPr id="88" name="Shape 88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72" name="Shape 72"/>
          <p:cNvSpPr/>
          <p:nvPr/>
        </p:nvSpPr>
        <p:spPr>
          <a:xfrm>
            <a:off x="658368" y="1572768"/>
            <a:ext cx="10844784" cy="826848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73" name="Text 73"/>
          <p:cNvSpPr txBox="1"/>
          <p:nvPr/>
        </p:nvSpPr>
        <p:spPr>
          <a:xfrm>
            <a:off x="877824" y="1572768"/>
            <a:ext cx="2200000" cy="82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Interessenfeld</a:t>
            </a:r>
          </a:p>
        </p:txBody>
      </p:sp>
      <p:sp>
        <p:nvSpPr>
          <p:cNvPr id="74" name="Text 74"/>
          <p:cNvSpPr txBox="1"/>
          <p:nvPr/>
        </p:nvSpPr>
        <p:spPr>
          <a:xfrm>
            <a:off x="3277824" y="1572768"/>
            <a:ext cx="7944784" cy="82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3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Kaffee</a:t>
            </a:r>
          </a:p>
        </p:txBody>
      </p:sp>
      <p:sp>
        <p:nvSpPr>
          <p:cNvPr id="75" name="Shape 75"/>
          <p:cNvSpPr/>
          <p:nvPr/>
        </p:nvSpPr>
        <p:spPr>
          <a:xfrm>
            <a:off x="658368" y="2472768"/>
            <a:ext cx="10844784" cy="826848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76" name="Text 76"/>
          <p:cNvSpPr txBox="1"/>
          <p:nvPr/>
        </p:nvSpPr>
        <p:spPr>
          <a:xfrm>
            <a:off x="877824" y="2472768"/>
            <a:ext cx="2200000" cy="82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Phänomen</a:t>
            </a:r>
          </a:p>
        </p:txBody>
      </p:sp>
      <p:sp>
        <p:nvSpPr>
          <p:cNvPr id="77" name="Text 77"/>
          <p:cNvSpPr txBox="1"/>
          <p:nvPr/>
        </p:nvSpPr>
        <p:spPr>
          <a:xfrm>
            <a:off x="3277824" y="2472768"/>
            <a:ext cx="7944784" cy="82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3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Kaffee kühlt schnell ab, aber nicht gleichmäßig.</a:t>
            </a:r>
          </a:p>
        </p:txBody>
      </p:sp>
      <p:sp>
        <p:nvSpPr>
          <p:cNvPr id="78" name="Shape 78"/>
          <p:cNvSpPr/>
          <p:nvPr/>
        </p:nvSpPr>
        <p:spPr>
          <a:xfrm>
            <a:off x="658368" y="3372768"/>
            <a:ext cx="10844784" cy="826848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79" name="Text 79"/>
          <p:cNvSpPr txBox="1"/>
          <p:nvPr/>
        </p:nvSpPr>
        <p:spPr>
          <a:xfrm>
            <a:off x="877824" y="3372768"/>
            <a:ext cx="2200000" cy="82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Frage</a:t>
            </a:r>
          </a:p>
        </p:txBody>
      </p:sp>
      <p:sp>
        <p:nvSpPr>
          <p:cNvPr id="80" name="Text 80"/>
          <p:cNvSpPr txBox="1"/>
          <p:nvPr/>
        </p:nvSpPr>
        <p:spPr>
          <a:xfrm>
            <a:off x="3277824" y="3372768"/>
            <a:ext cx="7944784" cy="82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3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Wie gut beschreibt ein exponentielles Modell die Abkühlung meines Kaffees – und ab wann versagt es?</a:t>
            </a:r>
          </a:p>
        </p:txBody>
      </p:sp>
      <p:sp>
        <p:nvSpPr>
          <p:cNvPr id="81" name="Shape 81"/>
          <p:cNvSpPr/>
          <p:nvPr/>
        </p:nvSpPr>
        <p:spPr>
          <a:xfrm>
            <a:off x="658368" y="4272768"/>
            <a:ext cx="10844784" cy="826848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82" name="Text 82"/>
          <p:cNvSpPr txBox="1"/>
          <p:nvPr/>
        </p:nvSpPr>
        <p:spPr>
          <a:xfrm>
            <a:off x="877824" y="4272768"/>
            <a:ext cx="2200000" cy="82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Mathematik</a:t>
            </a:r>
          </a:p>
        </p:txBody>
      </p:sp>
      <p:sp>
        <p:nvSpPr>
          <p:cNvPr id="83" name="Text 83"/>
          <p:cNvSpPr txBox="1"/>
          <p:nvPr/>
        </p:nvSpPr>
        <p:spPr>
          <a:xfrm>
            <a:off x="3277824" y="4272768"/>
            <a:ext cx="7944784" cy="82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3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Exponentialfunktion, Regression, Ableitung. Blöcke B 2.7, B 4.2, B 5.2. Daten: eigene Messreihe, 30 Minuten, alle zwei Minuten.</a:t>
            </a:r>
          </a:p>
        </p:txBody>
      </p:sp>
      <p:sp>
        <p:nvSpPr>
          <p:cNvPr id="84" name="Shape 84"/>
          <p:cNvSpPr/>
          <p:nvPr/>
        </p:nvSpPr>
        <p:spPr>
          <a:xfrm>
            <a:off x="658368" y="5292768"/>
            <a:ext cx="10844784" cy="620000"/>
          </a:xfrm>
          <a:prstGeom prst="roundRect">
            <a:avLst>
              <a:gd name="adj" fmla="val 2600"/>
            </a:avLst>
          </a:prstGeom>
          <a:solidFill>
            <a:srgbClr val="FBEDE7"/>
          </a:solidFill>
          <a:ln w="12700">
            <a:solidFill>
              <a:srgbClr val="E2725B"/>
            </a:solidFill>
          </a:ln>
        </p:spPr>
        <p:txBody>
          <a:bodyPr/>
          <a:lstStyle/>
          <a:p/>
        </p:txBody>
      </p:sp>
      <p:sp>
        <p:nvSpPr>
          <p:cNvPr id="85" name="Text 85"/>
          <p:cNvSpPr txBox="1"/>
          <p:nvPr/>
        </p:nvSpPr>
        <p:spPr>
          <a:xfrm>
            <a:off x="987552" y="5292768"/>
            <a:ext cx="10186416" cy="6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0000"/>
              </a:lnSpc>
              <a:buNone/>
            </a:pPr>
            <a:r>
              <a:rPr lang="de-DE" sz="1500" dirty="0">
                <a:solidFill>
                  <a:srgbClr val="A844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Beachte, was in Stufe 3 steckt: ein Vergleich mit der Wirklichkeit und eine Grenze.</a:t>
            </a:r>
          </a:p>
        </p:txBody>
      </p:sp>
      <p:sp>
        <p:nvSpPr>
          <p:cNvPr id="89" name="Text 89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4</a:t>
            </a:r>
          </a:p>
        </p:txBody>
      </p:sp>
      <p:sp>
        <p:nvSpPr>
          <p:cNvPr id="90" name="Text 90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5 / 18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 106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E272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GEGENBEISPIEL</a:t>
            </a:r>
          </a:p>
        </p:txBody>
      </p:sp>
      <p:sp>
        <p:nvSpPr>
          <p:cNvPr id="107" name="Text 107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Ein Trichter, der scheitert</a:t>
            </a:r>
          </a:p>
        </p:txBody>
      </p:sp>
      <p:sp>
        <p:nvSpPr>
          <p:cNvPr id="108" name="Shape 108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91" name="Shape 91"/>
          <p:cNvSpPr/>
          <p:nvPr/>
        </p:nvSpPr>
        <p:spPr>
          <a:xfrm>
            <a:off x="658368" y="1572768"/>
            <a:ext cx="10844784" cy="766848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92" name="Text 92"/>
          <p:cNvSpPr txBox="1"/>
          <p:nvPr/>
        </p:nvSpPr>
        <p:spPr>
          <a:xfrm>
            <a:off x="877824" y="1572768"/>
            <a:ext cx="2200000" cy="76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Interessenfeld</a:t>
            </a:r>
          </a:p>
        </p:txBody>
      </p:sp>
      <p:sp>
        <p:nvSpPr>
          <p:cNvPr id="93" name="Text 93"/>
          <p:cNvSpPr txBox="1"/>
          <p:nvPr/>
        </p:nvSpPr>
        <p:spPr>
          <a:xfrm>
            <a:off x="3277824" y="1572768"/>
            <a:ext cx="7944784" cy="76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3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Musik</a:t>
            </a:r>
          </a:p>
        </p:txBody>
      </p:sp>
      <p:sp>
        <p:nvSpPr>
          <p:cNvPr id="94" name="Shape 94"/>
          <p:cNvSpPr/>
          <p:nvPr/>
        </p:nvSpPr>
        <p:spPr>
          <a:xfrm>
            <a:off x="658368" y="2412768"/>
            <a:ext cx="10844784" cy="766848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95" name="Text 95"/>
          <p:cNvSpPr txBox="1"/>
          <p:nvPr/>
        </p:nvSpPr>
        <p:spPr>
          <a:xfrm>
            <a:off x="877824" y="2412768"/>
            <a:ext cx="2200000" cy="76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Phänomen</a:t>
            </a:r>
          </a:p>
        </p:txBody>
      </p:sp>
      <p:sp>
        <p:nvSpPr>
          <p:cNvPr id="96" name="Text 96"/>
          <p:cNvSpPr txBox="1"/>
          <p:nvPr/>
        </p:nvSpPr>
        <p:spPr>
          <a:xfrm>
            <a:off x="3277824" y="2412768"/>
            <a:ext cx="7944784" cy="76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3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Ein Klavierton klingt anders als eine Gitarre, obwohl beide dieselbe Tonhöhe haben.</a:t>
            </a:r>
          </a:p>
        </p:txBody>
      </p:sp>
      <p:sp>
        <p:nvSpPr>
          <p:cNvPr id="97" name="Shape 97"/>
          <p:cNvSpPr/>
          <p:nvPr/>
        </p:nvSpPr>
        <p:spPr>
          <a:xfrm>
            <a:off x="658368" y="3252768"/>
            <a:ext cx="10844784" cy="766848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98" name="Text 98"/>
          <p:cNvSpPr txBox="1"/>
          <p:nvPr/>
        </p:nvSpPr>
        <p:spPr>
          <a:xfrm>
            <a:off x="877824" y="3252768"/>
            <a:ext cx="2200000" cy="76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Frage</a:t>
            </a:r>
          </a:p>
        </p:txBody>
      </p:sp>
      <p:sp>
        <p:nvSpPr>
          <p:cNvPr id="99" name="Text 99"/>
          <p:cNvSpPr txBox="1"/>
          <p:nvPr/>
        </p:nvSpPr>
        <p:spPr>
          <a:xfrm>
            <a:off x="3277824" y="3252768"/>
            <a:ext cx="7944784" cy="76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3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Wie setzt sich ein Klavierton aus Obertönen zusammen? – Fourier-Analyse.</a:t>
            </a:r>
          </a:p>
        </p:txBody>
      </p:sp>
      <p:sp>
        <p:nvSpPr>
          <p:cNvPr id="100" name="Shape 100"/>
          <p:cNvSpPr/>
          <p:nvPr/>
        </p:nvSpPr>
        <p:spPr>
          <a:xfrm>
            <a:off x="658368" y="4092768"/>
            <a:ext cx="10844784" cy="766848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101" name="Text 101"/>
          <p:cNvSpPr txBox="1"/>
          <p:nvPr/>
        </p:nvSpPr>
        <p:spPr>
          <a:xfrm>
            <a:off x="877824" y="4092768"/>
            <a:ext cx="2200000" cy="76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Mathematik</a:t>
            </a:r>
          </a:p>
        </p:txBody>
      </p:sp>
      <p:sp>
        <p:nvSpPr>
          <p:cNvPr id="102" name="Text 102"/>
          <p:cNvSpPr txBox="1"/>
          <p:nvPr/>
        </p:nvSpPr>
        <p:spPr>
          <a:xfrm>
            <a:off x="3277824" y="4092768"/>
            <a:ext cx="7944784" cy="76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3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Fourier-Reihen. Steht in keinem der beiden Lehrpläne.</a:t>
            </a:r>
          </a:p>
        </p:txBody>
      </p:sp>
      <p:sp>
        <p:nvSpPr>
          <p:cNvPr id="103" name="Shape 103"/>
          <p:cNvSpPr/>
          <p:nvPr/>
        </p:nvSpPr>
        <p:spPr>
          <a:xfrm>
            <a:off x="658368" y="5032768"/>
            <a:ext cx="10844784" cy="1050000"/>
          </a:xfrm>
          <a:prstGeom prst="roundRect">
            <a:avLst>
              <a:gd name="adj" fmla="val 2600"/>
            </a:avLst>
          </a:prstGeom>
          <a:solidFill>
            <a:srgbClr val="F8E7E7"/>
          </a:solidFill>
          <a:ln w="12700">
            <a:solidFill>
              <a:srgbClr val="C0272D"/>
            </a:solidFill>
          </a:ln>
        </p:spPr>
        <p:txBody>
          <a:bodyPr/>
          <a:lstStyle/>
          <a:p/>
        </p:txBody>
      </p:sp>
      <p:sp>
        <p:nvSpPr>
          <p:cNvPr id="104" name="Text 104"/>
          <p:cNvSpPr txBox="1"/>
          <p:nvPr/>
        </p:nvSpPr>
        <p:spPr>
          <a:xfrm>
            <a:off x="987552" y="5182768"/>
            <a:ext cx="10186416" cy="3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00" b="1" dirty="0">
                <a:solidFill>
                  <a:srgbClr val="C027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Woran es scheitert</a:t>
            </a:r>
          </a:p>
        </p:txBody>
      </p:sp>
      <p:sp>
        <p:nvSpPr>
          <p:cNvPr id="105" name="Text 105"/>
          <p:cNvSpPr txBox="1"/>
          <p:nvPr/>
        </p:nvSpPr>
        <p:spPr>
          <a:xfrm>
            <a:off x="987552" y="5532768"/>
            <a:ext cx="10186416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0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Zu groß, zu weit weg vom Lehrplan – und die Rechnung steht fertig im Netz. Rettung: „Wie gut lässt sich mein Klavierton durch die Summe von drei Sinusfunktionen beschreiben?“</a:t>
            </a:r>
          </a:p>
        </p:txBody>
      </p:sp>
      <p:sp>
        <p:nvSpPr>
          <p:cNvPr id="109" name="Text 109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4</a:t>
            </a:r>
          </a:p>
        </p:txBody>
      </p:sp>
      <p:sp>
        <p:nvSpPr>
          <p:cNvPr id="110" name="Text 110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6 / 18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ext 129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INPUT 5</a:t>
            </a:r>
          </a:p>
        </p:txBody>
      </p:sp>
      <p:sp>
        <p:nvSpPr>
          <p:cNvPr id="130" name="Text 130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Die drei Bauarten</a:t>
            </a:r>
          </a:p>
        </p:txBody>
      </p:sp>
      <p:sp>
        <p:nvSpPr>
          <p:cNvPr id="131" name="Shape 131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111" name="Shape 111"/>
          <p:cNvSpPr/>
          <p:nvPr/>
        </p:nvSpPr>
        <p:spPr>
          <a:xfrm>
            <a:off x="658368" y="1572768"/>
            <a:ext cx="3462528" cy="3950000"/>
          </a:xfrm>
          <a:prstGeom prst="roundRect">
            <a:avLst>
              <a:gd name="adj" fmla="val 20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12" name="Text 112"/>
          <p:cNvSpPr txBox="1"/>
          <p:nvPr/>
        </p:nvSpPr>
        <p:spPr>
          <a:xfrm>
            <a:off x="886968" y="1772768"/>
            <a:ext cx="3005328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Modellierung</a:t>
            </a:r>
          </a:p>
        </p:txBody>
      </p:sp>
      <p:sp>
        <p:nvSpPr>
          <p:cNvPr id="113" name="Shape 113"/>
          <p:cNvSpPr/>
          <p:nvPr/>
        </p:nvSpPr>
        <p:spPr>
          <a:xfrm>
            <a:off x="886968" y="2272768"/>
            <a:ext cx="3005328" cy="18288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114" name="Text 114"/>
          <p:cNvSpPr txBox="1"/>
          <p:nvPr/>
        </p:nvSpPr>
        <p:spPr>
          <a:xfrm>
            <a:off x="886968" y="2412768"/>
            <a:ext cx="3005328" cy="5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0000"/>
              </a:lnSpc>
              <a:buNone/>
            </a:pPr>
            <a:r>
              <a:rPr lang="de-DE" sz="1250" b="1" dirty="0">
                <a:solidFill>
                  <a:srgbClr val="2C5C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Du hast Daten oder eine Situation.</a:t>
            </a:r>
          </a:p>
        </p:txBody>
      </p:sp>
      <p:sp>
        <p:nvSpPr>
          <p:cNvPr id="115" name="Text 115"/>
          <p:cNvSpPr txBox="1"/>
          <p:nvPr/>
        </p:nvSpPr>
        <p:spPr>
          <a:xfrm>
            <a:off x="886968" y="3022768"/>
            <a:ext cx="3005328" cy="15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8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Du suchst eine Funktion, die sie beschreibt, prüfst wie gut sie passt und zeigst, wo sie versagt.</a:t>
            </a:r>
          </a:p>
        </p:txBody>
      </p:sp>
      <p:sp>
        <p:nvSpPr>
          <p:cNvPr id="116" name="Text 116"/>
          <p:cNvSpPr txBox="1"/>
          <p:nvPr/>
        </p:nvSpPr>
        <p:spPr>
          <a:xfrm>
            <a:off x="886968" y="4722768"/>
            <a:ext cx="3005328" cy="6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0000"/>
              </a:lnSpc>
              <a:buNone/>
            </a:pPr>
            <a:r>
              <a:rPr lang="de-DE" sz="1250" i="1" dirty="0">
                <a:solidFill>
                  <a:srgbClr val="A844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„Wie gut beschreibt … das Verhalten von …?“</a:t>
            </a:r>
          </a:p>
        </p:txBody>
      </p:sp>
      <p:sp>
        <p:nvSpPr>
          <p:cNvPr id="117" name="Shape 117"/>
          <p:cNvSpPr/>
          <p:nvPr/>
        </p:nvSpPr>
        <p:spPr>
          <a:xfrm>
            <a:off x="4349496" y="1572768"/>
            <a:ext cx="3462528" cy="3950000"/>
          </a:xfrm>
          <a:prstGeom prst="roundRect">
            <a:avLst>
              <a:gd name="adj" fmla="val 2000"/>
            </a:avLst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118" name="Text 118"/>
          <p:cNvSpPr txBox="1"/>
          <p:nvPr/>
        </p:nvSpPr>
        <p:spPr>
          <a:xfrm>
            <a:off x="4578096" y="1772768"/>
            <a:ext cx="3005328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Untersuchung</a:t>
            </a:r>
          </a:p>
        </p:txBody>
      </p:sp>
      <p:sp>
        <p:nvSpPr>
          <p:cNvPr id="119" name="Shape 119"/>
          <p:cNvSpPr/>
          <p:nvPr/>
        </p:nvSpPr>
        <p:spPr>
          <a:xfrm>
            <a:off x="4578096" y="2272768"/>
            <a:ext cx="3005328" cy="18288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120" name="Text 120"/>
          <p:cNvSpPr txBox="1"/>
          <p:nvPr/>
        </p:nvSpPr>
        <p:spPr>
          <a:xfrm>
            <a:off x="4578096" y="2412768"/>
            <a:ext cx="3005328" cy="5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0000"/>
              </a:lnSpc>
              <a:buNone/>
            </a:pPr>
            <a:r>
              <a:rPr lang="de-DE" sz="1250" b="1" dirty="0">
                <a:solidFill>
                  <a:srgbClr val="2C5C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Du hast ein mathematisches Objekt.</a:t>
            </a:r>
          </a:p>
        </p:txBody>
      </p:sp>
      <p:sp>
        <p:nvSpPr>
          <p:cNvPr id="121" name="Text 121"/>
          <p:cNvSpPr txBox="1"/>
          <p:nvPr/>
        </p:nvSpPr>
        <p:spPr>
          <a:xfrm>
            <a:off x="4578096" y="3022768"/>
            <a:ext cx="3005328" cy="15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8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Du veränderst es, vermutest ein Muster, prüfst, verallgemeinerst, beweist.</a:t>
            </a:r>
          </a:p>
        </p:txBody>
      </p:sp>
      <p:sp>
        <p:nvSpPr>
          <p:cNvPr id="122" name="Text 122"/>
          <p:cNvSpPr txBox="1"/>
          <p:nvPr/>
        </p:nvSpPr>
        <p:spPr>
          <a:xfrm>
            <a:off x="4578096" y="4722768"/>
            <a:ext cx="3005328" cy="6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0000"/>
              </a:lnSpc>
              <a:buNone/>
            </a:pPr>
            <a:r>
              <a:rPr lang="de-DE" sz="1250" i="1" dirty="0">
                <a:solidFill>
                  <a:srgbClr val="A844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„Was passiert mit …, wenn ich … ändere?“</a:t>
            </a:r>
          </a:p>
        </p:txBody>
      </p:sp>
      <p:sp>
        <p:nvSpPr>
          <p:cNvPr id="123" name="Shape 123"/>
          <p:cNvSpPr/>
          <p:nvPr/>
        </p:nvSpPr>
        <p:spPr>
          <a:xfrm>
            <a:off x="8040624" y="1572768"/>
            <a:ext cx="3462528" cy="3950000"/>
          </a:xfrm>
          <a:prstGeom prst="roundRect">
            <a:avLst>
              <a:gd name="adj" fmla="val 20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24" name="Text 124"/>
          <p:cNvSpPr txBox="1"/>
          <p:nvPr/>
        </p:nvSpPr>
        <p:spPr>
          <a:xfrm>
            <a:off x="8269224" y="1772768"/>
            <a:ext cx="3005328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Anwendung</a:t>
            </a:r>
          </a:p>
        </p:txBody>
      </p:sp>
      <p:sp>
        <p:nvSpPr>
          <p:cNvPr id="125" name="Shape 125"/>
          <p:cNvSpPr/>
          <p:nvPr/>
        </p:nvSpPr>
        <p:spPr>
          <a:xfrm>
            <a:off x="8269224" y="2272768"/>
            <a:ext cx="3005328" cy="18288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126" name="Text 126"/>
          <p:cNvSpPr txBox="1"/>
          <p:nvPr/>
        </p:nvSpPr>
        <p:spPr>
          <a:xfrm>
            <a:off x="8269224" y="2412768"/>
            <a:ext cx="3005328" cy="5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0000"/>
              </a:lnSpc>
              <a:buNone/>
            </a:pPr>
            <a:r>
              <a:rPr lang="de-DE" sz="1250" b="1" dirty="0">
                <a:solidFill>
                  <a:srgbClr val="2C5C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Du hast eine echte Entscheidung.</a:t>
            </a:r>
          </a:p>
        </p:txBody>
      </p:sp>
      <p:sp>
        <p:nvSpPr>
          <p:cNvPr id="127" name="Text 127"/>
          <p:cNvSpPr txBox="1"/>
          <p:nvPr/>
        </p:nvSpPr>
        <p:spPr>
          <a:xfrm>
            <a:off x="8269224" y="3022768"/>
            <a:ext cx="3005328" cy="15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8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Du vergleichst mindestens zwei Möglichkeiten mit Mathematik und begründest deine Wahl.</a:t>
            </a:r>
          </a:p>
        </p:txBody>
      </p:sp>
      <p:sp>
        <p:nvSpPr>
          <p:cNvPr id="128" name="Text 128"/>
          <p:cNvSpPr txBox="1"/>
          <p:nvPr/>
        </p:nvSpPr>
        <p:spPr>
          <a:xfrm>
            <a:off x="8269224" y="4722768"/>
            <a:ext cx="3005328" cy="6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0000"/>
              </a:lnSpc>
              <a:buNone/>
            </a:pPr>
            <a:r>
              <a:rPr lang="de-DE" sz="1250" i="1" dirty="0">
                <a:solidFill>
                  <a:srgbClr val="A844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„Welche von … ist für … die beste, und warum?“</a:t>
            </a:r>
          </a:p>
        </p:txBody>
      </p:sp>
      <p:sp>
        <p:nvSpPr>
          <p:cNvPr id="132" name="Text 132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4</a:t>
            </a:r>
          </a:p>
        </p:txBody>
      </p:sp>
      <p:sp>
        <p:nvSpPr>
          <p:cNvPr id="133" name="Text 133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7 / 18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ext 145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E272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VORSICHT</a:t>
            </a:r>
          </a:p>
        </p:txBody>
      </p:sp>
      <p:sp>
        <p:nvSpPr>
          <p:cNvPr id="146" name="Text 146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Die häufigste Falle</a:t>
            </a:r>
          </a:p>
        </p:txBody>
      </p:sp>
      <p:sp>
        <p:nvSpPr>
          <p:cNvPr id="147" name="Shape 147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134" name="Shape 134"/>
          <p:cNvSpPr/>
          <p:nvPr/>
        </p:nvSpPr>
        <p:spPr>
          <a:xfrm>
            <a:off x="658368" y="1572768"/>
            <a:ext cx="10844784" cy="1400000"/>
          </a:xfrm>
          <a:prstGeom prst="roundRect">
            <a:avLst>
              <a:gd name="adj" fmla="val 2600"/>
            </a:avLst>
          </a:prstGeom>
          <a:solidFill>
            <a:srgbClr val="F8E7E7"/>
          </a:solidFill>
          <a:ln w="12700">
            <a:solidFill>
              <a:srgbClr val="C0272D"/>
            </a:solidFill>
          </a:ln>
        </p:spPr>
        <p:txBody>
          <a:bodyPr/>
          <a:lstStyle/>
          <a:p/>
        </p:txBody>
      </p:sp>
      <p:sp>
        <p:nvSpPr>
          <p:cNvPr id="135" name="Text 135"/>
          <p:cNvSpPr txBox="1"/>
          <p:nvPr/>
        </p:nvSpPr>
        <p:spPr>
          <a:xfrm>
            <a:off x="987552" y="1772768"/>
            <a:ext cx="10186416" cy="3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00" b="1" spc="200" kern="0" dirty="0">
                <a:solidFill>
                  <a:srgbClr val="C027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Das sind keine Erkundungsfragen</a:t>
            </a:r>
          </a:p>
        </p:txBody>
      </p:sp>
      <p:sp>
        <p:nvSpPr>
          <p:cNvPr id="136" name="Text 136"/>
          <p:cNvSpPr txBox="1"/>
          <p:nvPr/>
        </p:nvSpPr>
        <p:spPr>
          <a:xfrm>
            <a:off x="987552" y="2192768"/>
            <a:ext cx="10186416" cy="7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20000"/>
              </a:lnSpc>
              <a:buNone/>
            </a:pPr>
            <a:r>
              <a:rPr lang="de-DE" sz="1500" dirty="0">
                <a:solidFill>
                  <a:srgbClr val="1C1C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„Wie funktioniert …?“      „Welche Rolle spielt … in …?“</a:t>
            </a:r>
          </a:p>
          <a:p>
            <a:pPr indent="0" marL="0" algn="l">
              <a:lnSpc>
                <a:spcPct val="120000"/>
              </a:lnSpc>
              <a:buNone/>
            </a:pPr>
            <a:r>
              <a:rPr lang="de-DE" sz="1500" dirty="0">
                <a:solidFill>
                  <a:srgbClr val="1C1C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„Die Geschichte von …“      „Die Bedeutung von … für …“</a:t>
            </a:r>
          </a:p>
        </p:txBody>
      </p:sp>
      <p:sp>
        <p:nvSpPr>
          <p:cNvPr id="137" name="Shape 137"/>
          <p:cNvSpPr/>
          <p:nvPr/>
        </p:nvSpPr>
        <p:spPr>
          <a:xfrm>
            <a:off x="658368" y="3172768"/>
            <a:ext cx="5285232" cy="1500000"/>
          </a:xfrm>
          <a:prstGeom prst="roundRect">
            <a:avLst>
              <a:gd name="adj" fmla="val 2600"/>
            </a:avLst>
          </a:prstGeom>
          <a:solidFill>
            <a:srgbClr val="FBEDE7"/>
          </a:solidFill>
          <a:ln w="12700">
            <a:solidFill>
              <a:srgbClr val="E2725B"/>
            </a:solidFill>
          </a:ln>
        </p:spPr>
        <p:txBody>
          <a:bodyPr/>
          <a:lstStyle/>
          <a:p/>
        </p:txBody>
      </p:sp>
      <p:sp>
        <p:nvSpPr>
          <p:cNvPr id="138" name="Text 138"/>
          <p:cNvSpPr txBox="1"/>
          <p:nvPr/>
        </p:nvSpPr>
        <p:spPr>
          <a:xfrm>
            <a:off x="932688" y="3372768"/>
            <a:ext cx="4736592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250" b="1" spc="200" kern="0" dirty="0">
                <a:solidFill>
                  <a:srgbClr val="A844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Referatsfrage</a:t>
            </a:r>
          </a:p>
        </p:txBody>
      </p:sp>
      <p:sp>
        <p:nvSpPr>
          <p:cNvPr id="139" name="Text 139"/>
          <p:cNvSpPr txBox="1"/>
          <p:nvPr/>
        </p:nvSpPr>
        <p:spPr>
          <a:xfrm>
            <a:off x="932688" y="3792768"/>
            <a:ext cx="4736592" cy="6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Kann man nachschlagen. Am Ende steht ein Text über Mathematik.</a:t>
            </a:r>
          </a:p>
        </p:txBody>
      </p:sp>
      <p:sp>
        <p:nvSpPr>
          <p:cNvPr id="140" name="Shape 140"/>
          <p:cNvSpPr/>
          <p:nvPr/>
        </p:nvSpPr>
        <p:spPr>
          <a:xfrm>
            <a:off x="6217920" y="3172768"/>
            <a:ext cx="5285232" cy="1500000"/>
          </a:xfrm>
          <a:prstGeom prst="roundRect">
            <a:avLst>
              <a:gd name="adj" fmla="val 26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41" name="Text 141"/>
          <p:cNvSpPr txBox="1"/>
          <p:nvPr/>
        </p:nvSpPr>
        <p:spPr>
          <a:xfrm>
            <a:off x="6492240" y="3372768"/>
            <a:ext cx="4736592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250" b="1" spc="200" kern="0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Erkundungsfrage</a:t>
            </a:r>
          </a:p>
        </p:txBody>
      </p:sp>
      <p:sp>
        <p:nvSpPr>
          <p:cNvPr id="142" name="Text 142"/>
          <p:cNvSpPr txBox="1"/>
          <p:nvPr/>
        </p:nvSpPr>
        <p:spPr>
          <a:xfrm>
            <a:off x="6492240" y="3792768"/>
            <a:ext cx="4736592" cy="6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Kann man nur ausrechnen. Am Ende steht Mathematik, die du gemacht hast.</a:t>
            </a:r>
          </a:p>
        </p:txBody>
      </p:sp>
      <p:sp>
        <p:nvSpPr>
          <p:cNvPr id="143" name="Shape 143"/>
          <p:cNvSpPr/>
          <p:nvPr/>
        </p:nvSpPr>
        <p:spPr>
          <a:xfrm>
            <a:off x="658368" y="4872768"/>
            <a:ext cx="10844784" cy="680000"/>
          </a:xfrm>
          <a:prstGeom prst="roundRect">
            <a:avLst>
              <a:gd name="adj" fmla="val 2600"/>
            </a:avLst>
          </a:prstGeom>
          <a:solidFill>
            <a:srgbClr val="FBEDE7"/>
          </a:solidFill>
          <a:ln w="12700">
            <a:solidFill>
              <a:srgbClr val="E2725B"/>
            </a:solidFill>
          </a:ln>
        </p:spPr>
        <p:txBody>
          <a:bodyPr/>
          <a:lstStyle/>
          <a:p/>
        </p:txBody>
      </p:sp>
      <p:sp>
        <p:nvSpPr>
          <p:cNvPr id="144" name="Text 144"/>
          <p:cNvSpPr txBox="1"/>
          <p:nvPr/>
        </p:nvSpPr>
        <p:spPr>
          <a:xfrm>
            <a:off x="987552" y="4872768"/>
            <a:ext cx="10186416" cy="6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0000"/>
              </a:lnSpc>
              <a:buNone/>
            </a:pPr>
            <a:r>
              <a:rPr lang="de-DE" sz="1500" dirty="0">
                <a:solidFill>
                  <a:srgbClr val="A844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Die Gegenfrage lautet immer: Welche Rechnung beantwortet das?</a:t>
            </a:r>
          </a:p>
        </p:txBody>
      </p:sp>
      <p:sp>
        <p:nvSpPr>
          <p:cNvPr id="148" name="Text 148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4</a:t>
            </a:r>
          </a:p>
        </p:txBody>
      </p:sp>
      <p:sp>
        <p:nvSpPr>
          <p:cNvPr id="149" name="Text 149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8 / 18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Text 170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TECHNIK</a:t>
            </a:r>
          </a:p>
        </p:txBody>
      </p:sp>
      <p:sp>
        <p:nvSpPr>
          <p:cNvPr id="171" name="Text 171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Vom Impuls zur Frage</a:t>
            </a:r>
          </a:p>
        </p:txBody>
      </p:sp>
      <p:sp>
        <p:nvSpPr>
          <p:cNvPr id="172" name="Shape 172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150" name="Text 150"/>
          <p:cNvSpPr txBox="1"/>
          <p:nvPr/>
        </p:nvSpPr>
        <p:spPr>
          <a:xfrm>
            <a:off x="658368" y="1572768"/>
            <a:ext cx="10844784" cy="5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IB empfiehlt eine Mindmap: ein Impuls in die Mitte, Äste nach außen, an den Enden Fragen. In den Lehrerhandreichungen steht das am Impuls „Wasser“ durchgespielt.</a:t>
            </a:r>
          </a:p>
        </p:txBody>
      </p:sp>
      <p:sp>
        <p:nvSpPr>
          <p:cNvPr id="151" name="Shape 151"/>
          <p:cNvSpPr/>
          <p:nvPr/>
        </p:nvSpPr>
        <p:spPr>
          <a:xfrm>
            <a:off x="658368" y="2192768"/>
            <a:ext cx="2300000" cy="2520000"/>
          </a:xfrm>
          <a:prstGeom prst="roundRect">
            <a:avLst>
              <a:gd name="adj" fmla="val 1200"/>
            </a:avLst>
          </a:prstGeom>
          <a:solidFill>
            <a:srgbClr val="0F3D2A"/>
          </a:solidFill>
          <a:ln>
            <a:noFill/>
          </a:ln>
        </p:spPr>
        <p:txBody>
          <a:bodyPr/>
          <a:lstStyle/>
          <a:p/>
        </p:txBody>
      </p:sp>
      <p:sp>
        <p:nvSpPr>
          <p:cNvPr id="152" name="Text 152"/>
          <p:cNvSpPr txBox="1"/>
          <p:nvPr/>
        </p:nvSpPr>
        <p:spPr>
          <a:xfrm>
            <a:off x="658368" y="2192768"/>
            <a:ext cx="2300000" cy="25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2400" b="1" dirty="0">
                <a:solidFill>
                  <a:srgbClr val="DCE8C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Wasser</a:t>
            </a:r>
          </a:p>
        </p:txBody>
      </p:sp>
      <p:sp>
        <p:nvSpPr>
          <p:cNvPr id="153" name="Shape 153"/>
          <p:cNvSpPr/>
          <p:nvPr/>
        </p:nvSpPr>
        <p:spPr>
          <a:xfrm>
            <a:off x="3358368" y="2302768"/>
            <a:ext cx="300000" cy="18288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154" name="Shape 154"/>
          <p:cNvSpPr/>
          <p:nvPr/>
        </p:nvSpPr>
        <p:spPr>
          <a:xfrm>
            <a:off x="3758368" y="2192768"/>
            <a:ext cx="7744784" cy="48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55" name="Text 155"/>
          <p:cNvSpPr txBox="1"/>
          <p:nvPr/>
        </p:nvSpPr>
        <p:spPr>
          <a:xfrm>
            <a:off x="3958368" y="2192768"/>
            <a:ext cx="7344784" cy="4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Wie viel Wasser ist auf der Welt vorhanden?</a:t>
            </a:r>
          </a:p>
        </p:txBody>
      </p:sp>
      <p:sp>
        <p:nvSpPr>
          <p:cNvPr id="156" name="Shape 156"/>
          <p:cNvSpPr/>
          <p:nvPr/>
        </p:nvSpPr>
        <p:spPr>
          <a:xfrm>
            <a:off x="3358368" y="2842768"/>
            <a:ext cx="300000" cy="18288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157" name="Shape 157"/>
          <p:cNvSpPr/>
          <p:nvPr/>
        </p:nvSpPr>
        <p:spPr>
          <a:xfrm>
            <a:off x="3758368" y="2732768"/>
            <a:ext cx="7744784" cy="48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158" name="Text 158"/>
          <p:cNvSpPr txBox="1"/>
          <p:nvPr/>
        </p:nvSpPr>
        <p:spPr>
          <a:xfrm>
            <a:off x="3958368" y="2732768"/>
            <a:ext cx="7344784" cy="4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Modellierung von Wasserständen</a:t>
            </a:r>
          </a:p>
        </p:txBody>
      </p:sp>
      <p:sp>
        <p:nvSpPr>
          <p:cNvPr id="159" name="Shape 159"/>
          <p:cNvSpPr/>
          <p:nvPr/>
        </p:nvSpPr>
        <p:spPr>
          <a:xfrm>
            <a:off x="3358368" y="3382768"/>
            <a:ext cx="300000" cy="18288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160" name="Shape 160"/>
          <p:cNvSpPr/>
          <p:nvPr/>
        </p:nvSpPr>
        <p:spPr>
          <a:xfrm>
            <a:off x="3758368" y="3272768"/>
            <a:ext cx="7744784" cy="48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61" name="Text 161"/>
          <p:cNvSpPr txBox="1"/>
          <p:nvPr/>
        </p:nvSpPr>
        <p:spPr>
          <a:xfrm>
            <a:off x="3958368" y="3272768"/>
            <a:ext cx="7344784" cy="4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Größe und Geometrie der Segel beim America's Cup</a:t>
            </a:r>
          </a:p>
        </p:txBody>
      </p:sp>
      <p:sp>
        <p:nvSpPr>
          <p:cNvPr id="162" name="Shape 162"/>
          <p:cNvSpPr/>
          <p:nvPr/>
        </p:nvSpPr>
        <p:spPr>
          <a:xfrm>
            <a:off x="3358368" y="3922768"/>
            <a:ext cx="300000" cy="18288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163" name="Shape 163"/>
          <p:cNvSpPr/>
          <p:nvPr/>
        </p:nvSpPr>
        <p:spPr>
          <a:xfrm>
            <a:off x="3758368" y="3812768"/>
            <a:ext cx="7744784" cy="48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164" name="Text 164"/>
          <p:cNvSpPr txBox="1"/>
          <p:nvPr/>
        </p:nvSpPr>
        <p:spPr>
          <a:xfrm>
            <a:off x="3958368" y="3812768"/>
            <a:ext cx="7344784" cy="4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Regen – vom Tröpfeln bis zum sintflutartigen Regen</a:t>
            </a:r>
          </a:p>
        </p:txBody>
      </p:sp>
      <p:sp>
        <p:nvSpPr>
          <p:cNvPr id="165" name="Shape 165"/>
          <p:cNvSpPr/>
          <p:nvPr/>
        </p:nvSpPr>
        <p:spPr>
          <a:xfrm>
            <a:off x="3358368" y="4462768"/>
            <a:ext cx="300000" cy="18288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166" name="Shape 166"/>
          <p:cNvSpPr/>
          <p:nvPr/>
        </p:nvSpPr>
        <p:spPr>
          <a:xfrm>
            <a:off x="3758368" y="4352768"/>
            <a:ext cx="7744784" cy="48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67" name="Text 167"/>
          <p:cNvSpPr txBox="1"/>
          <p:nvPr/>
        </p:nvSpPr>
        <p:spPr>
          <a:xfrm>
            <a:off x="3958368" y="4352768"/>
            <a:ext cx="7344784" cy="4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Einfluss von gesättigtem Salzwasser auf die polaren Eiskappen</a:t>
            </a:r>
          </a:p>
        </p:txBody>
      </p:sp>
      <p:sp>
        <p:nvSpPr>
          <p:cNvPr id="168" name="Shape 168"/>
          <p:cNvSpPr/>
          <p:nvPr/>
        </p:nvSpPr>
        <p:spPr>
          <a:xfrm>
            <a:off x="658368" y="5092768"/>
            <a:ext cx="10844784" cy="620000"/>
          </a:xfrm>
          <a:prstGeom prst="roundRect">
            <a:avLst>
              <a:gd name="adj" fmla="val 2600"/>
            </a:avLst>
          </a:prstGeom>
          <a:solidFill>
            <a:srgbClr val="FBEDE7"/>
          </a:solidFill>
          <a:ln w="12700">
            <a:solidFill>
              <a:srgbClr val="E2725B"/>
            </a:solidFill>
          </a:ln>
        </p:spPr>
        <p:txBody>
          <a:bodyPr/>
          <a:lstStyle/>
          <a:p/>
        </p:txBody>
      </p:sp>
      <p:sp>
        <p:nvSpPr>
          <p:cNvPr id="169" name="Text 169"/>
          <p:cNvSpPr txBox="1"/>
          <p:nvPr/>
        </p:nvSpPr>
        <p:spPr>
          <a:xfrm>
            <a:off x="987552" y="5092768"/>
            <a:ext cx="10186416" cy="6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0000"/>
              </a:lnSpc>
              <a:buNone/>
            </a:pPr>
            <a:r>
              <a:rPr lang="de-DE" sz="1500" dirty="0">
                <a:solidFill>
                  <a:srgbClr val="A844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Der Impuls ist der Stamm, nicht der Titel.</a:t>
            </a:r>
          </a:p>
        </p:txBody>
      </p:sp>
      <p:sp>
        <p:nvSpPr>
          <p:cNvPr id="173" name="Text 173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4</a:t>
            </a:r>
          </a:p>
        </p:txBody>
      </p:sp>
      <p:sp>
        <p:nvSpPr>
          <p:cNvPr id="174" name="Text 174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9 / 18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Text 193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ARBEITSAUFTRAG 1</a:t>
            </a:r>
          </a:p>
        </p:txBody>
      </p:sp>
      <p:sp>
        <p:nvSpPr>
          <p:cNvPr id="194" name="Text 194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Trichter füllen</a:t>
            </a:r>
          </a:p>
        </p:txBody>
      </p:sp>
      <p:sp>
        <p:nvSpPr>
          <p:cNvPr id="195" name="Shape 195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175" name="Shape 175"/>
          <p:cNvSpPr/>
          <p:nvPr/>
        </p:nvSpPr>
        <p:spPr>
          <a:xfrm>
            <a:off x="658368" y="1572768"/>
            <a:ext cx="10844784" cy="900000"/>
          </a:xfrm>
          <a:prstGeom prst="roundRect">
            <a:avLst>
              <a:gd name="adj" fmla="val 2600"/>
            </a:avLst>
          </a:prstGeom>
          <a:solidFill>
            <a:srgbClr val="DCE8C2"/>
          </a:solidFill>
          <a:ln w="12700">
            <a:solidFill>
              <a:srgbClr val="8FB840"/>
            </a:solidFill>
          </a:ln>
        </p:spPr>
        <p:txBody>
          <a:bodyPr/>
          <a:lstStyle/>
          <a:p/>
        </p:txBody>
      </p:sp>
      <p:sp>
        <p:nvSpPr>
          <p:cNvPr id="176" name="Text 176"/>
          <p:cNvSpPr txBox="1"/>
          <p:nvPr/>
        </p:nvSpPr>
        <p:spPr>
          <a:xfrm>
            <a:off x="987552" y="1572768"/>
            <a:ext cx="10186416" cy="9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0000"/>
              </a:lnSpc>
              <a:buNone/>
            </a:pPr>
            <a:r>
              <a:rPr lang="de-DE" sz="1500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„Füllt das Trichterblatt für zwei eurer drei Felder aus. Erst die Frage, dann die Mathematik – nicht umgekehrt.“</a:t>
            </a:r>
          </a:p>
        </p:txBody>
      </p:sp>
      <p:sp>
        <p:nvSpPr>
          <p:cNvPr id="177" name="Shape 177"/>
          <p:cNvSpPr/>
          <p:nvPr/>
        </p:nvSpPr>
        <p:spPr>
          <a:xfrm>
            <a:off x="658368" y="2622768"/>
            <a:ext cx="10844784" cy="940000"/>
          </a:xfrm>
          <a:prstGeom prst="roundRect">
            <a:avLst>
              <a:gd name="adj" fmla="val 5357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78" name="Shape 178"/>
          <p:cNvSpPr/>
          <p:nvPr/>
        </p:nvSpPr>
        <p:spPr>
          <a:xfrm>
            <a:off x="877824" y="2855024"/>
            <a:ext cx="475488" cy="475488"/>
          </a:xfrm>
          <a:prstGeom prst="ellipse">
            <a:avLst/>
          </a:prstGeom>
          <a:solidFill>
            <a:srgbClr val="0F3D2A"/>
          </a:solidFill>
          <a:ln>
            <a:noFill/>
          </a:ln>
        </p:spPr>
        <p:txBody>
          <a:bodyPr/>
          <a:lstStyle/>
          <a:p/>
        </p:txBody>
      </p:sp>
      <p:sp>
        <p:nvSpPr>
          <p:cNvPr id="179" name="Text 179"/>
          <p:cNvSpPr txBox="1"/>
          <p:nvPr/>
        </p:nvSpPr>
        <p:spPr>
          <a:xfrm>
            <a:off x="877824" y="2855024"/>
            <a:ext cx="475488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</a:t>
            </a:r>
          </a:p>
        </p:txBody>
      </p:sp>
      <p:sp>
        <p:nvSpPr>
          <p:cNvPr id="180" name="Text 180"/>
          <p:cNvSpPr txBox="1"/>
          <p:nvPr/>
        </p:nvSpPr>
        <p:spPr>
          <a:xfrm>
            <a:off x="1527048" y="2787360"/>
            <a:ext cx="8500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50" b="1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Zwei Blätter</a:t>
            </a:r>
          </a:p>
        </p:txBody>
      </p:sp>
      <p:sp>
        <p:nvSpPr>
          <p:cNvPr id="181" name="Text 181"/>
          <p:cNvSpPr txBox="1"/>
          <p:nvPr/>
        </p:nvSpPr>
        <p:spPr>
          <a:xfrm>
            <a:off x="1527048" y="3098256"/>
            <a:ext cx="8500000" cy="299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Jedes Feld bekommt sein eigenes Blatt. Zwei Trichter, damit ihr am Ende etwas zu vergleichen habt.</a:t>
            </a:r>
          </a:p>
        </p:txBody>
      </p:sp>
      <p:sp>
        <p:nvSpPr>
          <p:cNvPr id="182" name="Shape 182"/>
          <p:cNvSpPr/>
          <p:nvPr/>
        </p:nvSpPr>
        <p:spPr>
          <a:xfrm>
            <a:off x="658368" y="3632768"/>
            <a:ext cx="10844784" cy="940000"/>
          </a:xfrm>
          <a:prstGeom prst="roundRect">
            <a:avLst>
              <a:gd name="adj" fmla="val 5357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83" name="Shape 183"/>
          <p:cNvSpPr/>
          <p:nvPr/>
        </p:nvSpPr>
        <p:spPr>
          <a:xfrm>
            <a:off x="877824" y="3865024"/>
            <a:ext cx="475488" cy="475488"/>
          </a:xfrm>
          <a:prstGeom prst="ellipse">
            <a:avLst/>
          </a:prstGeom>
          <a:solidFill>
            <a:srgbClr val="0F3D2A"/>
          </a:solidFill>
          <a:ln>
            <a:noFill/>
          </a:ln>
        </p:spPr>
        <p:txBody>
          <a:bodyPr/>
          <a:lstStyle/>
          <a:p/>
        </p:txBody>
      </p:sp>
      <p:sp>
        <p:nvSpPr>
          <p:cNvPr id="184" name="Text 184"/>
          <p:cNvSpPr txBox="1"/>
          <p:nvPr/>
        </p:nvSpPr>
        <p:spPr>
          <a:xfrm>
            <a:off x="877824" y="3865024"/>
            <a:ext cx="475488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2</a:t>
            </a:r>
          </a:p>
        </p:txBody>
      </p:sp>
      <p:sp>
        <p:nvSpPr>
          <p:cNvPr id="185" name="Text 185"/>
          <p:cNvSpPr txBox="1"/>
          <p:nvPr/>
        </p:nvSpPr>
        <p:spPr>
          <a:xfrm>
            <a:off x="1527048" y="3797360"/>
            <a:ext cx="8500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50" b="1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Stufe 3 ist die Arbeit</a:t>
            </a:r>
          </a:p>
        </p:txBody>
      </p:sp>
      <p:sp>
        <p:nvSpPr>
          <p:cNvPr id="186" name="Text 186"/>
          <p:cNvSpPr txBox="1"/>
          <p:nvPr/>
        </p:nvSpPr>
        <p:spPr>
          <a:xfrm>
            <a:off x="1527048" y="4108256"/>
            <a:ext cx="8500000" cy="299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Frage endet mit einem Fragezeichen. Und eine Rechnung muss sie beantworten können.</a:t>
            </a:r>
          </a:p>
        </p:txBody>
      </p:sp>
      <p:sp>
        <p:nvSpPr>
          <p:cNvPr id="187" name="Shape 187"/>
          <p:cNvSpPr/>
          <p:nvPr/>
        </p:nvSpPr>
        <p:spPr>
          <a:xfrm>
            <a:off x="658368" y="4642768"/>
            <a:ext cx="10844784" cy="940000"/>
          </a:xfrm>
          <a:prstGeom prst="roundRect">
            <a:avLst>
              <a:gd name="adj" fmla="val 5357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88" name="Shape 188"/>
          <p:cNvSpPr/>
          <p:nvPr/>
        </p:nvSpPr>
        <p:spPr>
          <a:xfrm>
            <a:off x="877824" y="4875024"/>
            <a:ext cx="475488" cy="475488"/>
          </a:xfrm>
          <a:prstGeom prst="ellipse">
            <a:avLst/>
          </a:prstGeom>
          <a:solidFill>
            <a:srgbClr val="0F3D2A"/>
          </a:solidFill>
          <a:ln>
            <a:noFill/>
          </a:ln>
        </p:spPr>
        <p:txBody>
          <a:bodyPr/>
          <a:lstStyle/>
          <a:p/>
        </p:txBody>
      </p:sp>
      <p:sp>
        <p:nvSpPr>
          <p:cNvPr id="189" name="Text 189"/>
          <p:cNvSpPr txBox="1"/>
          <p:nvPr/>
        </p:nvSpPr>
        <p:spPr>
          <a:xfrm>
            <a:off x="877824" y="4875024"/>
            <a:ext cx="475488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3</a:t>
            </a:r>
          </a:p>
        </p:txBody>
      </p:sp>
      <p:sp>
        <p:nvSpPr>
          <p:cNvPr id="190" name="Text 190"/>
          <p:cNvSpPr txBox="1"/>
          <p:nvPr/>
        </p:nvSpPr>
        <p:spPr>
          <a:xfrm>
            <a:off x="1527048" y="4807360"/>
            <a:ext cx="8500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50" b="1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Stufe 4 ehrlich ausfüllen</a:t>
            </a:r>
          </a:p>
        </p:txBody>
      </p:sp>
      <p:sp>
        <p:nvSpPr>
          <p:cNvPr id="191" name="Text 191"/>
          <p:cNvSpPr txBox="1"/>
          <p:nvPr/>
        </p:nvSpPr>
        <p:spPr>
          <a:xfrm>
            <a:off x="1527048" y="5118256"/>
            <a:ext cx="8500000" cy="299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Wenn du nicht hinschreiben kannst, welche Blöcke du brauchst, trägt die Frage noch nicht.</a:t>
            </a:r>
          </a:p>
        </p:txBody>
      </p:sp>
      <p:sp>
        <p:nvSpPr>
          <p:cNvPr id="192" name="Text 192"/>
          <p:cNvSpPr txBox="1"/>
          <p:nvPr/>
        </p:nvSpPr>
        <p:spPr>
          <a:xfrm>
            <a:off x="658368" y="5712768"/>
            <a:ext cx="10844784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18 Minuten, jede und jeder für sich. Reden kommt gleich.</a:t>
            </a:r>
          </a:p>
        </p:txBody>
      </p:sp>
      <p:sp>
        <p:nvSpPr>
          <p:cNvPr id="196" name="Text 196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4</a:t>
            </a:r>
          </a:p>
        </p:txBody>
      </p:sp>
      <p:sp>
        <p:nvSpPr>
          <p:cNvPr id="197" name="Text 197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10 / 18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Text 213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ARBEITSAUFTRAG 2</a:t>
            </a:r>
          </a:p>
        </p:txBody>
      </p:sp>
      <p:sp>
        <p:nvSpPr>
          <p:cNvPr id="214" name="Text 214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Die Fragenschmiede</a:t>
            </a:r>
          </a:p>
        </p:txBody>
      </p:sp>
      <p:sp>
        <p:nvSpPr>
          <p:cNvPr id="215" name="Shape 215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198" name="Shape 198"/>
          <p:cNvSpPr/>
          <p:nvPr/>
        </p:nvSpPr>
        <p:spPr>
          <a:xfrm>
            <a:off x="658368" y="1572768"/>
            <a:ext cx="10844784" cy="900000"/>
          </a:xfrm>
          <a:prstGeom prst="roundRect">
            <a:avLst>
              <a:gd name="adj" fmla="val 2600"/>
            </a:avLst>
          </a:prstGeom>
          <a:solidFill>
            <a:srgbClr val="DCE8C2"/>
          </a:solidFill>
          <a:ln w="12700">
            <a:solidFill>
              <a:srgbClr val="8FB840"/>
            </a:solidFill>
          </a:ln>
        </p:spPr>
        <p:txBody>
          <a:bodyPr/>
          <a:lstStyle/>
          <a:p/>
        </p:txBody>
      </p:sp>
      <p:sp>
        <p:nvSpPr>
          <p:cNvPr id="199" name="Text 199"/>
          <p:cNvSpPr txBox="1"/>
          <p:nvPr/>
        </p:nvSpPr>
        <p:spPr>
          <a:xfrm>
            <a:off x="987552" y="1572768"/>
            <a:ext cx="10186416" cy="9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0000"/>
              </a:lnSpc>
              <a:buNone/>
            </a:pPr>
            <a:r>
              <a:rPr lang="de-DE" sz="1500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„Jede Frage kommt einmal auf den Amboss. Die anderen prüfen mit den drei Karten und schlagen genau eine Änderung vor – die wichtigste.“</a:t>
            </a:r>
          </a:p>
        </p:txBody>
      </p:sp>
      <p:sp>
        <p:nvSpPr>
          <p:cNvPr id="200" name="Shape 200"/>
          <p:cNvSpPr/>
          <p:nvPr/>
        </p:nvSpPr>
        <p:spPr>
          <a:xfrm>
            <a:off x="658368" y="2622768"/>
            <a:ext cx="10844784" cy="706848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201" name="Text 201"/>
          <p:cNvSpPr txBox="1"/>
          <p:nvPr/>
        </p:nvSpPr>
        <p:spPr>
          <a:xfrm>
            <a:off x="877824" y="2622768"/>
            <a:ext cx="1900000" cy="70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Zwei Minuten</a:t>
            </a:r>
          </a:p>
        </p:txBody>
      </p:sp>
      <p:sp>
        <p:nvSpPr>
          <p:cNvPr id="202" name="Text 202"/>
          <p:cNvSpPr txBox="1"/>
          <p:nvPr/>
        </p:nvSpPr>
        <p:spPr>
          <a:xfrm>
            <a:off x="2977824" y="2622768"/>
            <a:ext cx="8244784" cy="70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3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Person stellt ihre Frage vor: Feld, Phänomen, Frage, Mathematik.</a:t>
            </a:r>
          </a:p>
        </p:txBody>
      </p:sp>
      <p:sp>
        <p:nvSpPr>
          <p:cNvPr id="203" name="Shape 203"/>
          <p:cNvSpPr/>
          <p:nvPr/>
        </p:nvSpPr>
        <p:spPr>
          <a:xfrm>
            <a:off x="658368" y="3402768"/>
            <a:ext cx="10844784" cy="706848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204" name="Text 204"/>
          <p:cNvSpPr txBox="1"/>
          <p:nvPr/>
        </p:nvSpPr>
        <p:spPr>
          <a:xfrm>
            <a:off x="877824" y="3402768"/>
            <a:ext cx="1900000" cy="70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Acht Minuten</a:t>
            </a:r>
          </a:p>
        </p:txBody>
      </p:sp>
      <p:sp>
        <p:nvSpPr>
          <p:cNvPr id="205" name="Text 205"/>
          <p:cNvSpPr txBox="1"/>
          <p:nvPr/>
        </p:nvSpPr>
        <p:spPr>
          <a:xfrm>
            <a:off x="2977824" y="3402768"/>
            <a:ext cx="8244784" cy="70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3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anderen prüfen mit Karte 1, 2 und 3 – in dieser Reihenfolge.</a:t>
            </a:r>
          </a:p>
        </p:txBody>
      </p:sp>
      <p:sp>
        <p:nvSpPr>
          <p:cNvPr id="206" name="Shape 206"/>
          <p:cNvSpPr/>
          <p:nvPr/>
        </p:nvSpPr>
        <p:spPr>
          <a:xfrm>
            <a:off x="658368" y="4182768"/>
            <a:ext cx="10844784" cy="706848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207" name="Text 207"/>
          <p:cNvSpPr txBox="1"/>
          <p:nvPr/>
        </p:nvSpPr>
        <p:spPr>
          <a:xfrm>
            <a:off x="877824" y="4182768"/>
            <a:ext cx="1900000" cy="70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Am Ende</a:t>
            </a:r>
          </a:p>
        </p:txBody>
      </p:sp>
      <p:sp>
        <p:nvSpPr>
          <p:cNvPr id="208" name="Text 208"/>
          <p:cNvSpPr txBox="1"/>
          <p:nvPr/>
        </p:nvSpPr>
        <p:spPr>
          <a:xfrm>
            <a:off x="2977824" y="4182768"/>
            <a:ext cx="8244784" cy="70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3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Ein Änderungsvorschlag. Nur einer. Die Person schreibt ihn mit.</a:t>
            </a:r>
          </a:p>
        </p:txBody>
      </p:sp>
      <p:sp>
        <p:nvSpPr>
          <p:cNvPr id="209" name="Shape 209"/>
          <p:cNvSpPr/>
          <p:nvPr/>
        </p:nvSpPr>
        <p:spPr>
          <a:xfrm>
            <a:off x="658368" y="4962768"/>
            <a:ext cx="10844784" cy="706848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210" name="Text 210"/>
          <p:cNvSpPr txBox="1"/>
          <p:nvPr/>
        </p:nvSpPr>
        <p:spPr>
          <a:xfrm>
            <a:off x="877824" y="4962768"/>
            <a:ext cx="1900000" cy="70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Wichtig</a:t>
            </a:r>
          </a:p>
        </p:txBody>
      </p:sp>
      <p:sp>
        <p:nvSpPr>
          <p:cNvPr id="211" name="Text 211"/>
          <p:cNvSpPr txBox="1"/>
          <p:nvPr/>
        </p:nvSpPr>
        <p:spPr>
          <a:xfrm>
            <a:off x="2977824" y="4962768"/>
            <a:ext cx="8244784" cy="70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3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Wer geprüft wird, schreibt mit und redet nicht dazwischen.</a:t>
            </a:r>
          </a:p>
        </p:txBody>
      </p:sp>
      <p:sp>
        <p:nvSpPr>
          <p:cNvPr id="212" name="Text 212"/>
          <p:cNvSpPr txBox="1"/>
          <p:nvPr/>
        </p:nvSpPr>
        <p:spPr>
          <a:xfrm>
            <a:off x="658368" y="5802768"/>
            <a:ext cx="10844784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0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30 Minuten. Dreiergruppen: drei Runden à zehn Minuten. Vierergruppen: vier Runden à siebeneinhalb.</a:t>
            </a:r>
          </a:p>
        </p:txBody>
      </p:sp>
      <p:sp>
        <p:nvSpPr>
          <p:cNvPr id="216" name="Text 216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4</a:t>
            </a:r>
          </a:p>
        </p:txBody>
      </p:sp>
      <p:sp>
        <p:nvSpPr>
          <p:cNvPr id="217" name="Text 217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11 / 18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Text 236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MATERIAL M 10</a:t>
            </a:r>
          </a:p>
        </p:txBody>
      </p:sp>
      <p:sp>
        <p:nvSpPr>
          <p:cNvPr id="237" name="Text 237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Die drei Prüfkarten</a:t>
            </a:r>
          </a:p>
        </p:txBody>
      </p:sp>
      <p:sp>
        <p:nvSpPr>
          <p:cNvPr id="238" name="Shape 238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218" name="Shape 218"/>
          <p:cNvSpPr/>
          <p:nvPr/>
        </p:nvSpPr>
        <p:spPr>
          <a:xfrm>
            <a:off x="658368" y="1572768"/>
            <a:ext cx="3462528" cy="3450000"/>
          </a:xfrm>
          <a:prstGeom prst="roundRect">
            <a:avLst>
              <a:gd name="adj" fmla="val 20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219" name="Text 219"/>
          <p:cNvSpPr txBox="1"/>
          <p:nvPr/>
        </p:nvSpPr>
        <p:spPr>
          <a:xfrm>
            <a:off x="886968" y="1752768"/>
            <a:ext cx="3005328" cy="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50" b="1" spc="2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Karte 1</a:t>
            </a:r>
          </a:p>
        </p:txBody>
      </p:sp>
      <p:sp>
        <p:nvSpPr>
          <p:cNvPr id="220" name="Text 220"/>
          <p:cNvSpPr txBox="1"/>
          <p:nvPr/>
        </p:nvSpPr>
        <p:spPr>
          <a:xfrm>
            <a:off x="886968" y="2092768"/>
            <a:ext cx="3005328" cy="4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6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Eigener mathematischer Anteil</a:t>
            </a:r>
          </a:p>
        </p:txBody>
      </p:sp>
      <p:sp>
        <p:nvSpPr>
          <p:cNvPr id="221" name="Shape 221"/>
          <p:cNvSpPr/>
          <p:nvPr/>
        </p:nvSpPr>
        <p:spPr>
          <a:xfrm>
            <a:off x="886968" y="2592768"/>
            <a:ext cx="3005328" cy="18288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222" name="Text 222"/>
          <p:cNvSpPr txBox="1"/>
          <p:nvPr/>
        </p:nvSpPr>
        <p:spPr>
          <a:xfrm>
            <a:off x="886968" y="2732768"/>
            <a:ext cx="3005328" cy="1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30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Welche Rechnung beantwortet diese Frage?</a:t>
            </a:r>
          </a:p>
          <a:p>
            <a:pPr indent="0" marL="0" algn="l">
              <a:lnSpc>
                <a:spcPct val="130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Steht das Ergebnis schon irgendwo fertig?</a:t>
            </a:r>
          </a:p>
          <a:p>
            <a:pPr indent="0" marL="0" algn="l">
              <a:lnSpc>
                <a:spcPct val="130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Was genau bleibt für dich zu tun?</a:t>
            </a:r>
          </a:p>
        </p:txBody>
      </p:sp>
      <p:sp>
        <p:nvSpPr>
          <p:cNvPr id="223" name="Text 223"/>
          <p:cNvSpPr txBox="1"/>
          <p:nvPr/>
        </p:nvSpPr>
        <p:spPr>
          <a:xfrm>
            <a:off x="886968" y="4192768"/>
            <a:ext cx="3005328" cy="7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150" i="1" dirty="0">
                <a:solidFill>
                  <a:srgbClr val="A844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Wenn niemand am Tisch die Rechnung benennen kann, ist die Frage noch keine Frage.</a:t>
            </a:r>
          </a:p>
        </p:txBody>
      </p:sp>
      <p:sp>
        <p:nvSpPr>
          <p:cNvPr id="224" name="Shape 224"/>
          <p:cNvSpPr/>
          <p:nvPr/>
        </p:nvSpPr>
        <p:spPr>
          <a:xfrm>
            <a:off x="4349496" y="1572768"/>
            <a:ext cx="3462528" cy="3450000"/>
          </a:xfrm>
          <a:prstGeom prst="roundRect">
            <a:avLst>
              <a:gd name="adj" fmla="val 2000"/>
            </a:avLst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225" name="Text 225"/>
          <p:cNvSpPr txBox="1"/>
          <p:nvPr/>
        </p:nvSpPr>
        <p:spPr>
          <a:xfrm>
            <a:off x="4578096" y="1752768"/>
            <a:ext cx="3005328" cy="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50" b="1" spc="2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Karte 2</a:t>
            </a:r>
          </a:p>
        </p:txBody>
      </p:sp>
      <p:sp>
        <p:nvSpPr>
          <p:cNvPr id="226" name="Text 226"/>
          <p:cNvSpPr txBox="1"/>
          <p:nvPr/>
        </p:nvSpPr>
        <p:spPr>
          <a:xfrm>
            <a:off x="4578096" y="2092768"/>
            <a:ext cx="3005328" cy="4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6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Umfang</a:t>
            </a:r>
          </a:p>
        </p:txBody>
      </p:sp>
      <p:sp>
        <p:nvSpPr>
          <p:cNvPr id="227" name="Shape 227"/>
          <p:cNvSpPr/>
          <p:nvPr/>
        </p:nvSpPr>
        <p:spPr>
          <a:xfrm>
            <a:off x="4578096" y="2592768"/>
            <a:ext cx="3005328" cy="18288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228" name="Text 228"/>
          <p:cNvSpPr txBox="1"/>
          <p:nvPr/>
        </p:nvSpPr>
        <p:spPr>
          <a:xfrm>
            <a:off x="4578096" y="2732768"/>
            <a:ext cx="3005328" cy="1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30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Bist du nach einer Seite fertig – oder nach fünfzig?</a:t>
            </a:r>
          </a:p>
          <a:p>
            <a:pPr indent="0" marL="0" algn="l">
              <a:lnSpc>
                <a:spcPct val="130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Kannst du die Frage in einem Satz erklären?</a:t>
            </a:r>
          </a:p>
          <a:p>
            <a:pPr indent="0" marL="0" algn="l">
              <a:lnSpc>
                <a:spcPct val="130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Gibt es eine Erweiterung, falls es zu wenig wird?</a:t>
            </a:r>
          </a:p>
        </p:txBody>
      </p:sp>
      <p:sp>
        <p:nvSpPr>
          <p:cNvPr id="229" name="Text 229"/>
          <p:cNvSpPr txBox="1"/>
          <p:nvPr/>
        </p:nvSpPr>
        <p:spPr>
          <a:xfrm>
            <a:off x="4578096" y="4192768"/>
            <a:ext cx="3005328" cy="7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150" i="1" dirty="0">
                <a:solidFill>
                  <a:srgbClr val="A844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Verkleinern heißt: ein konkreter Fall statt einer ganzen Klasse von Fällen.</a:t>
            </a:r>
          </a:p>
        </p:txBody>
      </p:sp>
      <p:sp>
        <p:nvSpPr>
          <p:cNvPr id="230" name="Shape 230"/>
          <p:cNvSpPr/>
          <p:nvPr/>
        </p:nvSpPr>
        <p:spPr>
          <a:xfrm>
            <a:off x="8040624" y="1572768"/>
            <a:ext cx="3462528" cy="3450000"/>
          </a:xfrm>
          <a:prstGeom prst="roundRect">
            <a:avLst>
              <a:gd name="adj" fmla="val 20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231" name="Text 231"/>
          <p:cNvSpPr txBox="1"/>
          <p:nvPr/>
        </p:nvSpPr>
        <p:spPr>
          <a:xfrm>
            <a:off x="8269224" y="1752768"/>
            <a:ext cx="3005328" cy="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50" b="1" spc="2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Karte 3</a:t>
            </a:r>
          </a:p>
        </p:txBody>
      </p:sp>
      <p:sp>
        <p:nvSpPr>
          <p:cNvPr id="232" name="Text 232"/>
          <p:cNvSpPr txBox="1"/>
          <p:nvPr/>
        </p:nvSpPr>
        <p:spPr>
          <a:xfrm>
            <a:off x="8269224" y="2092768"/>
            <a:ext cx="3005328" cy="4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6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Daten oder Modell</a:t>
            </a:r>
          </a:p>
        </p:txBody>
      </p:sp>
      <p:sp>
        <p:nvSpPr>
          <p:cNvPr id="233" name="Shape 233"/>
          <p:cNvSpPr/>
          <p:nvPr/>
        </p:nvSpPr>
        <p:spPr>
          <a:xfrm>
            <a:off x="8269224" y="2592768"/>
            <a:ext cx="3005328" cy="18288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234" name="Text 234"/>
          <p:cNvSpPr txBox="1"/>
          <p:nvPr/>
        </p:nvSpPr>
        <p:spPr>
          <a:xfrm>
            <a:off x="8269224" y="2732768"/>
            <a:ext cx="3005328" cy="1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30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Woher kommen deine Zahlen?</a:t>
            </a:r>
          </a:p>
          <a:p>
            <a:pPr indent="0" marL="0" algn="l">
              <a:lnSpc>
                <a:spcPct val="130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Kannst du sie selbst erheben – und wie lange dauert das?</a:t>
            </a:r>
          </a:p>
          <a:p>
            <a:pPr indent="0" marL="0" algn="l">
              <a:lnSpc>
                <a:spcPct val="130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Sind es genug, damit dein Verfahren gültig ist?</a:t>
            </a:r>
          </a:p>
        </p:txBody>
      </p:sp>
      <p:sp>
        <p:nvSpPr>
          <p:cNvPr id="235" name="Text 235"/>
          <p:cNvSpPr txBox="1"/>
          <p:nvPr/>
        </p:nvSpPr>
        <p:spPr>
          <a:xfrm>
            <a:off x="8269224" y="4192768"/>
            <a:ext cx="3005328" cy="7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150" i="1" dirty="0">
                <a:solidFill>
                  <a:srgbClr val="A844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Bei fremden Daten: Weißt du, wie sie entstanden sind, und kannst du das zitieren?</a:t>
            </a:r>
          </a:p>
        </p:txBody>
      </p:sp>
      <p:sp>
        <p:nvSpPr>
          <p:cNvPr id="239" name="Text 239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4</a:t>
            </a:r>
          </a:p>
        </p:txBody>
      </p:sp>
      <p:sp>
        <p:nvSpPr>
          <p:cNvPr id="240" name="Text 240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12 / 18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Text 265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GRUPPENARBEIT</a:t>
            </a:r>
          </a:p>
        </p:txBody>
      </p:sp>
      <p:sp>
        <p:nvSpPr>
          <p:cNvPr id="266" name="Text 266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Die drei Schmieden</a:t>
            </a:r>
          </a:p>
        </p:txBody>
      </p:sp>
      <p:sp>
        <p:nvSpPr>
          <p:cNvPr id="267" name="Shape 267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241" name="Shape 241"/>
          <p:cNvSpPr/>
          <p:nvPr/>
        </p:nvSpPr>
        <p:spPr>
          <a:xfrm>
            <a:off x="658368" y="1572768"/>
            <a:ext cx="3462528" cy="2250000"/>
          </a:xfrm>
          <a:prstGeom prst="roundRect">
            <a:avLst>
              <a:gd name="adj" fmla="val 20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242" name="Text 242"/>
          <p:cNvSpPr txBox="1"/>
          <p:nvPr/>
        </p:nvSpPr>
        <p:spPr>
          <a:xfrm>
            <a:off x="810768" y="1752768"/>
            <a:ext cx="3157728" cy="34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400" b="1" spc="2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Schmiede 1</a:t>
            </a:r>
          </a:p>
        </p:txBody>
      </p:sp>
      <p:sp>
        <p:nvSpPr>
          <p:cNvPr id="243" name="Shape 243"/>
          <p:cNvSpPr/>
          <p:nvPr/>
        </p:nvSpPr>
        <p:spPr>
          <a:xfrm>
            <a:off x="1207008" y="2172768"/>
            <a:ext cx="2365248" cy="18288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244" name="Text 244"/>
          <p:cNvSpPr txBox="1"/>
          <p:nvPr/>
        </p:nvSpPr>
        <p:spPr>
          <a:xfrm>
            <a:off x="810768" y="2332768"/>
            <a:ext cx="3157728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1</a:t>
            </a:r>
          </a:p>
        </p:txBody>
      </p:sp>
      <p:sp>
        <p:nvSpPr>
          <p:cNvPr id="245" name="Text 245"/>
          <p:cNvSpPr txBox="1"/>
          <p:nvPr/>
        </p:nvSpPr>
        <p:spPr>
          <a:xfrm>
            <a:off x="810768" y="2732768"/>
            <a:ext cx="3157728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3</a:t>
            </a:r>
          </a:p>
        </p:txBody>
      </p:sp>
      <p:sp>
        <p:nvSpPr>
          <p:cNvPr id="246" name="Text 246"/>
          <p:cNvSpPr txBox="1"/>
          <p:nvPr/>
        </p:nvSpPr>
        <p:spPr>
          <a:xfrm>
            <a:off x="810768" y="3132768"/>
            <a:ext cx="3157728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8</a:t>
            </a:r>
          </a:p>
        </p:txBody>
      </p:sp>
      <p:sp>
        <p:nvSpPr>
          <p:cNvPr id="247" name="Text 247"/>
          <p:cNvSpPr txBox="1"/>
          <p:nvPr/>
        </p:nvSpPr>
        <p:spPr>
          <a:xfrm>
            <a:off x="810768" y="3532768"/>
            <a:ext cx="3157728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11</a:t>
            </a:r>
          </a:p>
        </p:txBody>
      </p:sp>
      <p:sp>
        <p:nvSpPr>
          <p:cNvPr id="248" name="Shape 248"/>
          <p:cNvSpPr/>
          <p:nvPr/>
        </p:nvSpPr>
        <p:spPr>
          <a:xfrm>
            <a:off x="4349496" y="1572768"/>
            <a:ext cx="3462528" cy="2250000"/>
          </a:xfrm>
          <a:prstGeom prst="roundRect">
            <a:avLst>
              <a:gd name="adj" fmla="val 2000"/>
            </a:avLst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249" name="Text 249"/>
          <p:cNvSpPr txBox="1"/>
          <p:nvPr/>
        </p:nvSpPr>
        <p:spPr>
          <a:xfrm>
            <a:off x="4501896" y="1752768"/>
            <a:ext cx="3157728" cy="34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400" b="1" spc="2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Schmiede 2</a:t>
            </a:r>
          </a:p>
        </p:txBody>
      </p:sp>
      <p:sp>
        <p:nvSpPr>
          <p:cNvPr id="250" name="Shape 250"/>
          <p:cNvSpPr/>
          <p:nvPr/>
        </p:nvSpPr>
        <p:spPr>
          <a:xfrm>
            <a:off x="4898136" y="2172768"/>
            <a:ext cx="2365248" cy="18288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251" name="Text 251"/>
          <p:cNvSpPr txBox="1"/>
          <p:nvPr/>
        </p:nvSpPr>
        <p:spPr>
          <a:xfrm>
            <a:off x="4501896" y="2332768"/>
            <a:ext cx="3157728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4</a:t>
            </a:r>
          </a:p>
        </p:txBody>
      </p:sp>
      <p:sp>
        <p:nvSpPr>
          <p:cNvPr id="252" name="Text 252"/>
          <p:cNvSpPr txBox="1"/>
          <p:nvPr/>
        </p:nvSpPr>
        <p:spPr>
          <a:xfrm>
            <a:off x="4501896" y="2732768"/>
            <a:ext cx="3157728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5</a:t>
            </a:r>
          </a:p>
        </p:txBody>
      </p:sp>
      <p:sp>
        <p:nvSpPr>
          <p:cNvPr id="253" name="Text 253"/>
          <p:cNvSpPr txBox="1"/>
          <p:nvPr/>
        </p:nvSpPr>
        <p:spPr>
          <a:xfrm>
            <a:off x="4501896" y="3132768"/>
            <a:ext cx="3157728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7</a:t>
            </a:r>
          </a:p>
        </p:txBody>
      </p:sp>
      <p:sp>
        <p:nvSpPr>
          <p:cNvPr id="254" name="Text 254"/>
          <p:cNvSpPr txBox="1"/>
          <p:nvPr/>
        </p:nvSpPr>
        <p:spPr>
          <a:xfrm>
            <a:off x="4501896" y="3532768"/>
            <a:ext cx="3157728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10</a:t>
            </a:r>
          </a:p>
        </p:txBody>
      </p:sp>
      <p:sp>
        <p:nvSpPr>
          <p:cNvPr id="255" name="Shape 255"/>
          <p:cNvSpPr/>
          <p:nvPr/>
        </p:nvSpPr>
        <p:spPr>
          <a:xfrm>
            <a:off x="8040624" y="1572768"/>
            <a:ext cx="3462528" cy="2250000"/>
          </a:xfrm>
          <a:prstGeom prst="roundRect">
            <a:avLst>
              <a:gd name="adj" fmla="val 20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256" name="Text 256"/>
          <p:cNvSpPr txBox="1"/>
          <p:nvPr/>
        </p:nvSpPr>
        <p:spPr>
          <a:xfrm>
            <a:off x="8193024" y="1752768"/>
            <a:ext cx="3157728" cy="34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400" b="1" spc="2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Schmiede 3</a:t>
            </a:r>
          </a:p>
        </p:txBody>
      </p:sp>
      <p:sp>
        <p:nvSpPr>
          <p:cNvPr id="257" name="Shape 257"/>
          <p:cNvSpPr/>
          <p:nvPr/>
        </p:nvSpPr>
        <p:spPr>
          <a:xfrm>
            <a:off x="8589264" y="2172768"/>
            <a:ext cx="2365248" cy="18288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258" name="Text 258"/>
          <p:cNvSpPr txBox="1"/>
          <p:nvPr/>
        </p:nvSpPr>
        <p:spPr>
          <a:xfrm>
            <a:off x="8193024" y="2332768"/>
            <a:ext cx="3157728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2</a:t>
            </a:r>
          </a:p>
        </p:txBody>
      </p:sp>
      <p:sp>
        <p:nvSpPr>
          <p:cNvPr id="259" name="Text 259"/>
          <p:cNvSpPr txBox="1"/>
          <p:nvPr/>
        </p:nvSpPr>
        <p:spPr>
          <a:xfrm>
            <a:off x="8193024" y="2732768"/>
            <a:ext cx="3157728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6</a:t>
            </a:r>
          </a:p>
        </p:txBody>
      </p:sp>
      <p:sp>
        <p:nvSpPr>
          <p:cNvPr id="260" name="Text 260"/>
          <p:cNvSpPr txBox="1"/>
          <p:nvPr/>
        </p:nvSpPr>
        <p:spPr>
          <a:xfrm>
            <a:off x="8193024" y="3132768"/>
            <a:ext cx="3157728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9</a:t>
            </a:r>
          </a:p>
        </p:txBody>
      </p:sp>
      <p:sp>
        <p:nvSpPr>
          <p:cNvPr id="261" name="Text 261"/>
          <p:cNvSpPr txBox="1"/>
          <p:nvPr/>
        </p:nvSpPr>
        <p:spPr>
          <a:xfrm>
            <a:off x="658368" y="3980000"/>
            <a:ext cx="10844784" cy="7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3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Neu gemischt: niemand sitzt mit dem eigenen Partner. Schmiede 3 hat drei Personen und damit zehn Minuten je Runde; Schmiede 1 und 2 haben vier und machen vier Runden à siebeneinhalb Minuten.</a:t>
            </a:r>
          </a:p>
        </p:txBody>
      </p:sp>
      <p:sp>
        <p:nvSpPr>
          <p:cNvPr id="262" name="Shape 262"/>
          <p:cNvSpPr/>
          <p:nvPr/>
        </p:nvSpPr>
        <p:spPr>
          <a:xfrm>
            <a:off x="658368" y="4620000"/>
            <a:ext cx="10844784" cy="1150000"/>
          </a:xfrm>
          <a:prstGeom prst="roundRect">
            <a:avLst>
              <a:gd name="adj" fmla="val 2600"/>
            </a:avLst>
          </a:prstGeom>
          <a:solidFill>
            <a:srgbClr val="FBEDE7"/>
          </a:solidFill>
          <a:ln w="12700">
            <a:solidFill>
              <a:srgbClr val="E2725B"/>
            </a:solidFill>
          </a:ln>
        </p:spPr>
        <p:txBody>
          <a:bodyPr/>
          <a:lstStyle/>
          <a:p/>
        </p:txBody>
      </p:sp>
      <p:sp>
        <p:nvSpPr>
          <p:cNvPr id="263" name="Text 263"/>
          <p:cNvSpPr txBox="1"/>
          <p:nvPr/>
        </p:nvSpPr>
        <p:spPr>
          <a:xfrm>
            <a:off x="987552" y="4770000"/>
            <a:ext cx="10186416" cy="3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00" b="1" dirty="0">
                <a:solidFill>
                  <a:srgbClr val="A844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Was auf dem Tisch liegt</a:t>
            </a:r>
          </a:p>
        </p:txBody>
      </p:sp>
      <p:sp>
        <p:nvSpPr>
          <p:cNvPr id="264" name="Text 264"/>
          <p:cNvSpPr txBox="1"/>
          <p:nvPr/>
        </p:nvSpPr>
        <p:spPr>
          <a:xfrm>
            <a:off x="987552" y="5140000"/>
            <a:ext cx="10186416" cy="5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0000"/>
              </a:lnSpc>
              <a:buNone/>
            </a:pPr>
            <a:r>
              <a:rPr lang="de-DE" sz="13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Deine beiden Trichterblätter, die drei Prüfkarten und ein Stift. Sonst nichts – das Handy bleibt weg, sonst wird aus der Schmiede eine Suchmaschine.</a:t>
            </a:r>
          </a:p>
        </p:txBody>
      </p:sp>
      <p:sp>
        <p:nvSpPr>
          <p:cNvPr id="268" name="Text 268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4</a:t>
            </a:r>
          </a:p>
        </p:txBody>
      </p:sp>
      <p:sp>
        <p:nvSpPr>
          <p:cNvPr id="269" name="Text 269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13 / 18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Text 279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MINUTE 64 BIS 80</a:t>
            </a:r>
          </a:p>
        </p:txBody>
      </p:sp>
      <p:sp>
        <p:nvSpPr>
          <p:cNvPr id="280" name="Text 280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Beratungsrunde</a:t>
            </a:r>
          </a:p>
        </p:txBody>
      </p:sp>
      <p:sp>
        <p:nvSpPr>
          <p:cNvPr id="281" name="Shape 281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270" name="Shape 270"/>
          <p:cNvSpPr/>
          <p:nvPr/>
        </p:nvSpPr>
        <p:spPr>
          <a:xfrm>
            <a:off x="658368" y="1572768"/>
            <a:ext cx="5285232" cy="2000000"/>
          </a:xfrm>
          <a:prstGeom prst="roundRect">
            <a:avLst>
              <a:gd name="adj" fmla="val 26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271" name="Text 271"/>
          <p:cNvSpPr txBox="1"/>
          <p:nvPr/>
        </p:nvSpPr>
        <p:spPr>
          <a:xfrm>
            <a:off x="932688" y="1772768"/>
            <a:ext cx="4736592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250" b="1" spc="200" kern="0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Ich komme zu euch</a:t>
            </a:r>
          </a:p>
        </p:txBody>
      </p:sp>
      <p:sp>
        <p:nvSpPr>
          <p:cNvPr id="272" name="Text 272"/>
          <p:cNvSpPr txBox="1"/>
          <p:nvPr/>
        </p:nvSpPr>
        <p:spPr>
          <a:xfrm>
            <a:off x="932688" y="2192768"/>
            <a:ext cx="4736592" cy="11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Ich gehe von Tisch zu Tisch und berate die Fälle, die in der Schmiede hängengeblieben sind.</a:t>
            </a:r>
          </a:p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Sagt mir, woran es hängt – nicht die ganze Geschichte.</a:t>
            </a:r>
          </a:p>
        </p:txBody>
      </p:sp>
      <p:sp>
        <p:nvSpPr>
          <p:cNvPr id="273" name="Shape 273"/>
          <p:cNvSpPr/>
          <p:nvPr/>
        </p:nvSpPr>
        <p:spPr>
          <a:xfrm>
            <a:off x="6217920" y="1572768"/>
            <a:ext cx="5285232" cy="2000000"/>
          </a:xfrm>
          <a:prstGeom prst="roundRect">
            <a:avLst>
              <a:gd name="adj" fmla="val 2600"/>
            </a:avLst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274" name="Text 274"/>
          <p:cNvSpPr txBox="1"/>
          <p:nvPr/>
        </p:nvSpPr>
        <p:spPr>
          <a:xfrm>
            <a:off x="6492240" y="1772768"/>
            <a:ext cx="4736592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250" b="1" spc="200" kern="0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Ihr arbeitet weiter</a:t>
            </a:r>
          </a:p>
        </p:txBody>
      </p:sp>
      <p:sp>
        <p:nvSpPr>
          <p:cNvPr id="275" name="Text 275"/>
          <p:cNvSpPr txBox="1"/>
          <p:nvPr/>
        </p:nvSpPr>
        <p:spPr>
          <a:xfrm>
            <a:off x="6492240" y="2192768"/>
            <a:ext cx="4736592" cy="11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Am zweiten Trichter, oder an der Schärfung eurer Frage.</a:t>
            </a:r>
          </a:p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Wer durch ist: Schreib Stufe 4 vollständig aus, mit Blocknummern.</a:t>
            </a:r>
          </a:p>
        </p:txBody>
      </p:sp>
      <p:sp>
        <p:nvSpPr>
          <p:cNvPr id="276" name="Shape 276"/>
          <p:cNvSpPr/>
          <p:nvPr/>
        </p:nvSpPr>
        <p:spPr>
          <a:xfrm>
            <a:off x="658368" y="4150000"/>
            <a:ext cx="10844784" cy="1250000"/>
          </a:xfrm>
          <a:prstGeom prst="roundRect">
            <a:avLst>
              <a:gd name="adj" fmla="val 2600"/>
            </a:avLst>
          </a:prstGeom>
          <a:solidFill>
            <a:srgbClr val="FBEDE7"/>
          </a:solidFill>
          <a:ln w="12700">
            <a:solidFill>
              <a:srgbClr val="E2725B"/>
            </a:solidFill>
          </a:ln>
        </p:spPr>
        <p:txBody>
          <a:bodyPr/>
          <a:lstStyle/>
          <a:p/>
        </p:txBody>
      </p:sp>
      <p:sp>
        <p:nvSpPr>
          <p:cNvPr id="277" name="Text 277"/>
          <p:cNvSpPr txBox="1"/>
          <p:nvPr/>
        </p:nvSpPr>
        <p:spPr>
          <a:xfrm>
            <a:off x="987552" y="4300000"/>
            <a:ext cx="10186416" cy="3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00" b="1" dirty="0">
                <a:solidFill>
                  <a:srgbClr val="A844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Wenn gar nichts kommt</a:t>
            </a:r>
          </a:p>
        </p:txBody>
      </p:sp>
      <p:sp>
        <p:nvSpPr>
          <p:cNvPr id="278" name="Text 278"/>
          <p:cNvSpPr txBox="1"/>
          <p:nvPr/>
        </p:nvSpPr>
        <p:spPr>
          <a:xfrm>
            <a:off x="987552" y="4670000"/>
            <a:ext cx="10186416" cy="6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0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Dann bekommst du M 13 – den Themenkatalog mit der Impulsliste der IB und je zwölf Fragen für Standard Level und Higher Level. Aber erst jetzt: Vorher ausgeteilt, schaltet er die eigene Suche ab.</a:t>
            </a:r>
          </a:p>
        </p:txBody>
      </p:sp>
      <p:sp>
        <p:nvSpPr>
          <p:cNvPr id="282" name="Text 282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4</a:t>
            </a:r>
          </a:p>
        </p:txBody>
      </p:sp>
      <p:sp>
        <p:nvSpPr>
          <p:cNvPr id="283" name="Text 283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14 / 18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Text 355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MATERIAL M 13</a:t>
            </a:r>
          </a:p>
        </p:txBody>
      </p:sp>
      <p:sp>
        <p:nvSpPr>
          <p:cNvPr id="356" name="Text 356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Der Themenkatalog</a:t>
            </a:r>
          </a:p>
        </p:txBody>
      </p:sp>
      <p:sp>
        <p:nvSpPr>
          <p:cNvPr id="357" name="Shape 357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284" name="Text 284"/>
          <p:cNvSpPr txBox="1"/>
          <p:nvPr/>
        </p:nvSpPr>
        <p:spPr>
          <a:xfrm>
            <a:off x="658368" y="1572768"/>
            <a:ext cx="10844784" cy="4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M 13 hat drei Teile. Der erste ist die offizielle Impulsliste der IB – 40 Stichwörter aus den Lehrerhandreichungen. Hier eine Auswahl davon:</a:t>
            </a:r>
          </a:p>
        </p:txBody>
      </p:sp>
      <p:sp>
        <p:nvSpPr>
          <p:cNvPr id="285" name="Shape 285"/>
          <p:cNvSpPr/>
          <p:nvPr/>
        </p:nvSpPr>
        <p:spPr>
          <a:xfrm>
            <a:off x="658368" y="2192768"/>
            <a:ext cx="1325598" cy="39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286" name="Text 286"/>
          <p:cNvSpPr txBox="1"/>
          <p:nvPr/>
        </p:nvSpPr>
        <p:spPr>
          <a:xfrm>
            <a:off x="658368" y="2192768"/>
            <a:ext cx="1325598" cy="39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0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Sport</a:t>
            </a:r>
          </a:p>
        </p:txBody>
      </p:sp>
      <p:sp>
        <p:nvSpPr>
          <p:cNvPr id="287" name="Shape 287"/>
          <p:cNvSpPr/>
          <p:nvPr/>
        </p:nvSpPr>
        <p:spPr>
          <a:xfrm>
            <a:off x="2013966" y="2192768"/>
            <a:ext cx="1325598" cy="39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288" name="Text 288"/>
          <p:cNvSpPr txBox="1"/>
          <p:nvPr/>
        </p:nvSpPr>
        <p:spPr>
          <a:xfrm>
            <a:off x="2013966" y="2192768"/>
            <a:ext cx="1325598" cy="39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0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Archäologie</a:t>
            </a:r>
          </a:p>
        </p:txBody>
      </p:sp>
      <p:sp>
        <p:nvSpPr>
          <p:cNvPr id="289" name="Shape 289"/>
          <p:cNvSpPr/>
          <p:nvPr/>
        </p:nvSpPr>
        <p:spPr>
          <a:xfrm>
            <a:off x="3369564" y="2192768"/>
            <a:ext cx="1325598" cy="39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290" name="Text 290"/>
          <p:cNvSpPr txBox="1"/>
          <p:nvPr/>
        </p:nvSpPr>
        <p:spPr>
          <a:xfrm>
            <a:off x="3369564" y="2192768"/>
            <a:ext cx="1325598" cy="39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0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Computer</a:t>
            </a:r>
          </a:p>
        </p:txBody>
      </p:sp>
      <p:sp>
        <p:nvSpPr>
          <p:cNvPr id="291" name="Shape 291"/>
          <p:cNvSpPr/>
          <p:nvPr/>
        </p:nvSpPr>
        <p:spPr>
          <a:xfrm>
            <a:off x="4725162" y="2192768"/>
            <a:ext cx="1325598" cy="39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292" name="Text 292"/>
          <p:cNvSpPr txBox="1"/>
          <p:nvPr/>
        </p:nvSpPr>
        <p:spPr>
          <a:xfrm>
            <a:off x="4725162" y="2192768"/>
            <a:ext cx="1325598" cy="39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0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Algorithmen</a:t>
            </a:r>
          </a:p>
        </p:txBody>
      </p:sp>
      <p:sp>
        <p:nvSpPr>
          <p:cNvPr id="293" name="Shape 293"/>
          <p:cNvSpPr/>
          <p:nvPr/>
        </p:nvSpPr>
        <p:spPr>
          <a:xfrm>
            <a:off x="6080760" y="2192768"/>
            <a:ext cx="1325598" cy="39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294" name="Text 294"/>
          <p:cNvSpPr txBox="1"/>
          <p:nvPr/>
        </p:nvSpPr>
        <p:spPr>
          <a:xfrm>
            <a:off x="6080760" y="2192768"/>
            <a:ext cx="1325598" cy="39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0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Musik</a:t>
            </a:r>
          </a:p>
        </p:txBody>
      </p:sp>
      <p:sp>
        <p:nvSpPr>
          <p:cNvPr id="295" name="Shape 295"/>
          <p:cNvSpPr/>
          <p:nvPr/>
        </p:nvSpPr>
        <p:spPr>
          <a:xfrm>
            <a:off x="7436358" y="2192768"/>
            <a:ext cx="1325598" cy="39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296" name="Text 296"/>
          <p:cNvSpPr txBox="1"/>
          <p:nvPr/>
        </p:nvSpPr>
        <p:spPr>
          <a:xfrm>
            <a:off x="7436358" y="2192768"/>
            <a:ext cx="1325598" cy="39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0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Sinus</a:t>
            </a:r>
          </a:p>
        </p:txBody>
      </p:sp>
      <p:sp>
        <p:nvSpPr>
          <p:cNvPr id="297" name="Shape 297"/>
          <p:cNvSpPr/>
          <p:nvPr/>
        </p:nvSpPr>
        <p:spPr>
          <a:xfrm>
            <a:off x="8791956" y="2192768"/>
            <a:ext cx="1325598" cy="39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298" name="Text 298"/>
          <p:cNvSpPr txBox="1"/>
          <p:nvPr/>
        </p:nvSpPr>
        <p:spPr>
          <a:xfrm>
            <a:off x="8791956" y="2192768"/>
            <a:ext cx="1325598" cy="39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0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Bewegung</a:t>
            </a:r>
          </a:p>
        </p:txBody>
      </p:sp>
      <p:sp>
        <p:nvSpPr>
          <p:cNvPr id="299" name="Shape 299"/>
          <p:cNvSpPr/>
          <p:nvPr/>
        </p:nvSpPr>
        <p:spPr>
          <a:xfrm>
            <a:off x="10147554" y="2192768"/>
            <a:ext cx="1325598" cy="39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300" name="Text 300"/>
          <p:cNvSpPr txBox="1"/>
          <p:nvPr/>
        </p:nvSpPr>
        <p:spPr>
          <a:xfrm>
            <a:off x="10147554" y="2192768"/>
            <a:ext cx="1325598" cy="39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0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</a:t>
            </a:r>
          </a:p>
        </p:txBody>
      </p:sp>
      <p:sp>
        <p:nvSpPr>
          <p:cNvPr id="301" name="Shape 301"/>
          <p:cNvSpPr/>
          <p:nvPr/>
        </p:nvSpPr>
        <p:spPr>
          <a:xfrm>
            <a:off x="658368" y="2612768"/>
            <a:ext cx="1325598" cy="39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302" name="Text 302"/>
          <p:cNvSpPr txBox="1"/>
          <p:nvPr/>
        </p:nvSpPr>
        <p:spPr>
          <a:xfrm>
            <a:off x="658368" y="2612768"/>
            <a:ext cx="1325598" cy="39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0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Elektrizität</a:t>
            </a:r>
          </a:p>
        </p:txBody>
      </p:sp>
      <p:sp>
        <p:nvSpPr>
          <p:cNvPr id="303" name="Shape 303"/>
          <p:cNvSpPr/>
          <p:nvPr/>
        </p:nvSpPr>
        <p:spPr>
          <a:xfrm>
            <a:off x="2013966" y="2612768"/>
            <a:ext cx="1325598" cy="39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04" name="Text 304"/>
          <p:cNvSpPr txBox="1"/>
          <p:nvPr/>
        </p:nvSpPr>
        <p:spPr>
          <a:xfrm>
            <a:off x="2013966" y="2612768"/>
            <a:ext cx="1325598" cy="39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0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Wasser</a:t>
            </a:r>
          </a:p>
        </p:txBody>
      </p:sp>
      <p:sp>
        <p:nvSpPr>
          <p:cNvPr id="305" name="Shape 305"/>
          <p:cNvSpPr/>
          <p:nvPr/>
        </p:nvSpPr>
        <p:spPr>
          <a:xfrm>
            <a:off x="3369564" y="2612768"/>
            <a:ext cx="1325598" cy="39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306" name="Text 306"/>
          <p:cNvSpPr txBox="1"/>
          <p:nvPr/>
        </p:nvSpPr>
        <p:spPr>
          <a:xfrm>
            <a:off x="3369564" y="2612768"/>
            <a:ext cx="1325598" cy="39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0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Weltraum</a:t>
            </a:r>
          </a:p>
        </p:txBody>
      </p:sp>
      <p:sp>
        <p:nvSpPr>
          <p:cNvPr id="307" name="Shape 307"/>
          <p:cNvSpPr/>
          <p:nvPr/>
        </p:nvSpPr>
        <p:spPr>
          <a:xfrm>
            <a:off x="4725162" y="2612768"/>
            <a:ext cx="1325598" cy="39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08" name="Text 308"/>
          <p:cNvSpPr txBox="1"/>
          <p:nvPr/>
        </p:nvSpPr>
        <p:spPr>
          <a:xfrm>
            <a:off x="4725162" y="2612768"/>
            <a:ext cx="1325598" cy="39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0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Umlaufbahnen</a:t>
            </a:r>
          </a:p>
        </p:txBody>
      </p:sp>
      <p:sp>
        <p:nvSpPr>
          <p:cNvPr id="309" name="Shape 309"/>
          <p:cNvSpPr/>
          <p:nvPr/>
        </p:nvSpPr>
        <p:spPr>
          <a:xfrm>
            <a:off x="6080760" y="2612768"/>
            <a:ext cx="1325598" cy="39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310" name="Text 310"/>
          <p:cNvSpPr txBox="1"/>
          <p:nvPr/>
        </p:nvSpPr>
        <p:spPr>
          <a:xfrm>
            <a:off x="6080760" y="2612768"/>
            <a:ext cx="1325598" cy="39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0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Vulkane</a:t>
            </a:r>
          </a:p>
        </p:txBody>
      </p:sp>
      <p:sp>
        <p:nvSpPr>
          <p:cNvPr id="311" name="Shape 311"/>
          <p:cNvSpPr/>
          <p:nvPr/>
        </p:nvSpPr>
        <p:spPr>
          <a:xfrm>
            <a:off x="7436358" y="2612768"/>
            <a:ext cx="1325598" cy="39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12" name="Text 312"/>
          <p:cNvSpPr txBox="1"/>
          <p:nvPr/>
        </p:nvSpPr>
        <p:spPr>
          <a:xfrm>
            <a:off x="7436358" y="2612768"/>
            <a:ext cx="1325598" cy="39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0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Ernährung</a:t>
            </a:r>
          </a:p>
        </p:txBody>
      </p:sp>
      <p:sp>
        <p:nvSpPr>
          <p:cNvPr id="313" name="Shape 313"/>
          <p:cNvSpPr/>
          <p:nvPr/>
        </p:nvSpPr>
        <p:spPr>
          <a:xfrm>
            <a:off x="8791956" y="2612768"/>
            <a:ext cx="1325598" cy="39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314" name="Text 314"/>
          <p:cNvSpPr txBox="1"/>
          <p:nvPr/>
        </p:nvSpPr>
        <p:spPr>
          <a:xfrm>
            <a:off x="8791956" y="2612768"/>
            <a:ext cx="1325598" cy="39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0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Euler</a:t>
            </a:r>
          </a:p>
        </p:txBody>
      </p:sp>
      <p:sp>
        <p:nvSpPr>
          <p:cNvPr id="315" name="Shape 315"/>
          <p:cNvSpPr/>
          <p:nvPr/>
        </p:nvSpPr>
        <p:spPr>
          <a:xfrm>
            <a:off x="10147554" y="2612768"/>
            <a:ext cx="1325598" cy="39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16" name="Text 316"/>
          <p:cNvSpPr txBox="1"/>
          <p:nvPr/>
        </p:nvSpPr>
        <p:spPr>
          <a:xfrm>
            <a:off x="10147554" y="2612768"/>
            <a:ext cx="1325598" cy="39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0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Spiele</a:t>
            </a:r>
          </a:p>
        </p:txBody>
      </p:sp>
      <p:sp>
        <p:nvSpPr>
          <p:cNvPr id="317" name="Shape 317"/>
          <p:cNvSpPr/>
          <p:nvPr/>
        </p:nvSpPr>
        <p:spPr>
          <a:xfrm>
            <a:off x="658368" y="3032768"/>
            <a:ext cx="1325598" cy="39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18" name="Text 318"/>
          <p:cNvSpPr txBox="1"/>
          <p:nvPr/>
        </p:nvSpPr>
        <p:spPr>
          <a:xfrm>
            <a:off x="658368" y="3032768"/>
            <a:ext cx="1325598" cy="39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0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Symmetrie</a:t>
            </a:r>
          </a:p>
        </p:txBody>
      </p:sp>
      <p:sp>
        <p:nvSpPr>
          <p:cNvPr id="319" name="Shape 319"/>
          <p:cNvSpPr/>
          <p:nvPr/>
        </p:nvSpPr>
        <p:spPr>
          <a:xfrm>
            <a:off x="2013966" y="3032768"/>
            <a:ext cx="1325598" cy="39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320" name="Text 320"/>
          <p:cNvSpPr txBox="1"/>
          <p:nvPr/>
        </p:nvSpPr>
        <p:spPr>
          <a:xfrm>
            <a:off x="2013966" y="3032768"/>
            <a:ext cx="1325598" cy="39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0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Architektur</a:t>
            </a:r>
          </a:p>
        </p:txBody>
      </p:sp>
      <p:sp>
        <p:nvSpPr>
          <p:cNvPr id="321" name="Shape 321"/>
          <p:cNvSpPr/>
          <p:nvPr/>
        </p:nvSpPr>
        <p:spPr>
          <a:xfrm>
            <a:off x="3369564" y="3032768"/>
            <a:ext cx="1325598" cy="39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22" name="Text 322"/>
          <p:cNvSpPr txBox="1"/>
          <p:nvPr/>
        </p:nvSpPr>
        <p:spPr>
          <a:xfrm>
            <a:off x="3369564" y="3032768"/>
            <a:ext cx="1325598" cy="39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0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Codes</a:t>
            </a:r>
          </a:p>
        </p:txBody>
      </p:sp>
      <p:sp>
        <p:nvSpPr>
          <p:cNvPr id="323" name="Shape 323"/>
          <p:cNvSpPr/>
          <p:nvPr/>
        </p:nvSpPr>
        <p:spPr>
          <a:xfrm>
            <a:off x="4725162" y="3032768"/>
            <a:ext cx="1325598" cy="39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324" name="Text 324"/>
          <p:cNvSpPr txBox="1"/>
          <p:nvPr/>
        </p:nvSpPr>
        <p:spPr>
          <a:xfrm>
            <a:off x="4725162" y="3032768"/>
            <a:ext cx="1325598" cy="39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0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Internet</a:t>
            </a:r>
          </a:p>
        </p:txBody>
      </p:sp>
      <p:sp>
        <p:nvSpPr>
          <p:cNvPr id="325" name="Shape 325"/>
          <p:cNvSpPr/>
          <p:nvPr/>
        </p:nvSpPr>
        <p:spPr>
          <a:xfrm>
            <a:off x="6080760" y="3032768"/>
            <a:ext cx="1325598" cy="39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26" name="Text 326"/>
          <p:cNvSpPr txBox="1"/>
          <p:nvPr/>
        </p:nvSpPr>
        <p:spPr>
          <a:xfrm>
            <a:off x="6080760" y="3032768"/>
            <a:ext cx="1325598" cy="39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0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Fliesenlegen</a:t>
            </a:r>
          </a:p>
        </p:txBody>
      </p:sp>
      <p:sp>
        <p:nvSpPr>
          <p:cNvPr id="327" name="Shape 327"/>
          <p:cNvSpPr/>
          <p:nvPr/>
        </p:nvSpPr>
        <p:spPr>
          <a:xfrm>
            <a:off x="7436358" y="3032768"/>
            <a:ext cx="1325598" cy="39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328" name="Text 328"/>
          <p:cNvSpPr txBox="1"/>
          <p:nvPr/>
        </p:nvSpPr>
        <p:spPr>
          <a:xfrm>
            <a:off x="7436358" y="3032768"/>
            <a:ext cx="1325598" cy="39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0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Bevölkerung</a:t>
            </a:r>
          </a:p>
        </p:txBody>
      </p:sp>
      <p:sp>
        <p:nvSpPr>
          <p:cNvPr id="329" name="Shape 329"/>
          <p:cNvSpPr/>
          <p:nvPr/>
        </p:nvSpPr>
        <p:spPr>
          <a:xfrm>
            <a:off x="8791956" y="3032768"/>
            <a:ext cx="1325598" cy="39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30" name="Text 330"/>
          <p:cNvSpPr txBox="1"/>
          <p:nvPr/>
        </p:nvSpPr>
        <p:spPr>
          <a:xfrm>
            <a:off x="8791956" y="3032768"/>
            <a:ext cx="1325598" cy="39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0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Viren</a:t>
            </a:r>
          </a:p>
        </p:txBody>
      </p:sp>
      <p:sp>
        <p:nvSpPr>
          <p:cNvPr id="331" name="Shape 331"/>
          <p:cNvSpPr/>
          <p:nvPr/>
        </p:nvSpPr>
        <p:spPr>
          <a:xfrm>
            <a:off x="10147554" y="3032768"/>
            <a:ext cx="1325598" cy="39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332" name="Text 332"/>
          <p:cNvSpPr txBox="1"/>
          <p:nvPr/>
        </p:nvSpPr>
        <p:spPr>
          <a:xfrm>
            <a:off x="10147554" y="3032768"/>
            <a:ext cx="1325598" cy="39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0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Medizin</a:t>
            </a:r>
          </a:p>
        </p:txBody>
      </p:sp>
      <p:sp>
        <p:nvSpPr>
          <p:cNvPr id="333" name="Shape 333"/>
          <p:cNvSpPr/>
          <p:nvPr/>
        </p:nvSpPr>
        <p:spPr>
          <a:xfrm>
            <a:off x="658368" y="3452768"/>
            <a:ext cx="1325598" cy="39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334" name="Text 334"/>
          <p:cNvSpPr txBox="1"/>
          <p:nvPr/>
        </p:nvSpPr>
        <p:spPr>
          <a:xfrm>
            <a:off x="658368" y="3452768"/>
            <a:ext cx="1325598" cy="39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0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Tanzen</a:t>
            </a:r>
          </a:p>
        </p:txBody>
      </p:sp>
      <p:sp>
        <p:nvSpPr>
          <p:cNvPr id="335" name="Shape 335"/>
          <p:cNvSpPr/>
          <p:nvPr/>
        </p:nvSpPr>
        <p:spPr>
          <a:xfrm>
            <a:off x="2013966" y="3452768"/>
            <a:ext cx="1325598" cy="39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36" name="Text 336"/>
          <p:cNvSpPr txBox="1"/>
          <p:nvPr/>
        </p:nvSpPr>
        <p:spPr>
          <a:xfrm>
            <a:off x="2013966" y="3452768"/>
            <a:ext cx="1325598" cy="39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0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Pi</a:t>
            </a:r>
          </a:p>
        </p:txBody>
      </p:sp>
      <p:sp>
        <p:nvSpPr>
          <p:cNvPr id="337" name="Shape 337"/>
          <p:cNvSpPr/>
          <p:nvPr/>
        </p:nvSpPr>
        <p:spPr>
          <a:xfrm>
            <a:off x="3369564" y="3452768"/>
            <a:ext cx="1325598" cy="39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338" name="Text 338"/>
          <p:cNvSpPr txBox="1"/>
          <p:nvPr/>
        </p:nvSpPr>
        <p:spPr>
          <a:xfrm>
            <a:off x="3369564" y="3452768"/>
            <a:ext cx="1325598" cy="39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0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Geografie</a:t>
            </a:r>
          </a:p>
        </p:txBody>
      </p:sp>
      <p:sp>
        <p:nvSpPr>
          <p:cNvPr id="339" name="Shape 339"/>
          <p:cNvSpPr/>
          <p:nvPr/>
        </p:nvSpPr>
        <p:spPr>
          <a:xfrm>
            <a:off x="4725162" y="3452768"/>
            <a:ext cx="1325598" cy="39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40" name="Text 340"/>
          <p:cNvSpPr txBox="1"/>
          <p:nvPr/>
        </p:nvSpPr>
        <p:spPr>
          <a:xfrm>
            <a:off x="4725162" y="3452768"/>
            <a:ext cx="1325598" cy="39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0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Biologie</a:t>
            </a:r>
          </a:p>
        </p:txBody>
      </p:sp>
      <p:sp>
        <p:nvSpPr>
          <p:cNvPr id="341" name="Shape 341"/>
          <p:cNvSpPr/>
          <p:nvPr/>
        </p:nvSpPr>
        <p:spPr>
          <a:xfrm>
            <a:off x="6080760" y="3452768"/>
            <a:ext cx="1325598" cy="39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342" name="Text 342"/>
          <p:cNvSpPr txBox="1"/>
          <p:nvPr/>
        </p:nvSpPr>
        <p:spPr>
          <a:xfrm>
            <a:off x="6080760" y="3452768"/>
            <a:ext cx="1325598" cy="39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0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Wirtschaft</a:t>
            </a:r>
          </a:p>
        </p:txBody>
      </p:sp>
      <p:sp>
        <p:nvSpPr>
          <p:cNvPr id="343" name="Shape 343"/>
          <p:cNvSpPr/>
          <p:nvPr/>
        </p:nvSpPr>
        <p:spPr>
          <a:xfrm>
            <a:off x="7436358" y="3452768"/>
            <a:ext cx="1325598" cy="39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44" name="Text 344"/>
          <p:cNvSpPr txBox="1"/>
          <p:nvPr/>
        </p:nvSpPr>
        <p:spPr>
          <a:xfrm>
            <a:off x="7436358" y="3452768"/>
            <a:ext cx="1325598" cy="39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0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Physik</a:t>
            </a:r>
          </a:p>
        </p:txBody>
      </p:sp>
      <p:sp>
        <p:nvSpPr>
          <p:cNvPr id="345" name="Shape 345"/>
          <p:cNvSpPr/>
          <p:nvPr/>
        </p:nvSpPr>
        <p:spPr>
          <a:xfrm>
            <a:off x="8791956" y="3452768"/>
            <a:ext cx="1325598" cy="39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346" name="Text 346"/>
          <p:cNvSpPr txBox="1"/>
          <p:nvPr/>
        </p:nvSpPr>
        <p:spPr>
          <a:xfrm>
            <a:off x="8791956" y="3452768"/>
            <a:ext cx="1325598" cy="39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0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Chemie</a:t>
            </a:r>
          </a:p>
        </p:txBody>
      </p:sp>
      <p:sp>
        <p:nvSpPr>
          <p:cNvPr id="347" name="Shape 347"/>
          <p:cNvSpPr/>
          <p:nvPr/>
        </p:nvSpPr>
        <p:spPr>
          <a:xfrm>
            <a:off x="10147554" y="3452768"/>
            <a:ext cx="1325598" cy="39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48" name="Text 348"/>
          <p:cNvSpPr txBox="1"/>
          <p:nvPr/>
        </p:nvSpPr>
        <p:spPr>
          <a:xfrm>
            <a:off x="10147554" y="3452768"/>
            <a:ext cx="1325598" cy="39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0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Psychologie</a:t>
            </a:r>
          </a:p>
        </p:txBody>
      </p:sp>
      <p:sp>
        <p:nvSpPr>
          <p:cNvPr id="349" name="Shape 349"/>
          <p:cNvSpPr/>
          <p:nvPr/>
        </p:nvSpPr>
        <p:spPr>
          <a:xfrm>
            <a:off x="658368" y="3992768"/>
            <a:ext cx="5285232" cy="1250000"/>
          </a:xfrm>
          <a:prstGeom prst="roundRect">
            <a:avLst>
              <a:gd name="adj" fmla="val 26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50" name="Text 350"/>
          <p:cNvSpPr txBox="1"/>
          <p:nvPr/>
        </p:nvSpPr>
        <p:spPr>
          <a:xfrm>
            <a:off x="932688" y="4192768"/>
            <a:ext cx="4736592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250" b="1" spc="200" kern="0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Standard Level</a:t>
            </a:r>
          </a:p>
        </p:txBody>
      </p:sp>
      <p:sp>
        <p:nvSpPr>
          <p:cNvPr id="351" name="Text 351"/>
          <p:cNvSpPr txBox="1"/>
          <p:nvPr/>
        </p:nvSpPr>
        <p:spPr>
          <a:xfrm>
            <a:off x="932688" y="4612768"/>
            <a:ext cx="4736592" cy="4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Zwölf Fragen mit Blocknummern und je einem Hinweis, worauf du achten musst.</a:t>
            </a:r>
          </a:p>
        </p:txBody>
      </p:sp>
      <p:sp>
        <p:nvSpPr>
          <p:cNvPr id="352" name="Shape 352"/>
          <p:cNvSpPr/>
          <p:nvPr/>
        </p:nvSpPr>
        <p:spPr>
          <a:xfrm>
            <a:off x="6217920" y="3992768"/>
            <a:ext cx="5285232" cy="1250000"/>
          </a:xfrm>
          <a:prstGeom prst="roundRect">
            <a:avLst>
              <a:gd name="adj" fmla="val 2600"/>
            </a:avLst>
          </a:prstGeom>
          <a:solidFill>
            <a:srgbClr val="E7EFD8"/>
          </a:solidFill>
          <a:ln w="12700">
            <a:solidFill>
              <a:srgbClr val="8FB840"/>
            </a:solidFill>
          </a:ln>
        </p:spPr>
        <p:txBody>
          <a:bodyPr/>
          <a:lstStyle/>
          <a:p/>
        </p:txBody>
      </p:sp>
      <p:sp>
        <p:nvSpPr>
          <p:cNvPr id="353" name="Text 353"/>
          <p:cNvSpPr txBox="1"/>
          <p:nvPr/>
        </p:nvSpPr>
        <p:spPr>
          <a:xfrm>
            <a:off x="6492240" y="4192768"/>
            <a:ext cx="4736592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250" b="1" spc="200" kern="0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Higher Level</a:t>
            </a:r>
          </a:p>
        </p:txBody>
      </p:sp>
      <p:sp>
        <p:nvSpPr>
          <p:cNvPr id="354" name="Text 354"/>
          <p:cNvSpPr txBox="1"/>
          <p:nvPr/>
        </p:nvSpPr>
        <p:spPr>
          <a:xfrm>
            <a:off x="6492240" y="4612768"/>
            <a:ext cx="4736592" cy="4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Zwölf zusätzliche Fragen, die Anspruch und Stringenz überhaupt möglich machen.</a:t>
            </a:r>
          </a:p>
        </p:txBody>
      </p:sp>
      <p:sp>
        <p:nvSpPr>
          <p:cNvPr id="358" name="Text 358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4</a:t>
            </a:r>
          </a:p>
        </p:txBody>
      </p:sp>
      <p:sp>
        <p:nvSpPr>
          <p:cNvPr id="359" name="Text 359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15 / 18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Text 374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MINUTE 80 BIS 90</a:t>
            </a:r>
          </a:p>
        </p:txBody>
      </p:sp>
      <p:sp>
        <p:nvSpPr>
          <p:cNvPr id="375" name="Text 375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Dein Satz mit Fragezeichen</a:t>
            </a:r>
          </a:p>
        </p:txBody>
      </p:sp>
      <p:sp>
        <p:nvSpPr>
          <p:cNvPr id="376" name="Shape 376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360" name="Shape 360"/>
          <p:cNvSpPr/>
          <p:nvPr/>
        </p:nvSpPr>
        <p:spPr>
          <a:xfrm>
            <a:off x="658368" y="1572768"/>
            <a:ext cx="10844784" cy="850000"/>
          </a:xfrm>
          <a:prstGeom prst="roundRect">
            <a:avLst>
              <a:gd name="adj" fmla="val 2600"/>
            </a:avLst>
          </a:prstGeom>
          <a:solidFill>
            <a:srgbClr val="DCE8C2"/>
          </a:solidFill>
          <a:ln w="12700">
            <a:solidFill>
              <a:srgbClr val="8FB840"/>
            </a:solidFill>
          </a:ln>
        </p:spPr>
        <p:txBody>
          <a:bodyPr/>
          <a:lstStyle/>
          <a:p/>
        </p:txBody>
      </p:sp>
      <p:sp>
        <p:nvSpPr>
          <p:cNvPr id="361" name="Text 361"/>
          <p:cNvSpPr txBox="1"/>
          <p:nvPr/>
        </p:nvSpPr>
        <p:spPr>
          <a:xfrm>
            <a:off x="987552" y="1572768"/>
            <a:ext cx="10186416" cy="8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0000"/>
              </a:lnSpc>
              <a:buNone/>
            </a:pPr>
            <a:r>
              <a:rPr lang="de-DE" sz="1500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„Schreib deine vorläufige Fragestellung in einem Satz unten auf das Trichterblatt und gib es ab.“</a:t>
            </a:r>
          </a:p>
        </p:txBody>
      </p:sp>
      <p:sp>
        <p:nvSpPr>
          <p:cNvPr id="362" name="Shape 362"/>
          <p:cNvSpPr/>
          <p:nvPr/>
        </p:nvSpPr>
        <p:spPr>
          <a:xfrm>
            <a:off x="658368" y="2572768"/>
            <a:ext cx="10844784" cy="726848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63" name="Text 363"/>
          <p:cNvSpPr txBox="1"/>
          <p:nvPr/>
        </p:nvSpPr>
        <p:spPr>
          <a:xfrm>
            <a:off x="877824" y="2572768"/>
            <a:ext cx="4600000" cy="72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35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Endet sie mit einem Fragezeichen?</a:t>
            </a:r>
          </a:p>
        </p:txBody>
      </p:sp>
      <p:sp>
        <p:nvSpPr>
          <p:cNvPr id="364" name="Text 364"/>
          <p:cNvSpPr txBox="1"/>
          <p:nvPr/>
        </p:nvSpPr>
        <p:spPr>
          <a:xfrm>
            <a:off x="5677824" y="2572768"/>
            <a:ext cx="5544784" cy="72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Wenn nicht, ist es ein Thema und keine Frage.</a:t>
            </a:r>
          </a:p>
        </p:txBody>
      </p:sp>
      <p:sp>
        <p:nvSpPr>
          <p:cNvPr id="365" name="Shape 365"/>
          <p:cNvSpPr/>
          <p:nvPr/>
        </p:nvSpPr>
        <p:spPr>
          <a:xfrm>
            <a:off x="658368" y="3372768"/>
            <a:ext cx="10844784" cy="726848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366" name="Text 366"/>
          <p:cNvSpPr txBox="1"/>
          <p:nvPr/>
        </p:nvSpPr>
        <p:spPr>
          <a:xfrm>
            <a:off x="877824" y="3372768"/>
            <a:ext cx="4600000" cy="72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35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Kann eine Rechnung sie beantworten?</a:t>
            </a:r>
          </a:p>
        </p:txBody>
      </p:sp>
      <p:sp>
        <p:nvSpPr>
          <p:cNvPr id="367" name="Text 367"/>
          <p:cNvSpPr txBox="1"/>
          <p:nvPr/>
        </p:nvSpPr>
        <p:spPr>
          <a:xfrm>
            <a:off x="5677824" y="3372768"/>
            <a:ext cx="5544784" cy="72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Wenn nicht, ist es ein Referat.</a:t>
            </a:r>
          </a:p>
        </p:txBody>
      </p:sp>
      <p:sp>
        <p:nvSpPr>
          <p:cNvPr id="368" name="Shape 368"/>
          <p:cNvSpPr/>
          <p:nvPr/>
        </p:nvSpPr>
        <p:spPr>
          <a:xfrm>
            <a:off x="658368" y="4172768"/>
            <a:ext cx="10844784" cy="726848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69" name="Text 369"/>
          <p:cNvSpPr txBox="1"/>
          <p:nvPr/>
        </p:nvSpPr>
        <p:spPr>
          <a:xfrm>
            <a:off x="877824" y="4172768"/>
            <a:ext cx="4600000" cy="72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35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Kannst du sie in einem Satz erklären?</a:t>
            </a:r>
          </a:p>
        </p:txBody>
      </p:sp>
      <p:sp>
        <p:nvSpPr>
          <p:cNvPr id="370" name="Text 370"/>
          <p:cNvSpPr txBox="1"/>
          <p:nvPr/>
        </p:nvSpPr>
        <p:spPr>
          <a:xfrm>
            <a:off x="5677824" y="4172768"/>
            <a:ext cx="5544784" cy="72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Wenn nicht, ist sie zu groß.</a:t>
            </a:r>
          </a:p>
        </p:txBody>
      </p:sp>
      <p:sp>
        <p:nvSpPr>
          <p:cNvPr id="371" name="Shape 371"/>
          <p:cNvSpPr/>
          <p:nvPr/>
        </p:nvSpPr>
        <p:spPr>
          <a:xfrm>
            <a:off x="658368" y="4972768"/>
            <a:ext cx="10844784" cy="726848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372" name="Text 372"/>
          <p:cNvSpPr txBox="1"/>
          <p:nvPr/>
        </p:nvSpPr>
        <p:spPr>
          <a:xfrm>
            <a:off x="877824" y="4972768"/>
            <a:ext cx="4600000" cy="72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35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Weißt du, woher deine Zahlen kommen?</a:t>
            </a:r>
          </a:p>
        </p:txBody>
      </p:sp>
      <p:sp>
        <p:nvSpPr>
          <p:cNvPr id="373" name="Text 373"/>
          <p:cNvSpPr txBox="1"/>
          <p:nvPr/>
        </p:nvSpPr>
        <p:spPr>
          <a:xfrm>
            <a:off x="5677824" y="4972768"/>
            <a:ext cx="5544784" cy="72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Wenn nicht, ist das deine Hausaufgabe bis zum nächsten Mal.</a:t>
            </a:r>
          </a:p>
        </p:txBody>
      </p:sp>
      <p:sp>
        <p:nvSpPr>
          <p:cNvPr id="377" name="Text 377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4</a:t>
            </a:r>
          </a:p>
        </p:txBody>
      </p:sp>
      <p:sp>
        <p:nvSpPr>
          <p:cNvPr id="378" name="Text 378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16 / 18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Text 387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EINORDNUNG</a:t>
            </a:r>
          </a:p>
        </p:txBody>
      </p:sp>
      <p:sp>
        <p:nvSpPr>
          <p:cNvPr id="388" name="Text 388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Was „vorläufig“ bedeutet</a:t>
            </a:r>
          </a:p>
        </p:txBody>
      </p:sp>
      <p:sp>
        <p:nvSpPr>
          <p:cNvPr id="389" name="Shape 389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379" name="Shape 379"/>
          <p:cNvSpPr/>
          <p:nvPr/>
        </p:nvSpPr>
        <p:spPr>
          <a:xfrm>
            <a:off x="658368" y="1572768"/>
            <a:ext cx="5285232" cy="2350000"/>
          </a:xfrm>
          <a:prstGeom prst="roundRect">
            <a:avLst>
              <a:gd name="adj" fmla="val 26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80" name="Text 380"/>
          <p:cNvSpPr txBox="1"/>
          <p:nvPr/>
        </p:nvSpPr>
        <p:spPr>
          <a:xfrm>
            <a:off x="932688" y="1772768"/>
            <a:ext cx="4736592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250" b="1" spc="200" kern="0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Vorläufig heißt</a:t>
            </a:r>
          </a:p>
        </p:txBody>
      </p:sp>
      <p:sp>
        <p:nvSpPr>
          <p:cNvPr id="381" name="Text 381"/>
          <p:cNvSpPr txBox="1"/>
          <p:nvPr/>
        </p:nvSpPr>
        <p:spPr>
          <a:xfrm>
            <a:off x="932688" y="2192768"/>
            <a:ext cx="4736592" cy="15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Du darfst sie noch ändern. Bis zur Themenanmeldung in Doppelstunde 6 kostet ein Wechsel nichts.</a:t>
            </a:r>
          </a:p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Danach kostet er eine Beratung und einen neuen Untersuchungsplan.</a:t>
            </a:r>
          </a:p>
        </p:txBody>
      </p:sp>
      <p:sp>
        <p:nvSpPr>
          <p:cNvPr id="382" name="Shape 382"/>
          <p:cNvSpPr/>
          <p:nvPr/>
        </p:nvSpPr>
        <p:spPr>
          <a:xfrm>
            <a:off x="6217920" y="1572768"/>
            <a:ext cx="5285232" cy="2350000"/>
          </a:xfrm>
          <a:prstGeom prst="roundRect">
            <a:avLst>
              <a:gd name="adj" fmla="val 2600"/>
            </a:avLst>
          </a:prstGeom>
          <a:solidFill>
            <a:srgbClr val="FBEDE7"/>
          </a:solidFill>
          <a:ln w="12700">
            <a:solidFill>
              <a:srgbClr val="E2725B"/>
            </a:solidFill>
          </a:ln>
        </p:spPr>
        <p:txBody>
          <a:bodyPr/>
          <a:lstStyle/>
          <a:p/>
        </p:txBody>
      </p:sp>
      <p:sp>
        <p:nvSpPr>
          <p:cNvPr id="383" name="Text 383"/>
          <p:cNvSpPr txBox="1"/>
          <p:nvPr/>
        </p:nvSpPr>
        <p:spPr>
          <a:xfrm>
            <a:off x="6492240" y="1772768"/>
            <a:ext cx="4736592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250" b="1" spc="200" kern="0" dirty="0">
                <a:solidFill>
                  <a:srgbClr val="A844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Vorläufig heißt nicht</a:t>
            </a:r>
          </a:p>
        </p:txBody>
      </p:sp>
      <p:sp>
        <p:nvSpPr>
          <p:cNvPr id="384" name="Text 384"/>
          <p:cNvSpPr txBox="1"/>
          <p:nvPr/>
        </p:nvSpPr>
        <p:spPr>
          <a:xfrm>
            <a:off x="6492240" y="2192768"/>
            <a:ext cx="4736592" cy="15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dass du bis Doppelstunde 6 nichts tust. Wer in der Zwischenzeit schon einmal Daten erhebt, merkt früh, ob die Frage trägt.</a:t>
            </a:r>
          </a:p>
        </p:txBody>
      </p:sp>
      <p:sp>
        <p:nvSpPr>
          <p:cNvPr id="385" name="Shape 385"/>
          <p:cNvSpPr/>
          <p:nvPr/>
        </p:nvSpPr>
        <p:spPr>
          <a:xfrm>
            <a:off x="658368" y="4450000"/>
            <a:ext cx="10844784" cy="820000"/>
          </a:xfrm>
          <a:prstGeom prst="roundRect">
            <a:avLst>
              <a:gd name="adj" fmla="val 2600"/>
            </a:avLst>
          </a:prstGeom>
          <a:solidFill>
            <a:srgbClr val="FBEDE7"/>
          </a:solidFill>
          <a:ln w="12700">
            <a:solidFill>
              <a:srgbClr val="E2725B"/>
            </a:solidFill>
          </a:ln>
        </p:spPr>
        <p:txBody>
          <a:bodyPr/>
          <a:lstStyle/>
          <a:p/>
        </p:txBody>
      </p:sp>
      <p:sp>
        <p:nvSpPr>
          <p:cNvPr id="386" name="Text 386"/>
          <p:cNvSpPr txBox="1"/>
          <p:nvPr/>
        </p:nvSpPr>
        <p:spPr>
          <a:xfrm>
            <a:off x="987552" y="4450000"/>
            <a:ext cx="10186416" cy="8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0000"/>
              </a:lnSpc>
              <a:buNone/>
            </a:pPr>
            <a:r>
              <a:rPr lang="de-DE" sz="1500" dirty="0">
                <a:solidFill>
                  <a:srgbClr val="A844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Die beste Prüfung einer Frage ist der erste Versuch, sie zu beantworten.</a:t>
            </a:r>
          </a:p>
        </p:txBody>
      </p:sp>
      <p:sp>
        <p:nvSpPr>
          <p:cNvPr id="390" name="Text 390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4</a:t>
            </a:r>
          </a:p>
        </p:txBody>
      </p:sp>
      <p:sp>
        <p:nvSpPr>
          <p:cNvPr id="391" name="Text 391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17 / 18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Text 403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SO GEHT ES WEITER</a:t>
            </a:r>
          </a:p>
        </p:txBody>
      </p:sp>
      <p:sp>
        <p:nvSpPr>
          <p:cNvPr id="404" name="Text 404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Die nächsten Doppelstunden</a:t>
            </a:r>
          </a:p>
        </p:txBody>
      </p:sp>
      <p:sp>
        <p:nvSpPr>
          <p:cNvPr id="405" name="Shape 405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392" name="Shape 392"/>
          <p:cNvSpPr/>
          <p:nvPr/>
        </p:nvSpPr>
        <p:spPr>
          <a:xfrm>
            <a:off x="658368" y="1572768"/>
            <a:ext cx="5285232" cy="2400000"/>
          </a:xfrm>
          <a:prstGeom prst="roundRect">
            <a:avLst>
              <a:gd name="adj" fmla="val 26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93" name="Text 393"/>
          <p:cNvSpPr txBox="1"/>
          <p:nvPr/>
        </p:nvSpPr>
        <p:spPr>
          <a:xfrm>
            <a:off x="932688" y="1822768"/>
            <a:ext cx="4736592" cy="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50" b="1" spc="2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Doppelstunde 5</a:t>
            </a:r>
          </a:p>
        </p:txBody>
      </p:sp>
      <p:sp>
        <p:nvSpPr>
          <p:cNvPr id="394" name="Text 394"/>
          <p:cNvSpPr txBox="1"/>
          <p:nvPr/>
        </p:nvSpPr>
        <p:spPr>
          <a:xfrm>
            <a:off x="932688" y="2192768"/>
            <a:ext cx="4736592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8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Bewerten lernen I</a:t>
            </a:r>
          </a:p>
        </p:txBody>
      </p:sp>
      <p:sp>
        <p:nvSpPr>
          <p:cNvPr id="395" name="Text 395"/>
          <p:cNvSpPr txBox="1"/>
          <p:nvPr/>
        </p:nvSpPr>
        <p:spPr>
          <a:xfrm>
            <a:off x="932688" y="2722768"/>
            <a:ext cx="4736592" cy="11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0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Ihr seid die Prüfkommission: Eine vollständige Musterarbeit, alle fünf Kriterien, jedes Urteil mit einer Belegstelle.</a:t>
            </a:r>
          </a:p>
        </p:txBody>
      </p:sp>
      <p:sp>
        <p:nvSpPr>
          <p:cNvPr id="396" name="Shape 396"/>
          <p:cNvSpPr/>
          <p:nvPr/>
        </p:nvSpPr>
        <p:spPr>
          <a:xfrm>
            <a:off x="6217920" y="1572768"/>
            <a:ext cx="5285232" cy="2400000"/>
          </a:xfrm>
          <a:prstGeom prst="roundRect">
            <a:avLst>
              <a:gd name="adj" fmla="val 2600"/>
            </a:avLst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397" name="Text 397"/>
          <p:cNvSpPr txBox="1"/>
          <p:nvPr/>
        </p:nvSpPr>
        <p:spPr>
          <a:xfrm>
            <a:off x="6492240" y="1822768"/>
            <a:ext cx="4736592" cy="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50" b="1" spc="2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Doppelstunde 6</a:t>
            </a:r>
          </a:p>
        </p:txBody>
      </p:sp>
      <p:sp>
        <p:nvSpPr>
          <p:cNvPr id="398" name="Text 398"/>
          <p:cNvSpPr txBox="1"/>
          <p:nvPr/>
        </p:nvSpPr>
        <p:spPr>
          <a:xfrm>
            <a:off x="6492240" y="2192768"/>
            <a:ext cx="4736592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8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Festlegung</a:t>
            </a:r>
          </a:p>
        </p:txBody>
      </p:sp>
      <p:sp>
        <p:nvSpPr>
          <p:cNvPr id="399" name="Text 399"/>
          <p:cNvSpPr txBox="1"/>
          <p:nvPr/>
        </p:nvSpPr>
        <p:spPr>
          <a:xfrm>
            <a:off x="6492240" y="2722768"/>
            <a:ext cx="4736592" cy="11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0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Eine schwache gegen eine starke Arbeit – und am Ende gibst du dein Formular A ab, abgezeichnet.</a:t>
            </a:r>
          </a:p>
        </p:txBody>
      </p:sp>
      <p:sp>
        <p:nvSpPr>
          <p:cNvPr id="400" name="Shape 400"/>
          <p:cNvSpPr/>
          <p:nvPr/>
        </p:nvSpPr>
        <p:spPr>
          <a:xfrm>
            <a:off x="658368" y="4300000"/>
            <a:ext cx="10844784" cy="1150000"/>
          </a:xfrm>
          <a:prstGeom prst="roundRect">
            <a:avLst>
              <a:gd name="adj" fmla="val 2600"/>
            </a:avLst>
          </a:prstGeom>
          <a:solidFill>
            <a:srgbClr val="FBEDE7"/>
          </a:solidFill>
          <a:ln w="12700">
            <a:solidFill>
              <a:srgbClr val="E2725B"/>
            </a:solidFill>
          </a:ln>
        </p:spPr>
        <p:txBody>
          <a:bodyPr/>
          <a:lstStyle/>
          <a:p/>
        </p:txBody>
      </p:sp>
      <p:sp>
        <p:nvSpPr>
          <p:cNvPr id="401" name="Text 401"/>
          <p:cNvSpPr txBox="1"/>
          <p:nvPr/>
        </p:nvSpPr>
        <p:spPr>
          <a:xfrm>
            <a:off x="987552" y="4450000"/>
            <a:ext cx="10186416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00" b="1" dirty="0">
                <a:solidFill>
                  <a:srgbClr val="A844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Bis zum nächsten Mal</a:t>
            </a:r>
          </a:p>
        </p:txBody>
      </p:sp>
      <p:sp>
        <p:nvSpPr>
          <p:cNvPr id="402" name="Text 402"/>
          <p:cNvSpPr txBox="1"/>
          <p:nvPr/>
        </p:nvSpPr>
        <p:spPr>
          <a:xfrm>
            <a:off x="987552" y="4820000"/>
            <a:ext cx="10186416" cy="5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0000"/>
              </a:lnSpc>
              <a:buNone/>
            </a:pPr>
            <a:r>
              <a:rPr lang="de-DE" sz="13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Finde heraus, woher deine Zahlen kommen sollen. Wer Messwerte braucht: Fang an zu messen – eine Reihe dauert länger, als man denkt.</a:t>
            </a:r>
          </a:p>
        </p:txBody>
      </p:sp>
      <p:sp>
        <p:nvSpPr>
          <p:cNvPr id="406" name="Text 406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4</a:t>
            </a:r>
          </a:p>
        </p:txBody>
      </p:sp>
      <p:sp>
        <p:nvSpPr>
          <p:cNvPr id="407" name="Text 407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18 / 18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Themenwerkstatt – Doppelstunde 4</dc:title>
  <dc:subject>PptxGenJS Presentation</dc:subject>
  <dc:creator>Dirk Kehm</dc:creator>
  <cp:lastModifiedBy>Dirk Kehm</cp:lastModifiedBy>
  <cp:revision>1</cp:revision>
  <dcterms:created xsi:type="dcterms:W3CDTF">2026-09-08T13:25:28Z</dcterms:created>
  <dcterms:modified xsi:type="dcterms:W3CDTF">2026-09-08T13:25:28Z</dcterms:modified>
</cp:coreProperties>
</file>