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 Stunde ist der Perspektivwechsel: Wer einmal bewertet hat, schreibt anders. Die Punktzahl der Lehrkraft erst nach der Diskussion zeigen – sonst hört das Denken auf.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46 Minuten Gruppenarbeit sind lang. Zwischensignale einplanen: nach 15 Minuten „ihr solltet lesen fertig sein“, nach 30 „ihr solltet bei Kriterium C sein“.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Kurz halten. Der Satz unten ist das Versprechen, das die Stunde einlösen muss.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Regel 1 ist die, die am meisten überrascht. Die meisten lesen von oben und suchen Gründe, herunterzugehen – das führt systematisch zu zu guten Noten.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 Folie laut durchgehen lassen, nicht selbst vorlesen. Eine Person liest, die Gruppe entscheidet bei jeder Zeile.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Hier kommt erfahrungsgemäß die Frage, ob man dann nicht alles begründen kann. Antwort: ja – deshalb Regel 3.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Unterschied zwischen den beiden Paaren ist die ganze Stunde. Wer den Beleg nicht findet, hat die Ebene nicht gefunden.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Spalte „Beleg“ ist die breiteste. Das ist Absicht und sollte man ansagen: Dort steht die Arbeit, nicht in der Spalte mit der Zahl.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Das Zeitgerüst laut ansagen und an die Tafel schreiben. Ohne Zwischensignale sind die Gruppen nach 46 Minuten bei Kriterium C.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Einigungsregel ist wichtiger, als sie klingt. Ohne sie gewinnt in jeder Gruppe die lauteste Stimme, und der Lerneffekt verschwindet.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 Folie stehen lassen, während die Gruppen arbeiten. Sie beantwortet die Hälfte der Rückfragen.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eigene Bewertung nicht als Wahrheit ausgeben. Das Handbuch arbeitet mit Leistungshorizonten, nicht mit Punkten.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Zeile „Lehrkraft“ erst nach der Diskussion ausfüllen. Vorher bleibt sie leer stehen – das hält die Spannung.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Erst zeigen, wenn alle Gruppenzahlen an der Tafel stehen und diskutiert sind. Bei E ist Ebene 4 vertretbar – das ruhig sagen, die Leiter ist dort nicht trennscharf.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Punkte zuerst von der Lerngruppe kommen lassen. Diese Folie danach als Vergleich zeigen.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 Folie wandert in Doppelstunde 6 wieder auf den Tisch. Sie ist die praktischste Einsicht des ganzen Workshops.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Vier Minuten reichen. Wer nichts weiß, bekommt den Hinweis: Nimm den Punkt, der dich bei Muster B am meisten geärgert hat.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Trichterblätter bis dahin sichten und die drei bis fünf Fälle markieren, die eine Sonderrunde brauchen.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8000000" y="-1500000"/>
            <a:ext cx="6000000" cy="6000000"/>
          </a:xfrm>
          <a:prstGeom prst="ellipse">
            <a:avLst/>
          </a:prstGeom>
          <a:solidFill>
            <a:srgbClr val="2C5C42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 3"/>
          <p:cNvSpPr txBox="1"/>
          <p:nvPr/>
        </p:nvSpPr>
        <p:spPr>
          <a:xfrm>
            <a:off x="658368" y="1371600"/>
            <a:ext cx="8778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Jahr 1  ·  Doppelstunde 5 von 6  ·  Internal Assessment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658368" y="1755648"/>
            <a:ext cx="8778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b="1" spc="300" kern="0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WORKSHOP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58368" y="2240280"/>
            <a:ext cx="950976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Bewerten lernen</a:t>
            </a:r>
          </a:p>
        </p:txBody>
      </p:sp>
      <p:sp>
        <p:nvSpPr>
          <p:cNvPr id="6" name="Shape 6"/>
          <p:cNvSpPr/>
          <p:nvPr/>
        </p:nvSpPr>
        <p:spPr>
          <a:xfrm>
            <a:off x="658368" y="3931920"/>
            <a:ext cx="2926080" cy="27432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Text 7"/>
          <p:cNvSpPr txBox="1"/>
          <p:nvPr/>
        </p:nvSpPr>
        <p:spPr>
          <a:xfrm>
            <a:off x="658368" y="4224528"/>
            <a:ext cx="932688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700" dirty="0">
                <a:solidFill>
                  <a:srgbClr val="DCE8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Heute seid ihr die Prüfkommission – eine ganze Arbeit, alle fünf Kriterien, jedes Urteil belegt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58368" y="5943600"/>
            <a:ext cx="95097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90 Minuten   ·   Dreier- und Vierergruppen   ·   Material M 4, M 11, Muster 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2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FAHRPLAN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heute passiert</a:t>
            </a:r>
          </a:p>
        </p:txBody>
      </p:sp>
      <p:sp>
        <p:nvSpPr>
          <p:cNvPr id="31" name="Shape 3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658368" y="1572768"/>
            <a:ext cx="10844784" cy="77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ext 10"/>
          <p:cNvSpPr txBox="1"/>
          <p:nvPr/>
        </p:nvSpPr>
        <p:spPr>
          <a:xfrm>
            <a:off x="877824" y="157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00–12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2408368" y="157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Wie man mit Deskriptoren bewertet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9003152" y="157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Input</a:t>
            </a:r>
          </a:p>
        </p:txBody>
      </p:sp>
      <p:sp>
        <p:nvSpPr>
          <p:cNvPr id="13" name="Shape 13"/>
          <p:cNvSpPr/>
          <p:nvPr/>
        </p:nvSpPr>
        <p:spPr>
          <a:xfrm>
            <a:off x="658368" y="2422768"/>
            <a:ext cx="10844784" cy="77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877824" y="242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12–58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408368" y="242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Muster B bewerten – alle fünf Kriterien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003152" y="242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17" name="Shape 17"/>
          <p:cNvSpPr/>
          <p:nvPr/>
        </p:nvSpPr>
        <p:spPr>
          <a:xfrm>
            <a:off x="658368" y="3272768"/>
            <a:ext cx="10844784" cy="77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Text 18"/>
          <p:cNvSpPr txBox="1"/>
          <p:nvPr/>
        </p:nvSpPr>
        <p:spPr>
          <a:xfrm>
            <a:off x="877824" y="327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58–76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408368" y="327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Punktekonferenz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003152" y="327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Plenum</a:t>
            </a:r>
          </a:p>
        </p:txBody>
      </p:sp>
      <p:sp>
        <p:nvSpPr>
          <p:cNvPr id="21" name="Shape 21"/>
          <p:cNvSpPr/>
          <p:nvPr/>
        </p:nvSpPr>
        <p:spPr>
          <a:xfrm>
            <a:off x="658368" y="4122768"/>
            <a:ext cx="10844784" cy="77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Text 22"/>
          <p:cNvSpPr txBox="1"/>
          <p:nvPr/>
        </p:nvSpPr>
        <p:spPr>
          <a:xfrm>
            <a:off x="877824" y="412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76–86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2408368" y="412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hätte am meisten gebracht?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003152" y="412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Plenum</a:t>
            </a:r>
          </a:p>
        </p:txBody>
      </p:sp>
      <p:sp>
        <p:nvSpPr>
          <p:cNvPr id="25" name="Shape 25"/>
          <p:cNvSpPr/>
          <p:nvPr/>
        </p:nvSpPr>
        <p:spPr>
          <a:xfrm>
            <a:off x="658368" y="4972768"/>
            <a:ext cx="10844784" cy="77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Text 26"/>
          <p:cNvSpPr txBox="1"/>
          <p:nvPr/>
        </p:nvSpPr>
        <p:spPr>
          <a:xfrm>
            <a:off x="877824" y="497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86–90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2408368" y="497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Sätze für deine eigene Arbeit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003152" y="497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Einzelarbeit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4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RÜCKBLICK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Rollenwechsel</a:t>
            </a:r>
          </a:p>
        </p:txBody>
      </p:sp>
      <p:sp>
        <p:nvSpPr>
          <p:cNvPr id="44" name="Shape 4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Shape 34"/>
          <p:cNvSpPr/>
          <p:nvPr/>
        </p:nvSpPr>
        <p:spPr>
          <a:xfrm>
            <a:off x="658368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Text 35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Bisher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932688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habt die Kriterien gelesen, Sätze sortiert und Themen geprüft.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Immer von außen, immer an Ausschnitten.</a:t>
            </a:r>
          </a:p>
        </p:txBody>
      </p:sp>
      <p:sp>
        <p:nvSpPr>
          <p:cNvPr id="37" name="Shape 37"/>
          <p:cNvSpPr/>
          <p:nvPr/>
        </p:nvSpPr>
        <p:spPr>
          <a:xfrm>
            <a:off x="6217920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38" name="Text 38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Heute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6492240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vollständige Arbeit, zwölf Seiten, alle fünf Kriterien, eine Punktzahl, die ihr verteidigen müsst.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sitzt zum ersten Mal auf der anderen Seite des Tisches.</a:t>
            </a:r>
          </a:p>
        </p:txBody>
      </p:sp>
      <p:sp>
        <p:nvSpPr>
          <p:cNvPr id="40" name="Shape 40"/>
          <p:cNvSpPr/>
          <p:nvPr/>
        </p:nvSpPr>
        <p:spPr>
          <a:xfrm>
            <a:off x="658368" y="4450000"/>
            <a:ext cx="10844784" cy="82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1" name="Text 41"/>
          <p:cNvSpPr txBox="1"/>
          <p:nvPr/>
        </p:nvSpPr>
        <p:spPr>
          <a:xfrm>
            <a:off x="987552" y="4450000"/>
            <a:ext cx="10186416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Wer einmal bewertet hat, schreibt anders. Das ist der ganze Zweck dieser Stunde.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64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INPUT 6</a:t>
            </a:r>
          </a:p>
        </p:txBody>
      </p:sp>
      <p:sp>
        <p:nvSpPr>
          <p:cNvPr id="65" name="Text 65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Wie man mit Deskriptoren bewertet</a:t>
            </a:r>
          </a:p>
        </p:txBody>
      </p:sp>
      <p:sp>
        <p:nvSpPr>
          <p:cNvPr id="66" name="Shape 66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Shape 47"/>
          <p:cNvSpPr/>
          <p:nvPr/>
        </p:nvSpPr>
        <p:spPr>
          <a:xfrm>
            <a:off x="658368" y="1572768"/>
            <a:ext cx="10844784" cy="115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Shape 48"/>
          <p:cNvSpPr/>
          <p:nvPr/>
        </p:nvSpPr>
        <p:spPr>
          <a:xfrm>
            <a:off x="877824" y="1910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Text 49"/>
          <p:cNvSpPr txBox="1"/>
          <p:nvPr/>
        </p:nvSpPr>
        <p:spPr>
          <a:xfrm>
            <a:off x="877824" y="1910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1527048" y="173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Von unten aufsteigend lesen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1527048" y="2048256"/>
            <a:ext cx="8500000" cy="50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Lies die Ebenen von unten nach oben, bis ein Deskriptor nicht mehr zutrifft. Die letzte zutreffende Ebene gilt – nicht die, die du für angemessen hältst.</a:t>
            </a:r>
          </a:p>
        </p:txBody>
      </p:sp>
      <p:sp>
        <p:nvSpPr>
          <p:cNvPr id="52" name="Shape 52"/>
          <p:cNvSpPr/>
          <p:nvPr/>
        </p:nvSpPr>
        <p:spPr>
          <a:xfrm>
            <a:off x="658368" y="2802768"/>
            <a:ext cx="10844784" cy="115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Shape 53"/>
          <p:cNvSpPr/>
          <p:nvPr/>
        </p:nvSpPr>
        <p:spPr>
          <a:xfrm>
            <a:off x="877824" y="3140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54" name="Text 54"/>
          <p:cNvSpPr txBox="1"/>
          <p:nvPr/>
        </p:nvSpPr>
        <p:spPr>
          <a:xfrm>
            <a:off x="877824" y="3140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55" name="Text 55"/>
          <p:cNvSpPr txBox="1"/>
          <p:nvPr/>
        </p:nvSpPr>
        <p:spPr>
          <a:xfrm>
            <a:off x="1527048" y="296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Best fit, keine Häkchenliste</a:t>
            </a:r>
          </a:p>
        </p:txBody>
      </p:sp>
      <p:sp>
        <p:nvSpPr>
          <p:cNvPr id="56" name="Text 56"/>
          <p:cNvSpPr txBox="1"/>
          <p:nvPr/>
        </p:nvSpPr>
        <p:spPr>
          <a:xfrm>
            <a:off x="1527048" y="3278256"/>
            <a:ext cx="8500000" cy="50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Der Deskriptor muss insgesamt passen, nicht in jedem einzelnen Wort. Ein fehlendes Detail wirft eine Arbeit nicht automatisch eine Ebene tiefer.</a:t>
            </a:r>
          </a:p>
        </p:txBody>
      </p:sp>
      <p:sp>
        <p:nvSpPr>
          <p:cNvPr id="57" name="Shape 57"/>
          <p:cNvSpPr/>
          <p:nvPr/>
        </p:nvSpPr>
        <p:spPr>
          <a:xfrm>
            <a:off x="658368" y="4032768"/>
            <a:ext cx="10844784" cy="115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58" name="Shape 58"/>
          <p:cNvSpPr/>
          <p:nvPr/>
        </p:nvSpPr>
        <p:spPr>
          <a:xfrm>
            <a:off x="877824" y="4370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59" name="Text 59"/>
          <p:cNvSpPr txBox="1"/>
          <p:nvPr/>
        </p:nvSpPr>
        <p:spPr>
          <a:xfrm>
            <a:off x="877824" y="4370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1527048" y="419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Kein Beleg, keine Punktzahl</a:t>
            </a:r>
          </a:p>
        </p:txBody>
      </p:sp>
      <p:sp>
        <p:nvSpPr>
          <p:cNvPr id="61" name="Text 61"/>
          <p:cNvSpPr txBox="1"/>
          <p:nvPr/>
        </p:nvSpPr>
        <p:spPr>
          <a:xfrm>
            <a:off x="1527048" y="4508256"/>
            <a:ext cx="8500000" cy="50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Jedes Urteil braucht eine Stelle in der Arbeit, mit Seitenzahl. Findet ihr keine, habt ihr die Ebene nicht gefunden – sondern geraten.</a:t>
            </a:r>
          </a:p>
        </p:txBody>
      </p:sp>
      <p:sp>
        <p:nvSpPr>
          <p:cNvPr id="62" name="Shape 62"/>
          <p:cNvSpPr/>
          <p:nvPr/>
        </p:nvSpPr>
        <p:spPr>
          <a:xfrm>
            <a:off x="658368" y="5322768"/>
            <a:ext cx="10844784" cy="7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63" name="Text 63"/>
          <p:cNvSpPr txBox="1"/>
          <p:nvPr/>
        </p:nvSpPr>
        <p:spPr>
          <a:xfrm>
            <a:off x="987552" y="5322768"/>
            <a:ext cx="10186416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Diese drei Regeln sind keine Hausregeln. So arbeitet die IB mit Leistungshorizonten.</a:t>
            </a:r>
          </a:p>
        </p:txBody>
      </p:sp>
      <p:sp>
        <p:nvSpPr>
          <p:cNvPr id="67" name="Text 67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68" name="Text 68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8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REGEL 1</a:t>
            </a:r>
          </a:p>
        </p:txBody>
      </p:sp>
      <p:sp>
        <p:nvSpPr>
          <p:cNvPr id="89" name="Text 8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Von unten nach oben</a:t>
            </a:r>
          </a:p>
        </p:txBody>
      </p:sp>
      <p:sp>
        <p:nvSpPr>
          <p:cNvPr id="90" name="Shape 9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69" name="Text 69"/>
          <p:cNvSpPr txBox="1"/>
          <p:nvPr/>
        </p:nvSpPr>
        <p:spPr>
          <a:xfrm>
            <a:off x="658368" y="1572768"/>
            <a:ext cx="108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D an einer erfundenen Arbeit. Lies von unten nach oben und halte an, wo es nicht mehr stimmt.</a:t>
            </a:r>
          </a:p>
        </p:txBody>
      </p:sp>
      <p:sp>
        <p:nvSpPr>
          <p:cNvPr id="70" name="Shape 70"/>
          <p:cNvSpPr/>
          <p:nvPr/>
        </p:nvSpPr>
        <p:spPr>
          <a:xfrm>
            <a:off x="658368" y="2172768"/>
            <a:ext cx="10844784" cy="6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71" name="Text 71"/>
          <p:cNvSpPr txBox="1"/>
          <p:nvPr/>
        </p:nvSpPr>
        <p:spPr>
          <a:xfrm>
            <a:off x="877824" y="2172768"/>
            <a:ext cx="11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Ebene 3</a:t>
            </a:r>
          </a:p>
        </p:txBody>
      </p:sp>
      <p:sp>
        <p:nvSpPr>
          <p:cNvPr id="72" name="Text 72"/>
          <p:cNvSpPr txBox="1"/>
          <p:nvPr/>
        </p:nvSpPr>
        <p:spPr>
          <a:xfrm>
            <a:off x="2108368" y="2172768"/>
            <a:ext cx="50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Umfangreiche Belege für kritische Reflexion.</a:t>
            </a:r>
          </a:p>
        </p:txBody>
      </p:sp>
      <p:sp>
        <p:nvSpPr>
          <p:cNvPr id="73" name="Text 73"/>
          <p:cNvSpPr txBox="1"/>
          <p:nvPr/>
        </p:nvSpPr>
        <p:spPr>
          <a:xfrm>
            <a:off x="7258368" y="2172768"/>
            <a:ext cx="40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Trifft nicht zu – die Reflexion steht nur im Fazit.</a:t>
            </a:r>
          </a:p>
        </p:txBody>
      </p:sp>
      <p:sp>
        <p:nvSpPr>
          <p:cNvPr id="74" name="Shape 74"/>
          <p:cNvSpPr/>
          <p:nvPr/>
        </p:nvSpPr>
        <p:spPr>
          <a:xfrm>
            <a:off x="658368" y="2912768"/>
            <a:ext cx="10844784" cy="68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75" name="Text 75"/>
          <p:cNvSpPr txBox="1"/>
          <p:nvPr/>
        </p:nvSpPr>
        <p:spPr>
          <a:xfrm>
            <a:off x="877824" y="2912768"/>
            <a:ext cx="11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Ebene 2</a:t>
            </a:r>
          </a:p>
        </p:txBody>
      </p:sp>
      <p:sp>
        <p:nvSpPr>
          <p:cNvPr id="76" name="Text 76"/>
          <p:cNvSpPr txBox="1"/>
          <p:nvPr/>
        </p:nvSpPr>
        <p:spPr>
          <a:xfrm>
            <a:off x="2108368" y="2912768"/>
            <a:ext cx="50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Belege für sinnvolle Reflexion.</a:t>
            </a:r>
          </a:p>
        </p:txBody>
      </p:sp>
      <p:sp>
        <p:nvSpPr>
          <p:cNvPr id="77" name="Text 77"/>
          <p:cNvSpPr txBox="1"/>
          <p:nvPr/>
        </p:nvSpPr>
        <p:spPr>
          <a:xfrm>
            <a:off x="7258368" y="2912768"/>
            <a:ext cx="40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i="1" dirty="0">
                <a:solidFill>
                  <a:srgbClr val="2C5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Trifft zu – eine Einschränkung wird diskutiert.</a:t>
            </a:r>
          </a:p>
        </p:txBody>
      </p:sp>
      <p:sp>
        <p:nvSpPr>
          <p:cNvPr id="78" name="Shape 78"/>
          <p:cNvSpPr/>
          <p:nvPr/>
        </p:nvSpPr>
        <p:spPr>
          <a:xfrm>
            <a:off x="658368" y="3652768"/>
            <a:ext cx="10844784" cy="6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79" name="Text 79"/>
          <p:cNvSpPr txBox="1"/>
          <p:nvPr/>
        </p:nvSpPr>
        <p:spPr>
          <a:xfrm>
            <a:off x="877824" y="3652768"/>
            <a:ext cx="11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Ebene 1</a:t>
            </a:r>
          </a:p>
        </p:txBody>
      </p:sp>
      <p:sp>
        <p:nvSpPr>
          <p:cNvPr id="80" name="Text 80"/>
          <p:cNvSpPr txBox="1"/>
          <p:nvPr/>
        </p:nvSpPr>
        <p:spPr>
          <a:xfrm>
            <a:off x="2108368" y="3652768"/>
            <a:ext cx="50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Belege für eingeschränkte Reflexion.</a:t>
            </a:r>
          </a:p>
        </p:txBody>
      </p:sp>
      <p:sp>
        <p:nvSpPr>
          <p:cNvPr id="81" name="Text 81"/>
          <p:cNvSpPr txBox="1"/>
          <p:nvPr/>
        </p:nvSpPr>
        <p:spPr>
          <a:xfrm>
            <a:off x="7258368" y="3652768"/>
            <a:ext cx="40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Trifft zu.</a:t>
            </a:r>
          </a:p>
        </p:txBody>
      </p:sp>
      <p:sp>
        <p:nvSpPr>
          <p:cNvPr id="82" name="Shape 82"/>
          <p:cNvSpPr/>
          <p:nvPr/>
        </p:nvSpPr>
        <p:spPr>
          <a:xfrm>
            <a:off x="658368" y="4392768"/>
            <a:ext cx="10844784" cy="6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83" name="Text 83"/>
          <p:cNvSpPr txBox="1"/>
          <p:nvPr/>
        </p:nvSpPr>
        <p:spPr>
          <a:xfrm>
            <a:off x="877824" y="4392768"/>
            <a:ext cx="11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Ebene 0</a:t>
            </a:r>
          </a:p>
        </p:txBody>
      </p:sp>
      <p:sp>
        <p:nvSpPr>
          <p:cNvPr id="84" name="Text 84"/>
          <p:cNvSpPr txBox="1"/>
          <p:nvPr/>
        </p:nvSpPr>
        <p:spPr>
          <a:xfrm>
            <a:off x="2108368" y="4392768"/>
            <a:ext cx="50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Arbeit erreicht keinen der Deskriptoren.</a:t>
            </a:r>
          </a:p>
        </p:txBody>
      </p:sp>
      <p:sp>
        <p:nvSpPr>
          <p:cNvPr id="85" name="Text 85"/>
          <p:cNvSpPr txBox="1"/>
          <p:nvPr/>
        </p:nvSpPr>
        <p:spPr>
          <a:xfrm>
            <a:off x="7258368" y="4392768"/>
            <a:ext cx="40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Trifft zu.</a:t>
            </a:r>
          </a:p>
        </p:txBody>
      </p:sp>
      <p:sp>
        <p:nvSpPr>
          <p:cNvPr id="86" name="Shape 86"/>
          <p:cNvSpPr/>
          <p:nvPr/>
        </p:nvSpPr>
        <p:spPr>
          <a:xfrm>
            <a:off x="658368" y="5172768"/>
            <a:ext cx="10844784" cy="68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87" name="Text 87"/>
          <p:cNvSpPr txBox="1"/>
          <p:nvPr/>
        </p:nvSpPr>
        <p:spPr>
          <a:xfrm>
            <a:off x="987552" y="5172768"/>
            <a:ext cx="10186416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letzte Ebene, die noch zutrifft, ist das Ergebnis: Ebene 2.</a:t>
            </a:r>
          </a:p>
        </p:txBody>
      </p:sp>
      <p:sp>
        <p:nvSpPr>
          <p:cNvPr id="91" name="Text 9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92" name="Text 9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 101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REGEL 2</a:t>
            </a:r>
          </a:p>
        </p:txBody>
      </p:sp>
      <p:sp>
        <p:nvSpPr>
          <p:cNvPr id="102" name="Text 102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Best fit</a:t>
            </a:r>
          </a:p>
        </p:txBody>
      </p:sp>
      <p:sp>
        <p:nvSpPr>
          <p:cNvPr id="103" name="Shape 103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3" name="Shape 93"/>
          <p:cNvSpPr/>
          <p:nvPr/>
        </p:nvSpPr>
        <p:spPr>
          <a:xfrm>
            <a:off x="658368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94" name="Text 94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Häkchenliste – falsch</a:t>
            </a:r>
          </a:p>
        </p:txBody>
      </p:sp>
      <p:sp>
        <p:nvSpPr>
          <p:cNvPr id="95" name="Text 95"/>
          <p:cNvSpPr txBox="1"/>
          <p:nvPr/>
        </p:nvSpPr>
        <p:spPr>
          <a:xfrm>
            <a:off x="932688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„Der Deskriptor nennt vier Dinge, die Arbeit hat drei – also eine Ebene tiefer.“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entsteht aus einem Leistungshorizont eine Checkliste. Das ist nicht gemeint.</a:t>
            </a:r>
          </a:p>
        </p:txBody>
      </p:sp>
      <p:sp>
        <p:nvSpPr>
          <p:cNvPr id="96" name="Shape 96"/>
          <p:cNvSpPr/>
          <p:nvPr/>
        </p:nvSpPr>
        <p:spPr>
          <a:xfrm>
            <a:off x="6217920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97" name="Text 97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Best fit – richtig</a:t>
            </a:r>
          </a:p>
        </p:txBody>
      </p:sp>
      <p:sp>
        <p:nvSpPr>
          <p:cNvPr id="98" name="Text 98"/>
          <p:cNvSpPr txBox="1"/>
          <p:nvPr/>
        </p:nvSpPr>
        <p:spPr>
          <a:xfrm>
            <a:off x="6492240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„Welcher Deskriptor beschreibt diese Arbeit insgesamt am besten?“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fehlendes Detail wiegt leicht, wenn alles andere stimmt. Ein fehlendes Kernmerkmal wiegt schwer.</a:t>
            </a:r>
          </a:p>
        </p:txBody>
      </p:sp>
      <p:sp>
        <p:nvSpPr>
          <p:cNvPr id="99" name="Shape 99"/>
          <p:cNvSpPr/>
          <p:nvPr/>
        </p:nvSpPr>
        <p:spPr>
          <a:xfrm>
            <a:off x="658368" y="4450000"/>
            <a:ext cx="10844784" cy="82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100" name="Text 100"/>
          <p:cNvSpPr txBox="1"/>
          <p:nvPr/>
        </p:nvSpPr>
        <p:spPr>
          <a:xfrm>
            <a:off x="987552" y="4450000"/>
            <a:ext cx="10186416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Frage lautet nie „Was fehlt?“, sondern „Welche Beschreibung passt?“</a:t>
            </a:r>
          </a:p>
        </p:txBody>
      </p:sp>
      <p:sp>
        <p:nvSpPr>
          <p:cNvPr id="104" name="Text 104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105" name="Text 105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 12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REGEL 3</a:t>
            </a:r>
          </a:p>
        </p:txBody>
      </p:sp>
      <p:sp>
        <p:nvSpPr>
          <p:cNvPr id="121" name="Text 12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Kein Beleg, keine Punktzahl</a:t>
            </a:r>
          </a:p>
        </p:txBody>
      </p:sp>
      <p:sp>
        <p:nvSpPr>
          <p:cNvPr id="122" name="Shape 12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06" name="Shape 106"/>
          <p:cNvSpPr/>
          <p:nvPr/>
        </p:nvSpPr>
        <p:spPr>
          <a:xfrm>
            <a:off x="658368" y="1572768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07" name="Text 107"/>
          <p:cNvSpPr txBox="1"/>
          <p:nvPr/>
        </p:nvSpPr>
        <p:spPr>
          <a:xfrm>
            <a:off x="987552" y="1572768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 Urteil ohne Seitenzahl gilt nicht.</a:t>
            </a:r>
          </a:p>
        </p:txBody>
      </p:sp>
      <p:sp>
        <p:nvSpPr>
          <p:cNvPr id="108" name="Shape 108"/>
          <p:cNvSpPr/>
          <p:nvPr/>
        </p:nvSpPr>
        <p:spPr>
          <a:xfrm>
            <a:off x="658368" y="2522768"/>
            <a:ext cx="10844784" cy="820000"/>
          </a:xfrm>
          <a:prstGeom prst="rect">
            <a:avLst/>
          </a:prstGeom>
          <a:solidFill>
            <a:srgbClr val="F8E7E7"/>
          </a:solidFill>
          <a:ln>
            <a:noFill/>
          </a:ln>
        </p:spPr>
        <p:txBody>
          <a:bodyPr/>
          <a:lstStyle/>
          <a:p/>
        </p:txBody>
      </p:sp>
      <p:sp>
        <p:nvSpPr>
          <p:cNvPr id="109" name="Text 109"/>
          <p:cNvSpPr txBox="1"/>
          <p:nvPr/>
        </p:nvSpPr>
        <p:spPr>
          <a:xfrm>
            <a:off x="877824" y="2522768"/>
            <a:ext cx="1500000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250" b="1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Gilt nicht</a:t>
            </a:r>
          </a:p>
        </p:txBody>
      </p:sp>
      <p:sp>
        <p:nvSpPr>
          <p:cNvPr id="110" name="Text 110"/>
          <p:cNvSpPr txBox="1"/>
          <p:nvPr/>
        </p:nvSpPr>
        <p:spPr>
          <a:xfrm>
            <a:off x="2508368" y="2522768"/>
            <a:ext cx="8744784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„C ist Ebene 2, man merkt, dass sie sich Mühe gegeben hat.“</a:t>
            </a:r>
          </a:p>
        </p:txBody>
      </p:sp>
      <p:sp>
        <p:nvSpPr>
          <p:cNvPr id="111" name="Shape 111"/>
          <p:cNvSpPr/>
          <p:nvPr/>
        </p:nvSpPr>
        <p:spPr>
          <a:xfrm>
            <a:off x="658368" y="3402768"/>
            <a:ext cx="10844784" cy="820000"/>
          </a:xfrm>
          <a:prstGeom prst="rect">
            <a:avLst/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12" name="Text 112"/>
          <p:cNvSpPr txBox="1"/>
          <p:nvPr/>
        </p:nvSpPr>
        <p:spPr>
          <a:xfrm>
            <a:off x="877824" y="3402768"/>
            <a:ext cx="1500000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2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Gilt</a:t>
            </a:r>
          </a:p>
        </p:txBody>
      </p:sp>
      <p:sp>
        <p:nvSpPr>
          <p:cNvPr id="113" name="Text 113"/>
          <p:cNvSpPr txBox="1"/>
          <p:nvPr/>
        </p:nvSpPr>
        <p:spPr>
          <a:xfrm>
            <a:off x="2508368" y="3402768"/>
            <a:ext cx="8744784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„C ist Ebene 2: Auf Seite 4 legt sie 55 °C als Trinktemperatur fest – das ist ihre eigene Setzung, und die Frage hängt daran.“</a:t>
            </a:r>
          </a:p>
        </p:txBody>
      </p:sp>
      <p:sp>
        <p:nvSpPr>
          <p:cNvPr id="114" name="Shape 114"/>
          <p:cNvSpPr/>
          <p:nvPr/>
        </p:nvSpPr>
        <p:spPr>
          <a:xfrm>
            <a:off x="658368" y="4282768"/>
            <a:ext cx="10844784" cy="820000"/>
          </a:xfrm>
          <a:prstGeom prst="rect">
            <a:avLst/>
          </a:prstGeom>
          <a:solidFill>
            <a:srgbClr val="F8E7E7"/>
          </a:solidFill>
          <a:ln>
            <a:noFill/>
          </a:ln>
        </p:spPr>
        <p:txBody>
          <a:bodyPr/>
          <a:lstStyle/>
          <a:p/>
        </p:txBody>
      </p:sp>
      <p:sp>
        <p:nvSpPr>
          <p:cNvPr id="115" name="Text 115"/>
          <p:cNvSpPr txBox="1"/>
          <p:nvPr/>
        </p:nvSpPr>
        <p:spPr>
          <a:xfrm>
            <a:off x="877824" y="4282768"/>
            <a:ext cx="1500000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250" b="1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Gilt nicht</a:t>
            </a:r>
          </a:p>
        </p:txBody>
      </p:sp>
      <p:sp>
        <p:nvSpPr>
          <p:cNvPr id="116" name="Text 116"/>
          <p:cNvSpPr txBox="1"/>
          <p:nvPr/>
        </p:nvSpPr>
        <p:spPr>
          <a:xfrm>
            <a:off x="2508368" y="4282768"/>
            <a:ext cx="8744784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„D ist nur Ebene 1, da steht irgendwie nichts Kritisches.“</a:t>
            </a:r>
          </a:p>
        </p:txBody>
      </p:sp>
      <p:sp>
        <p:nvSpPr>
          <p:cNvPr id="117" name="Shape 117"/>
          <p:cNvSpPr/>
          <p:nvPr/>
        </p:nvSpPr>
        <p:spPr>
          <a:xfrm>
            <a:off x="658368" y="5162768"/>
            <a:ext cx="10844784" cy="820000"/>
          </a:xfrm>
          <a:prstGeom prst="rect">
            <a:avLst/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18" name="Text 118"/>
          <p:cNvSpPr txBox="1"/>
          <p:nvPr/>
        </p:nvSpPr>
        <p:spPr>
          <a:xfrm>
            <a:off x="877824" y="5162768"/>
            <a:ext cx="1500000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2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Gilt</a:t>
            </a:r>
          </a:p>
        </p:txBody>
      </p:sp>
      <p:sp>
        <p:nvSpPr>
          <p:cNvPr id="119" name="Text 119"/>
          <p:cNvSpPr txBox="1"/>
          <p:nvPr/>
        </p:nvSpPr>
        <p:spPr>
          <a:xfrm>
            <a:off x="2508368" y="5162768"/>
            <a:ext cx="8744784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„D ist Ebene 2: Auf Seite 10 diskutiert sie die konstant angenommene Umgebungstemperatur. Für Ebene 3 fehlt, dass sie daraus etwas folgert.“</a:t>
            </a:r>
          </a:p>
        </p:txBody>
      </p:sp>
      <p:sp>
        <p:nvSpPr>
          <p:cNvPr id="123" name="Text 12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124" name="Text 12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 19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MATERIAL M 11</a:t>
            </a:r>
          </a:p>
        </p:txBody>
      </p:sp>
      <p:sp>
        <p:nvSpPr>
          <p:cNvPr id="197" name="Text 19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Bewertungsbogen</a:t>
            </a:r>
          </a:p>
        </p:txBody>
      </p:sp>
      <p:sp>
        <p:nvSpPr>
          <p:cNvPr id="198" name="Shape 19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5" name="Shape 125"/>
          <p:cNvSpPr/>
          <p:nvPr/>
        </p:nvSpPr>
        <p:spPr>
          <a:xfrm>
            <a:off x="658368" y="1572768"/>
            <a:ext cx="2275000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26" name="Text 126"/>
          <p:cNvSpPr txBox="1"/>
          <p:nvPr/>
        </p:nvSpPr>
        <p:spPr>
          <a:xfrm>
            <a:off x="658368" y="1572768"/>
            <a:ext cx="2275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</a:t>
            </a:r>
          </a:p>
        </p:txBody>
      </p:sp>
      <p:sp>
        <p:nvSpPr>
          <p:cNvPr id="127" name="Shape 127"/>
          <p:cNvSpPr/>
          <p:nvPr/>
        </p:nvSpPr>
        <p:spPr>
          <a:xfrm>
            <a:off x="2958368" y="1572768"/>
            <a:ext cx="775000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28" name="Text 128"/>
          <p:cNvSpPr txBox="1"/>
          <p:nvPr/>
        </p:nvSpPr>
        <p:spPr>
          <a:xfrm>
            <a:off x="2958368" y="1572768"/>
            <a:ext cx="775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Max.</a:t>
            </a:r>
          </a:p>
        </p:txBody>
      </p:sp>
      <p:sp>
        <p:nvSpPr>
          <p:cNvPr id="129" name="Shape 129"/>
          <p:cNvSpPr/>
          <p:nvPr/>
        </p:nvSpPr>
        <p:spPr>
          <a:xfrm>
            <a:off x="3758368" y="1572768"/>
            <a:ext cx="2975000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30" name="Text 130"/>
          <p:cNvSpPr txBox="1"/>
          <p:nvPr/>
        </p:nvSpPr>
        <p:spPr>
          <a:xfrm>
            <a:off x="3758368" y="1572768"/>
            <a:ext cx="2975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bewerten wir</a:t>
            </a:r>
          </a:p>
        </p:txBody>
      </p:sp>
      <p:sp>
        <p:nvSpPr>
          <p:cNvPr id="131" name="Shape 131"/>
          <p:cNvSpPr/>
          <p:nvPr/>
        </p:nvSpPr>
        <p:spPr>
          <a:xfrm>
            <a:off x="6758368" y="1572768"/>
            <a:ext cx="1475000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32" name="Text 132"/>
          <p:cNvSpPr txBox="1"/>
          <p:nvPr/>
        </p:nvSpPr>
        <p:spPr>
          <a:xfrm>
            <a:off x="6758368" y="1572768"/>
            <a:ext cx="1475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Unsere Ebene</a:t>
            </a:r>
          </a:p>
        </p:txBody>
      </p:sp>
      <p:sp>
        <p:nvSpPr>
          <p:cNvPr id="133" name="Shape 133"/>
          <p:cNvSpPr/>
          <p:nvPr/>
        </p:nvSpPr>
        <p:spPr>
          <a:xfrm>
            <a:off x="8258368" y="1572768"/>
            <a:ext cx="3219784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34" name="Text 134"/>
          <p:cNvSpPr txBox="1"/>
          <p:nvPr/>
        </p:nvSpPr>
        <p:spPr>
          <a:xfrm>
            <a:off x="8258368" y="1572768"/>
            <a:ext cx="3219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Beleg</a:t>
            </a:r>
          </a:p>
        </p:txBody>
      </p:sp>
      <p:sp>
        <p:nvSpPr>
          <p:cNvPr id="135" name="Shape 135"/>
          <p:cNvSpPr/>
          <p:nvPr/>
        </p:nvSpPr>
        <p:spPr>
          <a:xfrm>
            <a:off x="658368" y="2012768"/>
            <a:ext cx="22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36" name="Text 136"/>
          <p:cNvSpPr txBox="1"/>
          <p:nvPr/>
        </p:nvSpPr>
        <p:spPr>
          <a:xfrm>
            <a:off x="838368" y="2012768"/>
            <a:ext cx="20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  Präsentation</a:t>
            </a:r>
          </a:p>
        </p:txBody>
      </p:sp>
      <p:sp>
        <p:nvSpPr>
          <p:cNvPr id="137" name="Shape 137"/>
          <p:cNvSpPr/>
          <p:nvPr/>
        </p:nvSpPr>
        <p:spPr>
          <a:xfrm>
            <a:off x="2958368" y="2012768"/>
            <a:ext cx="7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38" name="Text 138"/>
          <p:cNvSpPr txBox="1"/>
          <p:nvPr/>
        </p:nvSpPr>
        <p:spPr>
          <a:xfrm>
            <a:off x="2958368" y="2012768"/>
            <a:ext cx="7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</a:t>
            </a:r>
          </a:p>
        </p:txBody>
      </p:sp>
      <p:sp>
        <p:nvSpPr>
          <p:cNvPr id="139" name="Shape 139"/>
          <p:cNvSpPr/>
          <p:nvPr/>
        </p:nvSpPr>
        <p:spPr>
          <a:xfrm>
            <a:off x="3758368" y="2012768"/>
            <a:ext cx="29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0" name="Text 140"/>
          <p:cNvSpPr txBox="1"/>
          <p:nvPr/>
        </p:nvSpPr>
        <p:spPr>
          <a:xfrm>
            <a:off x="3938368" y="2012768"/>
            <a:ext cx="27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stimmig? gegliedert? prägnant?</a:t>
            </a:r>
          </a:p>
        </p:txBody>
      </p:sp>
      <p:sp>
        <p:nvSpPr>
          <p:cNvPr id="141" name="Shape 141"/>
          <p:cNvSpPr/>
          <p:nvPr/>
        </p:nvSpPr>
        <p:spPr>
          <a:xfrm>
            <a:off x="6758368" y="2012768"/>
            <a:ext cx="14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2" name="Text 142"/>
          <p:cNvSpPr txBox="1"/>
          <p:nvPr/>
        </p:nvSpPr>
        <p:spPr>
          <a:xfrm>
            <a:off x="6758368" y="2012768"/>
            <a:ext cx="14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43" name="Shape 143"/>
          <p:cNvSpPr/>
          <p:nvPr/>
        </p:nvSpPr>
        <p:spPr>
          <a:xfrm>
            <a:off x="8258368" y="2012768"/>
            <a:ext cx="3219784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4" name="Text 144"/>
          <p:cNvSpPr txBox="1"/>
          <p:nvPr/>
        </p:nvSpPr>
        <p:spPr>
          <a:xfrm>
            <a:off x="8258368" y="2012768"/>
            <a:ext cx="3219784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45" name="Shape 145"/>
          <p:cNvSpPr/>
          <p:nvPr/>
        </p:nvSpPr>
        <p:spPr>
          <a:xfrm>
            <a:off x="658368" y="2592768"/>
            <a:ext cx="22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46" name="Text 146"/>
          <p:cNvSpPr txBox="1"/>
          <p:nvPr/>
        </p:nvSpPr>
        <p:spPr>
          <a:xfrm>
            <a:off x="838368" y="2592768"/>
            <a:ext cx="20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  Mathematische Kommunikation</a:t>
            </a:r>
          </a:p>
        </p:txBody>
      </p:sp>
      <p:sp>
        <p:nvSpPr>
          <p:cNvPr id="147" name="Shape 147"/>
          <p:cNvSpPr/>
          <p:nvPr/>
        </p:nvSpPr>
        <p:spPr>
          <a:xfrm>
            <a:off x="2958368" y="2592768"/>
            <a:ext cx="7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48" name="Text 148"/>
          <p:cNvSpPr txBox="1"/>
          <p:nvPr/>
        </p:nvSpPr>
        <p:spPr>
          <a:xfrm>
            <a:off x="2958368" y="2592768"/>
            <a:ext cx="7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</a:t>
            </a:r>
          </a:p>
        </p:txBody>
      </p:sp>
      <p:sp>
        <p:nvSpPr>
          <p:cNvPr id="149" name="Shape 149"/>
          <p:cNvSpPr/>
          <p:nvPr/>
        </p:nvSpPr>
        <p:spPr>
          <a:xfrm>
            <a:off x="3758368" y="2592768"/>
            <a:ext cx="29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50" name="Text 150"/>
          <p:cNvSpPr txBox="1"/>
          <p:nvPr/>
        </p:nvSpPr>
        <p:spPr>
          <a:xfrm>
            <a:off x="3938368" y="2592768"/>
            <a:ext cx="27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Notation, Variablen, Darstellungen, Aufbau</a:t>
            </a:r>
          </a:p>
        </p:txBody>
      </p:sp>
      <p:sp>
        <p:nvSpPr>
          <p:cNvPr id="151" name="Shape 151"/>
          <p:cNvSpPr/>
          <p:nvPr/>
        </p:nvSpPr>
        <p:spPr>
          <a:xfrm>
            <a:off x="6758368" y="2592768"/>
            <a:ext cx="14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52" name="Text 152"/>
          <p:cNvSpPr txBox="1"/>
          <p:nvPr/>
        </p:nvSpPr>
        <p:spPr>
          <a:xfrm>
            <a:off x="6758368" y="2592768"/>
            <a:ext cx="14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53" name="Shape 153"/>
          <p:cNvSpPr/>
          <p:nvPr/>
        </p:nvSpPr>
        <p:spPr>
          <a:xfrm>
            <a:off x="8258368" y="2592768"/>
            <a:ext cx="3219784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54" name="Text 154"/>
          <p:cNvSpPr txBox="1"/>
          <p:nvPr/>
        </p:nvSpPr>
        <p:spPr>
          <a:xfrm>
            <a:off x="8258368" y="2592768"/>
            <a:ext cx="3219784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55" name="Shape 155"/>
          <p:cNvSpPr/>
          <p:nvPr/>
        </p:nvSpPr>
        <p:spPr>
          <a:xfrm>
            <a:off x="658368" y="3172768"/>
            <a:ext cx="22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56" name="Text 156"/>
          <p:cNvSpPr txBox="1"/>
          <p:nvPr/>
        </p:nvSpPr>
        <p:spPr>
          <a:xfrm>
            <a:off x="838368" y="3172768"/>
            <a:ext cx="20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C  Persönlicher Einsatz</a:t>
            </a:r>
          </a:p>
        </p:txBody>
      </p:sp>
      <p:sp>
        <p:nvSpPr>
          <p:cNvPr id="157" name="Shape 157"/>
          <p:cNvSpPr/>
          <p:nvPr/>
        </p:nvSpPr>
        <p:spPr>
          <a:xfrm>
            <a:off x="2958368" y="3172768"/>
            <a:ext cx="7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58" name="Text 158"/>
          <p:cNvSpPr txBox="1"/>
          <p:nvPr/>
        </p:nvSpPr>
        <p:spPr>
          <a:xfrm>
            <a:off x="2958368" y="3172768"/>
            <a:ext cx="7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159" name="Shape 159"/>
          <p:cNvSpPr/>
          <p:nvPr/>
        </p:nvSpPr>
        <p:spPr>
          <a:xfrm>
            <a:off x="3758368" y="3172768"/>
            <a:ext cx="29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60" name="Text 160"/>
          <p:cNvSpPr txBox="1"/>
          <p:nvPr/>
        </p:nvSpPr>
        <p:spPr>
          <a:xfrm>
            <a:off x="3938368" y="3172768"/>
            <a:ext cx="27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eigenes Denken – kein Maß für Anstrengung</a:t>
            </a:r>
          </a:p>
        </p:txBody>
      </p:sp>
      <p:sp>
        <p:nvSpPr>
          <p:cNvPr id="161" name="Shape 161"/>
          <p:cNvSpPr/>
          <p:nvPr/>
        </p:nvSpPr>
        <p:spPr>
          <a:xfrm>
            <a:off x="6758368" y="3172768"/>
            <a:ext cx="14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62" name="Text 162"/>
          <p:cNvSpPr txBox="1"/>
          <p:nvPr/>
        </p:nvSpPr>
        <p:spPr>
          <a:xfrm>
            <a:off x="6758368" y="3172768"/>
            <a:ext cx="14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63" name="Shape 163"/>
          <p:cNvSpPr/>
          <p:nvPr/>
        </p:nvSpPr>
        <p:spPr>
          <a:xfrm>
            <a:off x="8258368" y="3172768"/>
            <a:ext cx="3219784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64" name="Text 164"/>
          <p:cNvSpPr txBox="1"/>
          <p:nvPr/>
        </p:nvSpPr>
        <p:spPr>
          <a:xfrm>
            <a:off x="8258368" y="3172768"/>
            <a:ext cx="3219784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65" name="Shape 165"/>
          <p:cNvSpPr/>
          <p:nvPr/>
        </p:nvSpPr>
        <p:spPr>
          <a:xfrm>
            <a:off x="658368" y="3752768"/>
            <a:ext cx="22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66" name="Text 166"/>
          <p:cNvSpPr txBox="1"/>
          <p:nvPr/>
        </p:nvSpPr>
        <p:spPr>
          <a:xfrm>
            <a:off x="838368" y="3752768"/>
            <a:ext cx="20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  Reflexion</a:t>
            </a:r>
          </a:p>
        </p:txBody>
      </p:sp>
      <p:sp>
        <p:nvSpPr>
          <p:cNvPr id="167" name="Shape 167"/>
          <p:cNvSpPr/>
          <p:nvPr/>
        </p:nvSpPr>
        <p:spPr>
          <a:xfrm>
            <a:off x="2958368" y="3752768"/>
            <a:ext cx="7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68" name="Text 168"/>
          <p:cNvSpPr txBox="1"/>
          <p:nvPr/>
        </p:nvSpPr>
        <p:spPr>
          <a:xfrm>
            <a:off x="2958368" y="3752768"/>
            <a:ext cx="7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169" name="Shape 169"/>
          <p:cNvSpPr/>
          <p:nvPr/>
        </p:nvSpPr>
        <p:spPr>
          <a:xfrm>
            <a:off x="3758368" y="3752768"/>
            <a:ext cx="29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70" name="Text 170"/>
          <p:cNvSpPr txBox="1"/>
          <p:nvPr/>
        </p:nvSpPr>
        <p:spPr>
          <a:xfrm>
            <a:off x="3938368" y="3752768"/>
            <a:ext cx="27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beschreibend? sinnvoll? kritisch – und wo?</a:t>
            </a:r>
          </a:p>
        </p:txBody>
      </p:sp>
      <p:sp>
        <p:nvSpPr>
          <p:cNvPr id="171" name="Shape 171"/>
          <p:cNvSpPr/>
          <p:nvPr/>
        </p:nvSpPr>
        <p:spPr>
          <a:xfrm>
            <a:off x="6758368" y="3752768"/>
            <a:ext cx="14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72" name="Text 172"/>
          <p:cNvSpPr txBox="1"/>
          <p:nvPr/>
        </p:nvSpPr>
        <p:spPr>
          <a:xfrm>
            <a:off x="6758368" y="3752768"/>
            <a:ext cx="14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73" name="Shape 173"/>
          <p:cNvSpPr/>
          <p:nvPr/>
        </p:nvSpPr>
        <p:spPr>
          <a:xfrm>
            <a:off x="8258368" y="3752768"/>
            <a:ext cx="3219784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74" name="Text 174"/>
          <p:cNvSpPr txBox="1"/>
          <p:nvPr/>
        </p:nvSpPr>
        <p:spPr>
          <a:xfrm>
            <a:off x="8258368" y="3752768"/>
            <a:ext cx="3219784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75" name="Shape 175"/>
          <p:cNvSpPr/>
          <p:nvPr/>
        </p:nvSpPr>
        <p:spPr>
          <a:xfrm>
            <a:off x="658368" y="4332768"/>
            <a:ext cx="22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76" name="Text 176"/>
          <p:cNvSpPr txBox="1"/>
          <p:nvPr/>
        </p:nvSpPr>
        <p:spPr>
          <a:xfrm>
            <a:off x="838368" y="4332768"/>
            <a:ext cx="20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  Nutzung der Mathematik</a:t>
            </a:r>
          </a:p>
        </p:txBody>
      </p:sp>
      <p:sp>
        <p:nvSpPr>
          <p:cNvPr id="177" name="Shape 177"/>
          <p:cNvSpPr/>
          <p:nvPr/>
        </p:nvSpPr>
        <p:spPr>
          <a:xfrm>
            <a:off x="2958368" y="4332768"/>
            <a:ext cx="7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78" name="Text 178"/>
          <p:cNvSpPr txBox="1"/>
          <p:nvPr/>
        </p:nvSpPr>
        <p:spPr>
          <a:xfrm>
            <a:off x="2958368" y="4332768"/>
            <a:ext cx="7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</a:t>
            </a:r>
          </a:p>
        </p:txBody>
      </p:sp>
      <p:sp>
        <p:nvSpPr>
          <p:cNvPr id="179" name="Shape 179"/>
          <p:cNvSpPr/>
          <p:nvPr/>
        </p:nvSpPr>
        <p:spPr>
          <a:xfrm>
            <a:off x="3758368" y="4332768"/>
            <a:ext cx="29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0" name="Text 180"/>
          <p:cNvSpPr txBox="1"/>
          <p:nvPr/>
        </p:nvSpPr>
        <p:spPr>
          <a:xfrm>
            <a:off x="3938368" y="4332768"/>
            <a:ext cx="27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relevant? auf Kursniveau? korrekt? verstanden?</a:t>
            </a:r>
          </a:p>
        </p:txBody>
      </p:sp>
      <p:sp>
        <p:nvSpPr>
          <p:cNvPr id="181" name="Shape 181"/>
          <p:cNvSpPr/>
          <p:nvPr/>
        </p:nvSpPr>
        <p:spPr>
          <a:xfrm>
            <a:off x="6758368" y="4332768"/>
            <a:ext cx="1475000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2" name="Text 182"/>
          <p:cNvSpPr txBox="1"/>
          <p:nvPr/>
        </p:nvSpPr>
        <p:spPr>
          <a:xfrm>
            <a:off x="6758368" y="4332768"/>
            <a:ext cx="14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83" name="Shape 183"/>
          <p:cNvSpPr/>
          <p:nvPr/>
        </p:nvSpPr>
        <p:spPr>
          <a:xfrm>
            <a:off x="8258368" y="4332768"/>
            <a:ext cx="3219784" cy="56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4" name="Text 184"/>
          <p:cNvSpPr txBox="1"/>
          <p:nvPr/>
        </p:nvSpPr>
        <p:spPr>
          <a:xfrm>
            <a:off x="8258368" y="4332768"/>
            <a:ext cx="3219784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85" name="Shape 185"/>
          <p:cNvSpPr/>
          <p:nvPr/>
        </p:nvSpPr>
        <p:spPr>
          <a:xfrm>
            <a:off x="658368" y="4912768"/>
            <a:ext cx="22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86" name="Text 186"/>
          <p:cNvSpPr txBox="1"/>
          <p:nvPr/>
        </p:nvSpPr>
        <p:spPr>
          <a:xfrm>
            <a:off x="838368" y="4912768"/>
            <a:ext cx="20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Summe</a:t>
            </a:r>
          </a:p>
        </p:txBody>
      </p:sp>
      <p:sp>
        <p:nvSpPr>
          <p:cNvPr id="187" name="Shape 187"/>
          <p:cNvSpPr/>
          <p:nvPr/>
        </p:nvSpPr>
        <p:spPr>
          <a:xfrm>
            <a:off x="2958368" y="4912768"/>
            <a:ext cx="7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88" name="Text 188"/>
          <p:cNvSpPr txBox="1"/>
          <p:nvPr/>
        </p:nvSpPr>
        <p:spPr>
          <a:xfrm>
            <a:off x="2958368" y="4912768"/>
            <a:ext cx="7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20</a:t>
            </a:r>
          </a:p>
        </p:txBody>
      </p:sp>
      <p:sp>
        <p:nvSpPr>
          <p:cNvPr id="189" name="Shape 189"/>
          <p:cNvSpPr/>
          <p:nvPr/>
        </p:nvSpPr>
        <p:spPr>
          <a:xfrm>
            <a:off x="3758368" y="4912768"/>
            <a:ext cx="29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90" name="Text 190"/>
          <p:cNvSpPr txBox="1"/>
          <p:nvPr/>
        </p:nvSpPr>
        <p:spPr>
          <a:xfrm>
            <a:off x="3938368" y="4912768"/>
            <a:ext cx="279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91" name="Shape 191"/>
          <p:cNvSpPr/>
          <p:nvPr/>
        </p:nvSpPr>
        <p:spPr>
          <a:xfrm>
            <a:off x="6758368" y="4912768"/>
            <a:ext cx="1475000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92" name="Text 192"/>
          <p:cNvSpPr txBox="1"/>
          <p:nvPr/>
        </p:nvSpPr>
        <p:spPr>
          <a:xfrm>
            <a:off x="6758368" y="4912768"/>
            <a:ext cx="1475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93" name="Shape 193"/>
          <p:cNvSpPr/>
          <p:nvPr/>
        </p:nvSpPr>
        <p:spPr>
          <a:xfrm>
            <a:off x="8258368" y="4912768"/>
            <a:ext cx="3219784" cy="56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94" name="Text 194"/>
          <p:cNvSpPr txBox="1"/>
          <p:nvPr/>
        </p:nvSpPr>
        <p:spPr>
          <a:xfrm>
            <a:off x="8258368" y="4912768"/>
            <a:ext cx="3219784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195" name="Text 195"/>
          <p:cNvSpPr txBox="1"/>
          <p:nvPr/>
        </p:nvSpPr>
        <p:spPr>
          <a:xfrm>
            <a:off x="658368" y="5552768"/>
            <a:ext cx="10844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 11 – zweifach je Person: einmal zum Üben, einmal für Doppelstunde 6.</a:t>
            </a:r>
          </a:p>
        </p:txBody>
      </p:sp>
      <p:sp>
        <p:nvSpPr>
          <p:cNvPr id="199" name="Text 19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200" name="Text 20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 21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</a:t>
            </a:r>
          </a:p>
        </p:txBody>
      </p:sp>
      <p:sp>
        <p:nvSpPr>
          <p:cNvPr id="214" name="Text 21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Muster B bewerten</a:t>
            </a:r>
          </a:p>
        </p:txBody>
      </p:sp>
      <p:sp>
        <p:nvSpPr>
          <p:cNvPr id="215" name="Shape 21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01" name="Shape 201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202" name="Text 202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„Ihr seid die Prüfkommission. Für jedes Kriterium eine Ebene – und ein Satz, der auf eine konkrete Stelle zeigt. Die Gruppe muss sich einigen.“</a:t>
            </a:r>
          </a:p>
        </p:txBody>
      </p:sp>
      <p:sp>
        <p:nvSpPr>
          <p:cNvPr id="203" name="Shape 203"/>
          <p:cNvSpPr/>
          <p:nvPr/>
        </p:nvSpPr>
        <p:spPr>
          <a:xfrm>
            <a:off x="658368" y="262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04" name="Text 204"/>
          <p:cNvSpPr txBox="1"/>
          <p:nvPr/>
        </p:nvSpPr>
        <p:spPr>
          <a:xfrm>
            <a:off x="877824" y="2622768"/>
            <a:ext cx="15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12–27</a:t>
            </a:r>
          </a:p>
        </p:txBody>
      </p:sp>
      <p:sp>
        <p:nvSpPr>
          <p:cNvPr id="205" name="Text 205"/>
          <p:cNvSpPr txBox="1"/>
          <p:nvPr/>
        </p:nvSpPr>
        <p:spPr>
          <a:xfrm>
            <a:off x="2577824" y="2622768"/>
            <a:ext cx="86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Still lesen. Jede und jeder für sich, mit Stift. Markiert, was euch auffällt – Gutes wie Schwaches.</a:t>
            </a:r>
          </a:p>
        </p:txBody>
      </p:sp>
      <p:sp>
        <p:nvSpPr>
          <p:cNvPr id="206" name="Shape 206"/>
          <p:cNvSpPr/>
          <p:nvPr/>
        </p:nvSpPr>
        <p:spPr>
          <a:xfrm>
            <a:off x="658368" y="3522768"/>
            <a:ext cx="10844784" cy="8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07" name="Text 207"/>
          <p:cNvSpPr txBox="1"/>
          <p:nvPr/>
        </p:nvSpPr>
        <p:spPr>
          <a:xfrm>
            <a:off x="877824" y="3522768"/>
            <a:ext cx="15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27–50</a:t>
            </a:r>
          </a:p>
        </p:txBody>
      </p:sp>
      <p:sp>
        <p:nvSpPr>
          <p:cNvPr id="208" name="Text 208"/>
          <p:cNvSpPr txBox="1"/>
          <p:nvPr/>
        </p:nvSpPr>
        <p:spPr>
          <a:xfrm>
            <a:off x="2577824" y="3522768"/>
            <a:ext cx="86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Gemeinsam bewerten. Kriterium für Kriterium, in der Reihenfolge A, B, C, D, E.</a:t>
            </a:r>
          </a:p>
        </p:txBody>
      </p:sp>
      <p:sp>
        <p:nvSpPr>
          <p:cNvPr id="209" name="Shape 209"/>
          <p:cNvSpPr/>
          <p:nvPr/>
        </p:nvSpPr>
        <p:spPr>
          <a:xfrm>
            <a:off x="658368" y="442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0" name="Text 210"/>
          <p:cNvSpPr txBox="1"/>
          <p:nvPr/>
        </p:nvSpPr>
        <p:spPr>
          <a:xfrm>
            <a:off x="877824" y="4422768"/>
            <a:ext cx="15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50–58</a:t>
            </a:r>
          </a:p>
        </p:txBody>
      </p:sp>
      <p:sp>
        <p:nvSpPr>
          <p:cNvPr id="211" name="Text 211"/>
          <p:cNvSpPr txBox="1"/>
          <p:nvPr/>
        </p:nvSpPr>
        <p:spPr>
          <a:xfrm>
            <a:off x="2577824" y="4422768"/>
            <a:ext cx="86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Belege nachtragen und Seitenzahlen prüfen. Ein Urteil ohne Stelle streichen oder belegen.</a:t>
            </a:r>
          </a:p>
        </p:txBody>
      </p:sp>
      <p:sp>
        <p:nvSpPr>
          <p:cNvPr id="212" name="Text 212"/>
          <p:cNvSpPr txBox="1"/>
          <p:nvPr/>
        </p:nvSpPr>
        <p:spPr>
          <a:xfrm>
            <a:off x="658368" y="5382768"/>
            <a:ext cx="10844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 Person braucht ein eigenes Exemplar von Muster B zum Markieren.</a:t>
            </a:r>
          </a:p>
        </p:txBody>
      </p:sp>
      <p:sp>
        <p:nvSpPr>
          <p:cNvPr id="216" name="Text 21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217" name="Text 21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 24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243" name="Text 24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drei Kommissionen</a:t>
            </a:r>
          </a:p>
        </p:txBody>
      </p:sp>
      <p:sp>
        <p:nvSpPr>
          <p:cNvPr id="244" name="Shape 24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18" name="Shape 218"/>
          <p:cNvSpPr/>
          <p:nvPr/>
        </p:nvSpPr>
        <p:spPr>
          <a:xfrm>
            <a:off x="658368" y="1572768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9" name="Text 219"/>
          <p:cNvSpPr txBox="1"/>
          <p:nvPr/>
        </p:nvSpPr>
        <p:spPr>
          <a:xfrm>
            <a:off x="810768" y="1752768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Kommission 1</a:t>
            </a:r>
          </a:p>
        </p:txBody>
      </p:sp>
      <p:sp>
        <p:nvSpPr>
          <p:cNvPr id="220" name="Shape 220"/>
          <p:cNvSpPr/>
          <p:nvPr/>
        </p:nvSpPr>
        <p:spPr>
          <a:xfrm>
            <a:off x="1207008" y="2172768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21" name="Text 221"/>
          <p:cNvSpPr txBox="1"/>
          <p:nvPr/>
        </p:nvSpPr>
        <p:spPr>
          <a:xfrm>
            <a:off x="810768" y="23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</a:t>
            </a:r>
          </a:p>
        </p:txBody>
      </p:sp>
      <p:sp>
        <p:nvSpPr>
          <p:cNvPr id="222" name="Text 222"/>
          <p:cNvSpPr txBox="1"/>
          <p:nvPr/>
        </p:nvSpPr>
        <p:spPr>
          <a:xfrm>
            <a:off x="810768" y="27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4</a:t>
            </a:r>
          </a:p>
        </p:txBody>
      </p:sp>
      <p:sp>
        <p:nvSpPr>
          <p:cNvPr id="223" name="Text 223"/>
          <p:cNvSpPr txBox="1"/>
          <p:nvPr/>
        </p:nvSpPr>
        <p:spPr>
          <a:xfrm>
            <a:off x="810768" y="31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8</a:t>
            </a:r>
          </a:p>
        </p:txBody>
      </p:sp>
      <p:sp>
        <p:nvSpPr>
          <p:cNvPr id="224" name="Text 224"/>
          <p:cNvSpPr txBox="1"/>
          <p:nvPr/>
        </p:nvSpPr>
        <p:spPr>
          <a:xfrm>
            <a:off x="810768" y="35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11</a:t>
            </a:r>
          </a:p>
        </p:txBody>
      </p:sp>
      <p:sp>
        <p:nvSpPr>
          <p:cNvPr id="225" name="Shape 225"/>
          <p:cNvSpPr/>
          <p:nvPr/>
        </p:nvSpPr>
        <p:spPr>
          <a:xfrm>
            <a:off x="4349496" y="1572768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6" name="Text 226"/>
          <p:cNvSpPr txBox="1"/>
          <p:nvPr/>
        </p:nvSpPr>
        <p:spPr>
          <a:xfrm>
            <a:off x="4501896" y="1752768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Kommission 2</a:t>
            </a:r>
          </a:p>
        </p:txBody>
      </p:sp>
      <p:sp>
        <p:nvSpPr>
          <p:cNvPr id="227" name="Shape 227"/>
          <p:cNvSpPr/>
          <p:nvPr/>
        </p:nvSpPr>
        <p:spPr>
          <a:xfrm>
            <a:off x="4898136" y="2172768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28" name="Text 228"/>
          <p:cNvSpPr txBox="1"/>
          <p:nvPr/>
        </p:nvSpPr>
        <p:spPr>
          <a:xfrm>
            <a:off x="4501896" y="23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2</a:t>
            </a:r>
          </a:p>
        </p:txBody>
      </p:sp>
      <p:sp>
        <p:nvSpPr>
          <p:cNvPr id="229" name="Text 229"/>
          <p:cNvSpPr txBox="1"/>
          <p:nvPr/>
        </p:nvSpPr>
        <p:spPr>
          <a:xfrm>
            <a:off x="4501896" y="27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</a:t>
            </a:r>
          </a:p>
        </p:txBody>
      </p:sp>
      <p:sp>
        <p:nvSpPr>
          <p:cNvPr id="230" name="Text 230"/>
          <p:cNvSpPr txBox="1"/>
          <p:nvPr/>
        </p:nvSpPr>
        <p:spPr>
          <a:xfrm>
            <a:off x="4501896" y="31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6</a:t>
            </a:r>
          </a:p>
        </p:txBody>
      </p:sp>
      <p:sp>
        <p:nvSpPr>
          <p:cNvPr id="231" name="Text 231"/>
          <p:cNvSpPr txBox="1"/>
          <p:nvPr/>
        </p:nvSpPr>
        <p:spPr>
          <a:xfrm>
            <a:off x="4501896" y="35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10</a:t>
            </a:r>
          </a:p>
        </p:txBody>
      </p:sp>
      <p:sp>
        <p:nvSpPr>
          <p:cNvPr id="232" name="Shape 232"/>
          <p:cNvSpPr/>
          <p:nvPr/>
        </p:nvSpPr>
        <p:spPr>
          <a:xfrm>
            <a:off x="8040624" y="1572768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33" name="Text 233"/>
          <p:cNvSpPr txBox="1"/>
          <p:nvPr/>
        </p:nvSpPr>
        <p:spPr>
          <a:xfrm>
            <a:off x="8193024" y="1752768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Kommission 3</a:t>
            </a:r>
          </a:p>
        </p:txBody>
      </p:sp>
      <p:sp>
        <p:nvSpPr>
          <p:cNvPr id="234" name="Shape 234"/>
          <p:cNvSpPr/>
          <p:nvPr/>
        </p:nvSpPr>
        <p:spPr>
          <a:xfrm>
            <a:off x="8589264" y="2172768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35" name="Text 235"/>
          <p:cNvSpPr txBox="1"/>
          <p:nvPr/>
        </p:nvSpPr>
        <p:spPr>
          <a:xfrm>
            <a:off x="8193024" y="23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</a:t>
            </a:r>
          </a:p>
        </p:txBody>
      </p:sp>
      <p:sp>
        <p:nvSpPr>
          <p:cNvPr id="236" name="Text 236"/>
          <p:cNvSpPr txBox="1"/>
          <p:nvPr/>
        </p:nvSpPr>
        <p:spPr>
          <a:xfrm>
            <a:off x="8193024" y="27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</a:t>
            </a:r>
          </a:p>
        </p:txBody>
      </p:sp>
      <p:sp>
        <p:nvSpPr>
          <p:cNvPr id="237" name="Text 237"/>
          <p:cNvSpPr txBox="1"/>
          <p:nvPr/>
        </p:nvSpPr>
        <p:spPr>
          <a:xfrm>
            <a:off x="8193024" y="31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</a:t>
            </a:r>
          </a:p>
        </p:txBody>
      </p:sp>
      <p:sp>
        <p:nvSpPr>
          <p:cNvPr id="238" name="Text 238"/>
          <p:cNvSpPr txBox="1"/>
          <p:nvPr/>
        </p:nvSpPr>
        <p:spPr>
          <a:xfrm>
            <a:off x="658368" y="3980000"/>
            <a:ext cx="10844784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Wieder neu gemischt. Kommission 3 hat drei Personen – dafür muss sie sich schneller einigen.</a:t>
            </a:r>
          </a:p>
        </p:txBody>
      </p:sp>
      <p:sp>
        <p:nvSpPr>
          <p:cNvPr id="239" name="Shape 239"/>
          <p:cNvSpPr/>
          <p:nvPr/>
        </p:nvSpPr>
        <p:spPr>
          <a:xfrm>
            <a:off x="658368" y="4620000"/>
            <a:ext cx="10844784" cy="11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40" name="Text 240"/>
          <p:cNvSpPr txBox="1"/>
          <p:nvPr/>
        </p:nvSpPr>
        <p:spPr>
          <a:xfrm>
            <a:off x="987552" y="4770000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Einigungsregel</a:t>
            </a:r>
          </a:p>
        </p:txBody>
      </p:sp>
      <p:sp>
        <p:nvSpPr>
          <p:cNvPr id="241" name="Text 241"/>
          <p:cNvSpPr txBox="1"/>
          <p:nvPr/>
        </p:nvSpPr>
        <p:spPr>
          <a:xfrm>
            <a:off x="987552" y="5140000"/>
            <a:ext cx="10186416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ihr euch nicht einigt: Wer die bessere Belegstelle hat, bekommt recht. Nicht wer lauter ist. Bleibt es strittig, schreibt beide Ebenen hin – dann kommt es in die Konferenz.</a:t>
            </a:r>
          </a:p>
        </p:txBody>
      </p:sp>
      <p:sp>
        <p:nvSpPr>
          <p:cNvPr id="245" name="Text 24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246" name="Text 24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 25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WÄHREND DER ARBEIT</a:t>
            </a:r>
          </a:p>
        </p:txBody>
      </p:sp>
      <p:sp>
        <p:nvSpPr>
          <p:cNvPr id="256" name="Text 25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Worauf ich achte</a:t>
            </a:r>
          </a:p>
        </p:txBody>
      </p:sp>
      <p:sp>
        <p:nvSpPr>
          <p:cNvPr id="257" name="Shape 25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47" name="Shape 247"/>
          <p:cNvSpPr/>
          <p:nvPr/>
        </p:nvSpPr>
        <p:spPr>
          <a:xfrm>
            <a:off x="658368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48" name="Text 248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häufigste Falle</a:t>
            </a:r>
          </a:p>
        </p:txBody>
      </p:sp>
      <p:sp>
        <p:nvSpPr>
          <p:cNvPr id="249" name="Text 249"/>
          <p:cNvSpPr txBox="1"/>
          <p:nvPr/>
        </p:nvSpPr>
        <p:spPr>
          <a:xfrm>
            <a:off x="932688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 sind milde. Sie geben Punkte für Mühe, für Umfang, für ein ordentliches Aussehen.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Erfahrungsgemäß liegt die erste Schätzung zwei bis drei Punkte zu hoch.</a:t>
            </a:r>
          </a:p>
        </p:txBody>
      </p:sp>
      <p:sp>
        <p:nvSpPr>
          <p:cNvPr id="250" name="Shape 250"/>
          <p:cNvSpPr/>
          <p:nvPr/>
        </p:nvSpPr>
        <p:spPr>
          <a:xfrm>
            <a:off x="6217920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251" name="Text 251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Gegenmittel</a:t>
            </a:r>
          </a:p>
        </p:txBody>
      </p:sp>
      <p:sp>
        <p:nvSpPr>
          <p:cNvPr id="252" name="Text 252"/>
          <p:cNvSpPr txBox="1"/>
          <p:nvPr/>
        </p:nvSpPr>
        <p:spPr>
          <a:xfrm>
            <a:off x="6492240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Immer nach dem Beleg fragen. Wenn niemand die Stelle findet, ist die Ebene nicht erreicht.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ist keine Strenge, sondern genau das Verfahren der IB.</a:t>
            </a:r>
          </a:p>
        </p:txBody>
      </p:sp>
      <p:sp>
        <p:nvSpPr>
          <p:cNvPr id="253" name="Shape 253"/>
          <p:cNvSpPr/>
          <p:nvPr/>
        </p:nvSpPr>
        <p:spPr>
          <a:xfrm>
            <a:off x="658368" y="4450000"/>
            <a:ext cx="10844784" cy="82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254" name="Text 254"/>
          <p:cNvSpPr txBox="1"/>
          <p:nvPr/>
        </p:nvSpPr>
        <p:spPr>
          <a:xfrm>
            <a:off x="987552" y="4450000"/>
            <a:ext cx="10186416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„Nichts ist falsch“ und „gut“ sind zwei verschiedene Dinge.</a:t>
            </a:r>
          </a:p>
        </p:txBody>
      </p:sp>
      <p:sp>
        <p:nvSpPr>
          <p:cNvPr id="258" name="Text 25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259" name="Text 25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 27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MINUTE 58 BIS 76</a:t>
            </a:r>
          </a:p>
        </p:txBody>
      </p:sp>
      <p:sp>
        <p:nvSpPr>
          <p:cNvPr id="273" name="Text 27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Punktekonferenz</a:t>
            </a:r>
          </a:p>
        </p:txBody>
      </p:sp>
      <p:sp>
        <p:nvSpPr>
          <p:cNvPr id="274" name="Shape 27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60" name="Shape 260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261" name="Text 261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„Jede Kommission trägt ihre fünf Zahlen vor. Danach besprechen wir nur die Kriterien, bei denen ihr um mehr als einen Punkt auseinanderliegt.“</a:t>
            </a:r>
          </a:p>
        </p:txBody>
      </p:sp>
      <p:sp>
        <p:nvSpPr>
          <p:cNvPr id="262" name="Shape 262"/>
          <p:cNvSpPr/>
          <p:nvPr/>
        </p:nvSpPr>
        <p:spPr>
          <a:xfrm>
            <a:off x="658368" y="262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3" name="Text 263"/>
          <p:cNvSpPr txBox="1"/>
          <p:nvPr/>
        </p:nvSpPr>
        <p:spPr>
          <a:xfrm>
            <a:off x="877824" y="2622768"/>
            <a:ext cx="15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Zuerst</a:t>
            </a:r>
          </a:p>
        </p:txBody>
      </p:sp>
      <p:sp>
        <p:nvSpPr>
          <p:cNvPr id="264" name="Text 264"/>
          <p:cNvSpPr txBox="1"/>
          <p:nvPr/>
        </p:nvSpPr>
        <p:spPr>
          <a:xfrm>
            <a:off x="2577824" y="2622768"/>
            <a:ext cx="86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Alle Zahlen an die Tafel. Noch keine Diskussion.</a:t>
            </a:r>
          </a:p>
        </p:txBody>
      </p:sp>
      <p:sp>
        <p:nvSpPr>
          <p:cNvPr id="265" name="Shape 265"/>
          <p:cNvSpPr/>
          <p:nvPr/>
        </p:nvSpPr>
        <p:spPr>
          <a:xfrm>
            <a:off x="658368" y="3522768"/>
            <a:ext cx="10844784" cy="8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66" name="Text 266"/>
          <p:cNvSpPr txBox="1"/>
          <p:nvPr/>
        </p:nvSpPr>
        <p:spPr>
          <a:xfrm>
            <a:off x="877824" y="3522768"/>
            <a:ext cx="15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Dann</a:t>
            </a:r>
          </a:p>
        </p:txBody>
      </p:sp>
      <p:sp>
        <p:nvSpPr>
          <p:cNvPr id="267" name="Text 267"/>
          <p:cNvSpPr txBox="1"/>
          <p:nvPr/>
        </p:nvSpPr>
        <p:spPr>
          <a:xfrm>
            <a:off x="2577824" y="3522768"/>
            <a:ext cx="86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Nur die strittigen Kriterien. Wer eine höhere Ebene vergeben hat, nennt seinen Beleg zuerst.</a:t>
            </a:r>
          </a:p>
        </p:txBody>
      </p:sp>
      <p:sp>
        <p:nvSpPr>
          <p:cNvPr id="268" name="Shape 268"/>
          <p:cNvSpPr/>
          <p:nvPr/>
        </p:nvSpPr>
        <p:spPr>
          <a:xfrm>
            <a:off x="658368" y="442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9" name="Text 269"/>
          <p:cNvSpPr txBox="1"/>
          <p:nvPr/>
        </p:nvSpPr>
        <p:spPr>
          <a:xfrm>
            <a:off x="877824" y="4422768"/>
            <a:ext cx="15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Zuletzt</a:t>
            </a:r>
          </a:p>
        </p:txBody>
      </p:sp>
      <p:sp>
        <p:nvSpPr>
          <p:cNvPr id="270" name="Text 270"/>
          <p:cNvSpPr txBox="1"/>
          <p:nvPr/>
        </p:nvSpPr>
        <p:spPr>
          <a:xfrm>
            <a:off x="2577824" y="4422768"/>
            <a:ext cx="86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Meine Bewertung kommt in die letzte Zeile – erst jetzt, nicht vorher.</a:t>
            </a:r>
          </a:p>
        </p:txBody>
      </p:sp>
      <p:sp>
        <p:nvSpPr>
          <p:cNvPr id="271" name="Text 271"/>
          <p:cNvSpPr txBox="1"/>
          <p:nvPr/>
        </p:nvSpPr>
        <p:spPr>
          <a:xfrm>
            <a:off x="658368" y="5382768"/>
            <a:ext cx="10844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Abweichungen um einen Punkt sind normal und diskutierbar. Abweichungen um drei sind ein Hinweis darauf, dass ein Deskriptor anders gelesen wurde.</a:t>
            </a:r>
          </a:p>
        </p:txBody>
      </p:sp>
      <p:sp>
        <p:nvSpPr>
          <p:cNvPr id="275" name="Text 27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276" name="Text 27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 34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TAFELBILD 5</a:t>
            </a:r>
          </a:p>
        </p:txBody>
      </p:sp>
      <p:sp>
        <p:nvSpPr>
          <p:cNvPr id="349" name="Text 34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Punktetabelle</a:t>
            </a:r>
          </a:p>
        </p:txBody>
      </p:sp>
      <p:sp>
        <p:nvSpPr>
          <p:cNvPr id="350" name="Shape 35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77" name="Shape 277"/>
          <p:cNvSpPr/>
          <p:nvPr/>
        </p:nvSpPr>
        <p:spPr>
          <a:xfrm>
            <a:off x="658368" y="1572768"/>
            <a:ext cx="2475000" cy="46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78" name="Text 278"/>
          <p:cNvSpPr txBox="1"/>
          <p:nvPr/>
        </p:nvSpPr>
        <p:spPr>
          <a:xfrm>
            <a:off x="658368" y="1572768"/>
            <a:ext cx="2475000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Kommission</a:t>
            </a:r>
          </a:p>
        </p:txBody>
      </p:sp>
      <p:sp>
        <p:nvSpPr>
          <p:cNvPr id="279" name="Shape 279"/>
          <p:cNvSpPr/>
          <p:nvPr/>
        </p:nvSpPr>
        <p:spPr>
          <a:xfrm>
            <a:off x="3158368" y="1572768"/>
            <a:ext cx="1365797" cy="46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80" name="Text 280"/>
          <p:cNvSpPr txBox="1"/>
          <p:nvPr/>
        </p:nvSpPr>
        <p:spPr>
          <a:xfrm>
            <a:off x="3158368" y="1572768"/>
            <a:ext cx="1365797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</a:t>
            </a:r>
          </a:p>
        </p:txBody>
      </p:sp>
      <p:sp>
        <p:nvSpPr>
          <p:cNvPr id="281" name="Shape 281"/>
          <p:cNvSpPr/>
          <p:nvPr/>
        </p:nvSpPr>
        <p:spPr>
          <a:xfrm>
            <a:off x="4549165" y="1572768"/>
            <a:ext cx="1365797" cy="46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82" name="Text 282"/>
          <p:cNvSpPr txBox="1"/>
          <p:nvPr/>
        </p:nvSpPr>
        <p:spPr>
          <a:xfrm>
            <a:off x="4549165" y="1572768"/>
            <a:ext cx="1365797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</a:t>
            </a:r>
          </a:p>
        </p:txBody>
      </p:sp>
      <p:sp>
        <p:nvSpPr>
          <p:cNvPr id="283" name="Shape 283"/>
          <p:cNvSpPr/>
          <p:nvPr/>
        </p:nvSpPr>
        <p:spPr>
          <a:xfrm>
            <a:off x="5939962" y="1572768"/>
            <a:ext cx="1365797" cy="46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84" name="Text 284"/>
          <p:cNvSpPr txBox="1"/>
          <p:nvPr/>
        </p:nvSpPr>
        <p:spPr>
          <a:xfrm>
            <a:off x="5939962" y="1572768"/>
            <a:ext cx="1365797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C</a:t>
            </a:r>
          </a:p>
        </p:txBody>
      </p:sp>
      <p:sp>
        <p:nvSpPr>
          <p:cNvPr id="285" name="Shape 285"/>
          <p:cNvSpPr/>
          <p:nvPr/>
        </p:nvSpPr>
        <p:spPr>
          <a:xfrm>
            <a:off x="7330759" y="1572768"/>
            <a:ext cx="1365797" cy="46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86" name="Text 286"/>
          <p:cNvSpPr txBox="1"/>
          <p:nvPr/>
        </p:nvSpPr>
        <p:spPr>
          <a:xfrm>
            <a:off x="7330759" y="1572768"/>
            <a:ext cx="1365797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</a:t>
            </a:r>
          </a:p>
        </p:txBody>
      </p:sp>
      <p:sp>
        <p:nvSpPr>
          <p:cNvPr id="287" name="Shape 287"/>
          <p:cNvSpPr/>
          <p:nvPr/>
        </p:nvSpPr>
        <p:spPr>
          <a:xfrm>
            <a:off x="8721556" y="1572768"/>
            <a:ext cx="1365797" cy="46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88" name="Text 288"/>
          <p:cNvSpPr txBox="1"/>
          <p:nvPr/>
        </p:nvSpPr>
        <p:spPr>
          <a:xfrm>
            <a:off x="8721556" y="1572768"/>
            <a:ext cx="1365797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</a:t>
            </a:r>
          </a:p>
        </p:txBody>
      </p:sp>
      <p:sp>
        <p:nvSpPr>
          <p:cNvPr id="289" name="Shape 289"/>
          <p:cNvSpPr/>
          <p:nvPr/>
        </p:nvSpPr>
        <p:spPr>
          <a:xfrm>
            <a:off x="10112353" y="1572768"/>
            <a:ext cx="1365797" cy="46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0" name="Text 290"/>
          <p:cNvSpPr txBox="1"/>
          <p:nvPr/>
        </p:nvSpPr>
        <p:spPr>
          <a:xfrm>
            <a:off x="10112353" y="1572768"/>
            <a:ext cx="1365797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Summe</a:t>
            </a:r>
          </a:p>
        </p:txBody>
      </p:sp>
      <p:sp>
        <p:nvSpPr>
          <p:cNvPr id="291" name="Shape 291"/>
          <p:cNvSpPr/>
          <p:nvPr/>
        </p:nvSpPr>
        <p:spPr>
          <a:xfrm>
            <a:off x="658368" y="2052768"/>
            <a:ext cx="2475000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2" name="Text 292"/>
          <p:cNvSpPr txBox="1"/>
          <p:nvPr/>
        </p:nvSpPr>
        <p:spPr>
          <a:xfrm>
            <a:off x="838368" y="2052768"/>
            <a:ext cx="229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Kommission 1</a:t>
            </a:r>
          </a:p>
        </p:txBody>
      </p:sp>
      <p:sp>
        <p:nvSpPr>
          <p:cNvPr id="293" name="Shape 293"/>
          <p:cNvSpPr/>
          <p:nvPr/>
        </p:nvSpPr>
        <p:spPr>
          <a:xfrm>
            <a:off x="3158368" y="205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4" name="Text 294"/>
          <p:cNvSpPr txBox="1"/>
          <p:nvPr/>
        </p:nvSpPr>
        <p:spPr>
          <a:xfrm>
            <a:off x="3158368" y="205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295" name="Shape 295"/>
          <p:cNvSpPr/>
          <p:nvPr/>
        </p:nvSpPr>
        <p:spPr>
          <a:xfrm>
            <a:off x="4549165" y="205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6" name="Text 296"/>
          <p:cNvSpPr txBox="1"/>
          <p:nvPr/>
        </p:nvSpPr>
        <p:spPr>
          <a:xfrm>
            <a:off x="4549165" y="205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297" name="Shape 297"/>
          <p:cNvSpPr/>
          <p:nvPr/>
        </p:nvSpPr>
        <p:spPr>
          <a:xfrm>
            <a:off x="5939962" y="205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8" name="Text 298"/>
          <p:cNvSpPr txBox="1"/>
          <p:nvPr/>
        </p:nvSpPr>
        <p:spPr>
          <a:xfrm>
            <a:off x="5939962" y="205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299" name="Shape 299"/>
          <p:cNvSpPr/>
          <p:nvPr/>
        </p:nvSpPr>
        <p:spPr>
          <a:xfrm>
            <a:off x="7330759" y="205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0" name="Text 300"/>
          <p:cNvSpPr txBox="1"/>
          <p:nvPr/>
        </p:nvSpPr>
        <p:spPr>
          <a:xfrm>
            <a:off x="7330759" y="205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01" name="Shape 301"/>
          <p:cNvSpPr/>
          <p:nvPr/>
        </p:nvSpPr>
        <p:spPr>
          <a:xfrm>
            <a:off x="8721556" y="205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2" name="Text 302"/>
          <p:cNvSpPr txBox="1"/>
          <p:nvPr/>
        </p:nvSpPr>
        <p:spPr>
          <a:xfrm>
            <a:off x="8721556" y="205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03" name="Shape 303"/>
          <p:cNvSpPr/>
          <p:nvPr/>
        </p:nvSpPr>
        <p:spPr>
          <a:xfrm>
            <a:off x="10112353" y="205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4" name="Text 304"/>
          <p:cNvSpPr txBox="1"/>
          <p:nvPr/>
        </p:nvSpPr>
        <p:spPr>
          <a:xfrm>
            <a:off x="10112353" y="205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05" name="Shape 305"/>
          <p:cNvSpPr/>
          <p:nvPr/>
        </p:nvSpPr>
        <p:spPr>
          <a:xfrm>
            <a:off x="658368" y="2692768"/>
            <a:ext cx="2475000" cy="62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6" name="Text 306"/>
          <p:cNvSpPr txBox="1"/>
          <p:nvPr/>
        </p:nvSpPr>
        <p:spPr>
          <a:xfrm>
            <a:off x="838368" y="2692768"/>
            <a:ext cx="229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Kommission 2</a:t>
            </a:r>
          </a:p>
        </p:txBody>
      </p:sp>
      <p:sp>
        <p:nvSpPr>
          <p:cNvPr id="307" name="Shape 307"/>
          <p:cNvSpPr/>
          <p:nvPr/>
        </p:nvSpPr>
        <p:spPr>
          <a:xfrm>
            <a:off x="3158368" y="2692768"/>
            <a:ext cx="1365797" cy="62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8" name="Text 308"/>
          <p:cNvSpPr txBox="1"/>
          <p:nvPr/>
        </p:nvSpPr>
        <p:spPr>
          <a:xfrm>
            <a:off x="3158368" y="269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09" name="Shape 309"/>
          <p:cNvSpPr/>
          <p:nvPr/>
        </p:nvSpPr>
        <p:spPr>
          <a:xfrm>
            <a:off x="4549165" y="2692768"/>
            <a:ext cx="1365797" cy="62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0" name="Text 310"/>
          <p:cNvSpPr txBox="1"/>
          <p:nvPr/>
        </p:nvSpPr>
        <p:spPr>
          <a:xfrm>
            <a:off x="4549165" y="269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1" name="Shape 311"/>
          <p:cNvSpPr/>
          <p:nvPr/>
        </p:nvSpPr>
        <p:spPr>
          <a:xfrm>
            <a:off x="5939962" y="2692768"/>
            <a:ext cx="1365797" cy="62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2" name="Text 312"/>
          <p:cNvSpPr txBox="1"/>
          <p:nvPr/>
        </p:nvSpPr>
        <p:spPr>
          <a:xfrm>
            <a:off x="5939962" y="269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3" name="Shape 313"/>
          <p:cNvSpPr/>
          <p:nvPr/>
        </p:nvSpPr>
        <p:spPr>
          <a:xfrm>
            <a:off x="7330759" y="2692768"/>
            <a:ext cx="1365797" cy="62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4" name="Text 314"/>
          <p:cNvSpPr txBox="1"/>
          <p:nvPr/>
        </p:nvSpPr>
        <p:spPr>
          <a:xfrm>
            <a:off x="7330759" y="269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5" name="Shape 315"/>
          <p:cNvSpPr/>
          <p:nvPr/>
        </p:nvSpPr>
        <p:spPr>
          <a:xfrm>
            <a:off x="8721556" y="2692768"/>
            <a:ext cx="1365797" cy="62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6" name="Text 316"/>
          <p:cNvSpPr txBox="1"/>
          <p:nvPr/>
        </p:nvSpPr>
        <p:spPr>
          <a:xfrm>
            <a:off x="8721556" y="269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7" name="Shape 317"/>
          <p:cNvSpPr/>
          <p:nvPr/>
        </p:nvSpPr>
        <p:spPr>
          <a:xfrm>
            <a:off x="10112353" y="2692768"/>
            <a:ext cx="1365797" cy="62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8" name="Text 318"/>
          <p:cNvSpPr txBox="1"/>
          <p:nvPr/>
        </p:nvSpPr>
        <p:spPr>
          <a:xfrm>
            <a:off x="10112353" y="269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9" name="Shape 319"/>
          <p:cNvSpPr/>
          <p:nvPr/>
        </p:nvSpPr>
        <p:spPr>
          <a:xfrm>
            <a:off x="658368" y="3332768"/>
            <a:ext cx="2475000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0" name="Text 320"/>
          <p:cNvSpPr txBox="1"/>
          <p:nvPr/>
        </p:nvSpPr>
        <p:spPr>
          <a:xfrm>
            <a:off x="838368" y="3332768"/>
            <a:ext cx="229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Kommission 3</a:t>
            </a:r>
          </a:p>
        </p:txBody>
      </p:sp>
      <p:sp>
        <p:nvSpPr>
          <p:cNvPr id="321" name="Shape 321"/>
          <p:cNvSpPr/>
          <p:nvPr/>
        </p:nvSpPr>
        <p:spPr>
          <a:xfrm>
            <a:off x="3158368" y="333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2" name="Text 322"/>
          <p:cNvSpPr txBox="1"/>
          <p:nvPr/>
        </p:nvSpPr>
        <p:spPr>
          <a:xfrm>
            <a:off x="3158368" y="333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23" name="Shape 323"/>
          <p:cNvSpPr/>
          <p:nvPr/>
        </p:nvSpPr>
        <p:spPr>
          <a:xfrm>
            <a:off x="4549165" y="333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4" name="Text 324"/>
          <p:cNvSpPr txBox="1"/>
          <p:nvPr/>
        </p:nvSpPr>
        <p:spPr>
          <a:xfrm>
            <a:off x="4549165" y="333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25" name="Shape 325"/>
          <p:cNvSpPr/>
          <p:nvPr/>
        </p:nvSpPr>
        <p:spPr>
          <a:xfrm>
            <a:off x="5939962" y="333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6" name="Text 326"/>
          <p:cNvSpPr txBox="1"/>
          <p:nvPr/>
        </p:nvSpPr>
        <p:spPr>
          <a:xfrm>
            <a:off x="5939962" y="333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27" name="Shape 327"/>
          <p:cNvSpPr/>
          <p:nvPr/>
        </p:nvSpPr>
        <p:spPr>
          <a:xfrm>
            <a:off x="7330759" y="333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8" name="Text 328"/>
          <p:cNvSpPr txBox="1"/>
          <p:nvPr/>
        </p:nvSpPr>
        <p:spPr>
          <a:xfrm>
            <a:off x="7330759" y="333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29" name="Shape 329"/>
          <p:cNvSpPr/>
          <p:nvPr/>
        </p:nvSpPr>
        <p:spPr>
          <a:xfrm>
            <a:off x="8721556" y="333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0" name="Text 330"/>
          <p:cNvSpPr txBox="1"/>
          <p:nvPr/>
        </p:nvSpPr>
        <p:spPr>
          <a:xfrm>
            <a:off x="8721556" y="333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31" name="Shape 331"/>
          <p:cNvSpPr/>
          <p:nvPr/>
        </p:nvSpPr>
        <p:spPr>
          <a:xfrm>
            <a:off x="10112353" y="3332768"/>
            <a:ext cx="1365797" cy="62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2" name="Text 332"/>
          <p:cNvSpPr txBox="1"/>
          <p:nvPr/>
        </p:nvSpPr>
        <p:spPr>
          <a:xfrm>
            <a:off x="10112353" y="333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33" name="Shape 333"/>
          <p:cNvSpPr/>
          <p:nvPr/>
        </p:nvSpPr>
        <p:spPr>
          <a:xfrm>
            <a:off x="658368" y="3972768"/>
            <a:ext cx="2475000" cy="62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34" name="Text 334"/>
          <p:cNvSpPr txBox="1"/>
          <p:nvPr/>
        </p:nvSpPr>
        <p:spPr>
          <a:xfrm>
            <a:off x="838368" y="3972768"/>
            <a:ext cx="229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Lehrkraft</a:t>
            </a:r>
          </a:p>
        </p:txBody>
      </p:sp>
      <p:sp>
        <p:nvSpPr>
          <p:cNvPr id="335" name="Shape 335"/>
          <p:cNvSpPr/>
          <p:nvPr/>
        </p:nvSpPr>
        <p:spPr>
          <a:xfrm>
            <a:off x="3158368" y="3972768"/>
            <a:ext cx="1365797" cy="62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36" name="Text 336"/>
          <p:cNvSpPr txBox="1"/>
          <p:nvPr/>
        </p:nvSpPr>
        <p:spPr>
          <a:xfrm>
            <a:off x="3158368" y="397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37" name="Shape 337"/>
          <p:cNvSpPr/>
          <p:nvPr/>
        </p:nvSpPr>
        <p:spPr>
          <a:xfrm>
            <a:off x="4549165" y="3972768"/>
            <a:ext cx="1365797" cy="62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38" name="Text 338"/>
          <p:cNvSpPr txBox="1"/>
          <p:nvPr/>
        </p:nvSpPr>
        <p:spPr>
          <a:xfrm>
            <a:off x="4549165" y="397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39" name="Shape 339"/>
          <p:cNvSpPr/>
          <p:nvPr/>
        </p:nvSpPr>
        <p:spPr>
          <a:xfrm>
            <a:off x="5939962" y="3972768"/>
            <a:ext cx="1365797" cy="62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0" name="Text 340"/>
          <p:cNvSpPr txBox="1"/>
          <p:nvPr/>
        </p:nvSpPr>
        <p:spPr>
          <a:xfrm>
            <a:off x="5939962" y="397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41" name="Shape 341"/>
          <p:cNvSpPr/>
          <p:nvPr/>
        </p:nvSpPr>
        <p:spPr>
          <a:xfrm>
            <a:off x="7330759" y="3972768"/>
            <a:ext cx="1365797" cy="62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2" name="Text 342"/>
          <p:cNvSpPr txBox="1"/>
          <p:nvPr/>
        </p:nvSpPr>
        <p:spPr>
          <a:xfrm>
            <a:off x="7330759" y="397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43" name="Shape 343"/>
          <p:cNvSpPr/>
          <p:nvPr/>
        </p:nvSpPr>
        <p:spPr>
          <a:xfrm>
            <a:off x="8721556" y="3972768"/>
            <a:ext cx="1365797" cy="62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4" name="Text 344"/>
          <p:cNvSpPr txBox="1"/>
          <p:nvPr/>
        </p:nvSpPr>
        <p:spPr>
          <a:xfrm>
            <a:off x="8721556" y="397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45" name="Shape 345"/>
          <p:cNvSpPr/>
          <p:nvPr/>
        </p:nvSpPr>
        <p:spPr>
          <a:xfrm>
            <a:off x="10112353" y="3972768"/>
            <a:ext cx="1365797" cy="62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6" name="Text 346"/>
          <p:cNvSpPr txBox="1"/>
          <p:nvPr/>
        </p:nvSpPr>
        <p:spPr>
          <a:xfrm>
            <a:off x="10112353" y="3972768"/>
            <a:ext cx="1365797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47" name="Text 347"/>
          <p:cNvSpPr txBox="1"/>
          <p:nvPr/>
        </p:nvSpPr>
        <p:spPr>
          <a:xfrm>
            <a:off x="658368" y="4692768"/>
            <a:ext cx="10844784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Erfahrungsgemäß liegen die Gruppen bei A und E nah beieinander und bei C und D weit auseinander. Genau dort liegt der Ertrag: C und D sind die Kriterien, die man nur an Textstellen festmachen kann.</a:t>
            </a:r>
          </a:p>
        </p:txBody>
      </p:sp>
      <p:sp>
        <p:nvSpPr>
          <p:cNvPr id="351" name="Text 35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352" name="Text 35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 39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E272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AUFLÖSUNG</a:t>
            </a:r>
          </a:p>
        </p:txBody>
      </p:sp>
      <p:sp>
        <p:nvSpPr>
          <p:cNvPr id="396" name="Text 39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Meine Bewertung von Muster B</a:t>
            </a:r>
          </a:p>
        </p:txBody>
      </p:sp>
      <p:sp>
        <p:nvSpPr>
          <p:cNvPr id="397" name="Shape 39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53" name="Shape 353"/>
          <p:cNvSpPr/>
          <p:nvPr/>
        </p:nvSpPr>
        <p:spPr>
          <a:xfrm>
            <a:off x="658368" y="1572768"/>
            <a:ext cx="1875000" cy="44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54" name="Text 354"/>
          <p:cNvSpPr txBox="1"/>
          <p:nvPr/>
        </p:nvSpPr>
        <p:spPr>
          <a:xfrm>
            <a:off x="658368" y="1572768"/>
            <a:ext cx="1875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</a:t>
            </a:r>
          </a:p>
        </p:txBody>
      </p:sp>
      <p:sp>
        <p:nvSpPr>
          <p:cNvPr id="355" name="Shape 355"/>
          <p:cNvSpPr/>
          <p:nvPr/>
        </p:nvSpPr>
        <p:spPr>
          <a:xfrm>
            <a:off x="2558368" y="1572768"/>
            <a:ext cx="675000" cy="44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56" name="Text 356"/>
          <p:cNvSpPr txBox="1"/>
          <p:nvPr/>
        </p:nvSpPr>
        <p:spPr>
          <a:xfrm>
            <a:off x="2558368" y="1572768"/>
            <a:ext cx="675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Ebene</a:t>
            </a:r>
          </a:p>
        </p:txBody>
      </p:sp>
      <p:sp>
        <p:nvSpPr>
          <p:cNvPr id="357" name="Shape 357"/>
          <p:cNvSpPr/>
          <p:nvPr/>
        </p:nvSpPr>
        <p:spPr>
          <a:xfrm>
            <a:off x="3258368" y="1572768"/>
            <a:ext cx="8219784" cy="44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58" name="Text 358"/>
          <p:cNvSpPr txBox="1"/>
          <p:nvPr/>
        </p:nvSpPr>
        <p:spPr>
          <a:xfrm>
            <a:off x="3258368" y="1572768"/>
            <a:ext cx="8219784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Warum nicht mehr</a:t>
            </a:r>
          </a:p>
        </p:txBody>
      </p:sp>
      <p:sp>
        <p:nvSpPr>
          <p:cNvPr id="359" name="Shape 359"/>
          <p:cNvSpPr/>
          <p:nvPr/>
        </p:nvSpPr>
        <p:spPr>
          <a:xfrm>
            <a:off x="658368" y="2032768"/>
            <a:ext cx="1875000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60" name="Text 360"/>
          <p:cNvSpPr txBox="1"/>
          <p:nvPr/>
        </p:nvSpPr>
        <p:spPr>
          <a:xfrm>
            <a:off x="838368" y="2032768"/>
            <a:ext cx="169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  Präsentation</a:t>
            </a:r>
          </a:p>
        </p:txBody>
      </p:sp>
      <p:sp>
        <p:nvSpPr>
          <p:cNvPr id="361" name="Shape 361"/>
          <p:cNvSpPr/>
          <p:nvPr/>
        </p:nvSpPr>
        <p:spPr>
          <a:xfrm>
            <a:off x="2558368" y="2032768"/>
            <a:ext cx="675000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62" name="Text 362"/>
          <p:cNvSpPr txBox="1"/>
          <p:nvPr/>
        </p:nvSpPr>
        <p:spPr>
          <a:xfrm>
            <a:off x="2558368" y="2032768"/>
            <a:ext cx="67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/ 4</a:t>
            </a:r>
          </a:p>
        </p:txBody>
      </p:sp>
      <p:sp>
        <p:nvSpPr>
          <p:cNvPr id="363" name="Shape 363"/>
          <p:cNvSpPr/>
          <p:nvPr/>
        </p:nvSpPr>
        <p:spPr>
          <a:xfrm>
            <a:off x="3258368" y="2032768"/>
            <a:ext cx="8219784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64" name="Text 364"/>
          <p:cNvSpPr txBox="1"/>
          <p:nvPr/>
        </p:nvSpPr>
        <p:spPr>
          <a:xfrm>
            <a:off x="3438368" y="2032768"/>
            <a:ext cx="8039784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Tabelle 1 ist zerlegt, die Zusatzrechnung zu 45 °C gehört nicht zur Frage.</a:t>
            </a:r>
          </a:p>
        </p:txBody>
      </p:sp>
      <p:sp>
        <p:nvSpPr>
          <p:cNvPr id="365" name="Shape 365"/>
          <p:cNvSpPr/>
          <p:nvPr/>
        </p:nvSpPr>
        <p:spPr>
          <a:xfrm>
            <a:off x="658368" y="2652768"/>
            <a:ext cx="1875000" cy="60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66" name="Text 366"/>
          <p:cNvSpPr txBox="1"/>
          <p:nvPr/>
        </p:nvSpPr>
        <p:spPr>
          <a:xfrm>
            <a:off x="838368" y="2652768"/>
            <a:ext cx="169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  Kommunikation</a:t>
            </a:r>
          </a:p>
        </p:txBody>
      </p:sp>
      <p:sp>
        <p:nvSpPr>
          <p:cNvPr id="367" name="Shape 367"/>
          <p:cNvSpPr/>
          <p:nvPr/>
        </p:nvSpPr>
        <p:spPr>
          <a:xfrm>
            <a:off x="2558368" y="2652768"/>
            <a:ext cx="675000" cy="60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68" name="Text 368"/>
          <p:cNvSpPr txBox="1"/>
          <p:nvPr/>
        </p:nvSpPr>
        <p:spPr>
          <a:xfrm>
            <a:off x="2558368" y="2652768"/>
            <a:ext cx="67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4</a:t>
            </a:r>
          </a:p>
        </p:txBody>
      </p:sp>
      <p:sp>
        <p:nvSpPr>
          <p:cNvPr id="369" name="Shape 369"/>
          <p:cNvSpPr/>
          <p:nvPr/>
        </p:nvSpPr>
        <p:spPr>
          <a:xfrm>
            <a:off x="3258368" y="2652768"/>
            <a:ext cx="8219784" cy="60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70" name="Text 370"/>
          <p:cNvSpPr txBox="1"/>
          <p:nvPr/>
        </p:nvSpPr>
        <p:spPr>
          <a:xfrm>
            <a:off x="3438368" y="2652768"/>
            <a:ext cx="8039784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Abbildung 2 ohne Achsenbeschriftung; durchgehend Taschenrechnerschreibweise.</a:t>
            </a:r>
          </a:p>
        </p:txBody>
      </p:sp>
      <p:sp>
        <p:nvSpPr>
          <p:cNvPr id="371" name="Shape 371"/>
          <p:cNvSpPr/>
          <p:nvPr/>
        </p:nvSpPr>
        <p:spPr>
          <a:xfrm>
            <a:off x="658368" y="3272768"/>
            <a:ext cx="1875000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72" name="Text 372"/>
          <p:cNvSpPr txBox="1"/>
          <p:nvPr/>
        </p:nvSpPr>
        <p:spPr>
          <a:xfrm>
            <a:off x="838368" y="3272768"/>
            <a:ext cx="169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C  Einsatz</a:t>
            </a:r>
          </a:p>
        </p:txBody>
      </p:sp>
      <p:sp>
        <p:nvSpPr>
          <p:cNvPr id="373" name="Shape 373"/>
          <p:cNvSpPr/>
          <p:nvPr/>
        </p:nvSpPr>
        <p:spPr>
          <a:xfrm>
            <a:off x="2558368" y="3272768"/>
            <a:ext cx="675000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74" name="Text 374"/>
          <p:cNvSpPr txBox="1"/>
          <p:nvPr/>
        </p:nvSpPr>
        <p:spPr>
          <a:xfrm>
            <a:off x="2558368" y="3272768"/>
            <a:ext cx="67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3</a:t>
            </a:r>
          </a:p>
        </p:txBody>
      </p:sp>
      <p:sp>
        <p:nvSpPr>
          <p:cNvPr id="375" name="Shape 375"/>
          <p:cNvSpPr/>
          <p:nvPr/>
        </p:nvSpPr>
        <p:spPr>
          <a:xfrm>
            <a:off x="3258368" y="3272768"/>
            <a:ext cx="8219784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76" name="Text 376"/>
          <p:cNvSpPr txBox="1"/>
          <p:nvPr/>
        </p:nvSpPr>
        <p:spPr>
          <a:xfrm>
            <a:off x="3438368" y="3272768"/>
            <a:ext cx="8039784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Eigene Daten, eigene Setzung – aber keine Vorhersage, kein zweiter Blickwinkel.</a:t>
            </a:r>
          </a:p>
        </p:txBody>
      </p:sp>
      <p:sp>
        <p:nvSpPr>
          <p:cNvPr id="377" name="Shape 377"/>
          <p:cNvSpPr/>
          <p:nvPr/>
        </p:nvSpPr>
        <p:spPr>
          <a:xfrm>
            <a:off x="658368" y="3892768"/>
            <a:ext cx="1875000" cy="60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78" name="Text 378"/>
          <p:cNvSpPr txBox="1"/>
          <p:nvPr/>
        </p:nvSpPr>
        <p:spPr>
          <a:xfrm>
            <a:off x="838368" y="3892768"/>
            <a:ext cx="169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  Reflexion</a:t>
            </a:r>
          </a:p>
        </p:txBody>
      </p:sp>
      <p:sp>
        <p:nvSpPr>
          <p:cNvPr id="379" name="Shape 379"/>
          <p:cNvSpPr/>
          <p:nvPr/>
        </p:nvSpPr>
        <p:spPr>
          <a:xfrm>
            <a:off x="2558368" y="3892768"/>
            <a:ext cx="675000" cy="60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80" name="Text 380"/>
          <p:cNvSpPr txBox="1"/>
          <p:nvPr/>
        </p:nvSpPr>
        <p:spPr>
          <a:xfrm>
            <a:off x="2558368" y="3892768"/>
            <a:ext cx="67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3</a:t>
            </a:r>
          </a:p>
        </p:txBody>
      </p:sp>
      <p:sp>
        <p:nvSpPr>
          <p:cNvPr id="381" name="Shape 381"/>
          <p:cNvSpPr/>
          <p:nvPr/>
        </p:nvSpPr>
        <p:spPr>
          <a:xfrm>
            <a:off x="3258368" y="3892768"/>
            <a:ext cx="8219784" cy="60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82" name="Text 382"/>
          <p:cNvSpPr txBox="1"/>
          <p:nvPr/>
        </p:nvSpPr>
        <p:spPr>
          <a:xfrm>
            <a:off x="3438368" y="3892768"/>
            <a:ext cx="8039784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Einschränkung steht am Schluss und bleibt folgenlos.</a:t>
            </a:r>
          </a:p>
        </p:txBody>
      </p:sp>
      <p:sp>
        <p:nvSpPr>
          <p:cNvPr id="383" name="Shape 383"/>
          <p:cNvSpPr/>
          <p:nvPr/>
        </p:nvSpPr>
        <p:spPr>
          <a:xfrm>
            <a:off x="658368" y="4512768"/>
            <a:ext cx="1875000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84" name="Text 384"/>
          <p:cNvSpPr txBox="1"/>
          <p:nvPr/>
        </p:nvSpPr>
        <p:spPr>
          <a:xfrm>
            <a:off x="838368" y="4512768"/>
            <a:ext cx="169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  Mathematik</a:t>
            </a:r>
          </a:p>
        </p:txBody>
      </p:sp>
      <p:sp>
        <p:nvSpPr>
          <p:cNvPr id="385" name="Shape 385"/>
          <p:cNvSpPr/>
          <p:nvPr/>
        </p:nvSpPr>
        <p:spPr>
          <a:xfrm>
            <a:off x="2558368" y="4512768"/>
            <a:ext cx="675000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86" name="Text 386"/>
          <p:cNvSpPr txBox="1"/>
          <p:nvPr/>
        </p:nvSpPr>
        <p:spPr>
          <a:xfrm>
            <a:off x="2558368" y="4512768"/>
            <a:ext cx="67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/ 6</a:t>
            </a:r>
          </a:p>
        </p:txBody>
      </p:sp>
      <p:sp>
        <p:nvSpPr>
          <p:cNvPr id="387" name="Shape 387"/>
          <p:cNvSpPr/>
          <p:nvPr/>
        </p:nvSpPr>
        <p:spPr>
          <a:xfrm>
            <a:off x="3258368" y="4512768"/>
            <a:ext cx="8219784" cy="6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88" name="Text 388"/>
          <p:cNvSpPr txBox="1"/>
          <p:nvPr/>
        </p:nvSpPr>
        <p:spPr>
          <a:xfrm>
            <a:off x="3438368" y="4512768"/>
            <a:ext cx="8039784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Korrekt gerechnet, aber das Modell wird nicht geprüft; r als Beleg für Modellgüte.</a:t>
            </a:r>
          </a:p>
        </p:txBody>
      </p:sp>
      <p:sp>
        <p:nvSpPr>
          <p:cNvPr id="389" name="Shape 389"/>
          <p:cNvSpPr/>
          <p:nvPr/>
        </p:nvSpPr>
        <p:spPr>
          <a:xfrm>
            <a:off x="658368" y="5132768"/>
            <a:ext cx="1875000" cy="60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90" name="Text 390"/>
          <p:cNvSpPr txBox="1"/>
          <p:nvPr/>
        </p:nvSpPr>
        <p:spPr>
          <a:xfrm>
            <a:off x="838368" y="5132768"/>
            <a:ext cx="169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Summe</a:t>
            </a:r>
          </a:p>
        </p:txBody>
      </p:sp>
      <p:sp>
        <p:nvSpPr>
          <p:cNvPr id="391" name="Shape 391"/>
          <p:cNvSpPr/>
          <p:nvPr/>
        </p:nvSpPr>
        <p:spPr>
          <a:xfrm>
            <a:off x="2558368" y="5132768"/>
            <a:ext cx="675000" cy="60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92" name="Text 392"/>
          <p:cNvSpPr txBox="1"/>
          <p:nvPr/>
        </p:nvSpPr>
        <p:spPr>
          <a:xfrm>
            <a:off x="2558368" y="5132768"/>
            <a:ext cx="675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12 / 20</a:t>
            </a:r>
          </a:p>
        </p:txBody>
      </p:sp>
      <p:sp>
        <p:nvSpPr>
          <p:cNvPr id="393" name="Shape 393"/>
          <p:cNvSpPr/>
          <p:nvPr/>
        </p:nvSpPr>
        <p:spPr>
          <a:xfrm>
            <a:off x="3258368" y="5132768"/>
            <a:ext cx="8219784" cy="600000"/>
          </a:xfrm>
          <a:prstGeom prst="rect">
            <a:avLst/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394" name="Text 394"/>
          <p:cNvSpPr txBox="1"/>
          <p:nvPr/>
        </p:nvSpPr>
        <p:spPr>
          <a:xfrm>
            <a:off x="3438368" y="5132768"/>
            <a:ext cx="8039784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98" name="Text 39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399" name="Text 39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ext 41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MINUTE 76 BIS 86</a:t>
            </a:r>
          </a:p>
        </p:txBody>
      </p:sp>
      <p:sp>
        <p:nvSpPr>
          <p:cNvPr id="419" name="Text 41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hätte am meisten gebracht?</a:t>
            </a:r>
          </a:p>
        </p:txBody>
      </p:sp>
      <p:sp>
        <p:nvSpPr>
          <p:cNvPr id="420" name="Shape 42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400" name="Shape 400"/>
          <p:cNvSpPr/>
          <p:nvPr/>
        </p:nvSpPr>
        <p:spPr>
          <a:xfrm>
            <a:off x="658368" y="1572768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401" name="Text 401"/>
          <p:cNvSpPr txBox="1"/>
          <p:nvPr/>
        </p:nvSpPr>
        <p:spPr>
          <a:xfrm>
            <a:off x="987552" y="1572768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„Welche drei Änderungen hätten Muster B am meisten Punkte gebracht?“</a:t>
            </a:r>
          </a:p>
        </p:txBody>
      </p:sp>
      <p:sp>
        <p:nvSpPr>
          <p:cNvPr id="402" name="Text 402"/>
          <p:cNvSpPr txBox="1"/>
          <p:nvPr/>
        </p:nvSpPr>
        <p:spPr>
          <a:xfrm>
            <a:off x="658368" y="2472768"/>
            <a:ext cx="10844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Sammeln, dann nach Kriterien sortieren. Erfahrungsgemäß landen diese drei oben:</a:t>
            </a:r>
          </a:p>
        </p:txBody>
      </p:sp>
      <p:sp>
        <p:nvSpPr>
          <p:cNvPr id="403" name="Shape 403"/>
          <p:cNvSpPr/>
          <p:nvPr/>
        </p:nvSpPr>
        <p:spPr>
          <a:xfrm>
            <a:off x="658368" y="2952768"/>
            <a:ext cx="10844784" cy="10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04" name="Shape 404"/>
          <p:cNvSpPr/>
          <p:nvPr/>
        </p:nvSpPr>
        <p:spPr>
          <a:xfrm>
            <a:off x="877824" y="321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405" name="Text 405"/>
          <p:cNvSpPr txBox="1"/>
          <p:nvPr/>
        </p:nvSpPr>
        <p:spPr>
          <a:xfrm>
            <a:off x="877824" y="321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406" name="Text 406"/>
          <p:cNvSpPr txBox="1"/>
          <p:nvPr/>
        </p:nvSpPr>
        <p:spPr>
          <a:xfrm>
            <a:off x="1527048" y="311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Achsen beschriften</a:t>
            </a:r>
          </a:p>
        </p:txBody>
      </p:sp>
      <p:sp>
        <p:nvSpPr>
          <p:cNvPr id="407" name="Text 407"/>
          <p:cNvSpPr txBox="1"/>
          <p:nvPr/>
        </p:nvSpPr>
        <p:spPr>
          <a:xfrm>
            <a:off x="1527048" y="3428256"/>
            <a:ext cx="8500000" cy="3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Abbildung 2 bekommt Achsenbeschriftung und Einheit. Kosten: zwei Minuten. Ertrag: ein Punkt bei B.</a:t>
            </a:r>
          </a:p>
        </p:txBody>
      </p:sp>
      <p:sp>
        <p:nvSpPr>
          <p:cNvPr id="408" name="Shape 408"/>
          <p:cNvSpPr/>
          <p:nvPr/>
        </p:nvSpPr>
        <p:spPr>
          <a:xfrm>
            <a:off x="658368" y="4022768"/>
            <a:ext cx="10844784" cy="10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09" name="Shape 409"/>
          <p:cNvSpPr/>
          <p:nvPr/>
        </p:nvSpPr>
        <p:spPr>
          <a:xfrm>
            <a:off x="877824" y="428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410" name="Text 410"/>
          <p:cNvSpPr txBox="1"/>
          <p:nvPr/>
        </p:nvSpPr>
        <p:spPr>
          <a:xfrm>
            <a:off x="877824" y="428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411" name="Text 411"/>
          <p:cNvSpPr txBox="1"/>
          <p:nvPr/>
        </p:nvSpPr>
        <p:spPr>
          <a:xfrm>
            <a:off x="1527048" y="418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Vorhersage aufstellen</a:t>
            </a:r>
          </a:p>
        </p:txBody>
      </p:sp>
      <p:sp>
        <p:nvSpPr>
          <p:cNvPr id="412" name="Text 412"/>
          <p:cNvSpPr txBox="1"/>
          <p:nvPr/>
        </p:nvSpPr>
        <p:spPr>
          <a:xfrm>
            <a:off x="1527048" y="4498256"/>
            <a:ext cx="8500000" cy="3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Vor der Messung tippen, wie lange es dauert – und hinterher vergleichen. Kosten: drei Sätze. Ertrag: ein Punkt bei C.</a:t>
            </a:r>
          </a:p>
        </p:txBody>
      </p:sp>
      <p:sp>
        <p:nvSpPr>
          <p:cNvPr id="413" name="Shape 413"/>
          <p:cNvSpPr/>
          <p:nvPr/>
        </p:nvSpPr>
        <p:spPr>
          <a:xfrm>
            <a:off x="658368" y="5092768"/>
            <a:ext cx="10844784" cy="10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14" name="Shape 414"/>
          <p:cNvSpPr/>
          <p:nvPr/>
        </p:nvSpPr>
        <p:spPr>
          <a:xfrm>
            <a:off x="877824" y="535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415" name="Text 415"/>
          <p:cNvSpPr txBox="1"/>
          <p:nvPr/>
        </p:nvSpPr>
        <p:spPr>
          <a:xfrm>
            <a:off x="877824" y="535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416" name="Text 416"/>
          <p:cNvSpPr txBox="1"/>
          <p:nvPr/>
        </p:nvSpPr>
        <p:spPr>
          <a:xfrm>
            <a:off x="1527048" y="525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Reflexion folgen lassen</a:t>
            </a:r>
          </a:p>
        </p:txBody>
      </p:sp>
      <p:sp>
        <p:nvSpPr>
          <p:cNvPr id="417" name="Text 417"/>
          <p:cNvSpPr txBox="1"/>
          <p:nvPr/>
        </p:nvSpPr>
        <p:spPr>
          <a:xfrm>
            <a:off x="1527048" y="5568256"/>
            <a:ext cx="8500000" cy="3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genannte Schwäche abschätzen und in der Antwort berücksichtigen. Ertrag: ein Punkt bei D.</a:t>
            </a:r>
          </a:p>
        </p:txBody>
      </p:sp>
      <p:sp>
        <p:nvSpPr>
          <p:cNvPr id="421" name="Text 42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422" name="Text 42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Text 43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SICHERUNG</a:t>
            </a:r>
          </a:p>
        </p:txBody>
      </p:sp>
      <p:sp>
        <p:nvSpPr>
          <p:cNvPr id="433" name="Text 43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Wo die billigen Punkte liegen</a:t>
            </a:r>
          </a:p>
        </p:txBody>
      </p:sp>
      <p:sp>
        <p:nvSpPr>
          <p:cNvPr id="434" name="Shape 43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423" name="Text 423"/>
          <p:cNvSpPr txBox="1"/>
          <p:nvPr/>
        </p:nvSpPr>
        <p:spPr>
          <a:xfrm>
            <a:off x="658368" y="1572768"/>
            <a:ext cx="108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dirty="0">
                <a:solidFill>
                  <a:srgbClr val="1C1C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Drei Punkte mehr – und keiner davon hängt an schwererer Mathematik.</a:t>
            </a:r>
          </a:p>
        </p:txBody>
      </p:sp>
      <p:sp>
        <p:nvSpPr>
          <p:cNvPr id="424" name="Shape 424"/>
          <p:cNvSpPr/>
          <p:nvPr/>
        </p:nvSpPr>
        <p:spPr>
          <a:xfrm>
            <a:off x="658368" y="2192768"/>
            <a:ext cx="5285232" cy="22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425" name="Text 425"/>
          <p:cNvSpPr txBox="1"/>
          <p:nvPr/>
        </p:nvSpPr>
        <p:spPr>
          <a:xfrm>
            <a:off x="932688" y="239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nichts kostet</a:t>
            </a:r>
          </a:p>
        </p:txBody>
      </p:sp>
      <p:sp>
        <p:nvSpPr>
          <p:cNvPr id="426" name="Text 426"/>
          <p:cNvSpPr txBox="1"/>
          <p:nvPr/>
        </p:nvSpPr>
        <p:spPr>
          <a:xfrm>
            <a:off x="932688" y="2812768"/>
            <a:ext cx="4736592" cy="1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Achsenbeschriftung, Einheiten, konsequente Notation, eine Vorhersage, ein Satz, der aus einer Schwäche eine Folgerung macht.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Zusammen: drei bis vier Punkte.</a:t>
            </a:r>
          </a:p>
        </p:txBody>
      </p:sp>
      <p:sp>
        <p:nvSpPr>
          <p:cNvPr id="427" name="Shape 427"/>
          <p:cNvSpPr/>
          <p:nvPr/>
        </p:nvSpPr>
        <p:spPr>
          <a:xfrm>
            <a:off x="6217920" y="2192768"/>
            <a:ext cx="5285232" cy="22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28" name="Text 428"/>
          <p:cNvSpPr txBox="1"/>
          <p:nvPr/>
        </p:nvSpPr>
        <p:spPr>
          <a:xfrm>
            <a:off x="6492240" y="239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viel kostet</a:t>
            </a:r>
          </a:p>
        </p:txBody>
      </p:sp>
      <p:sp>
        <p:nvSpPr>
          <p:cNvPr id="429" name="Text 429"/>
          <p:cNvSpPr txBox="1"/>
          <p:nvPr/>
        </p:nvSpPr>
        <p:spPr>
          <a:xfrm>
            <a:off x="6492240" y="2812768"/>
            <a:ext cx="4736592" cy="1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schwereres Verfahren, mehr Messreihen, ein längerer Text.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Zusammen: oft null Punkte – weil Kriterium E Verständnis verlangt, nicht Schwierigkeit.</a:t>
            </a:r>
          </a:p>
        </p:txBody>
      </p:sp>
      <p:sp>
        <p:nvSpPr>
          <p:cNvPr id="430" name="Shape 430"/>
          <p:cNvSpPr/>
          <p:nvPr/>
        </p:nvSpPr>
        <p:spPr>
          <a:xfrm>
            <a:off x="658368" y="4572768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31" name="Text 431"/>
          <p:cNvSpPr txBox="1"/>
          <p:nvPr/>
        </p:nvSpPr>
        <p:spPr>
          <a:xfrm>
            <a:off x="987552" y="4572768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billigsten Punkte liegen bei A und B. Dort verliert man sie auch am leichtesten.</a:t>
            </a:r>
          </a:p>
        </p:txBody>
      </p:sp>
      <p:sp>
        <p:nvSpPr>
          <p:cNvPr id="435" name="Text 43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436" name="Text 43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Text 44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MINUTE 86 BIS 90</a:t>
            </a:r>
          </a:p>
        </p:txBody>
      </p:sp>
      <p:sp>
        <p:nvSpPr>
          <p:cNvPr id="447" name="Text 44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Dein Übertrag</a:t>
            </a:r>
          </a:p>
        </p:txBody>
      </p:sp>
      <p:sp>
        <p:nvSpPr>
          <p:cNvPr id="448" name="Shape 44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437" name="Shape 437"/>
          <p:cNvSpPr/>
          <p:nvPr/>
        </p:nvSpPr>
        <p:spPr>
          <a:xfrm>
            <a:off x="658368" y="1572768"/>
            <a:ext cx="10844784" cy="85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438" name="Text 438"/>
          <p:cNvSpPr txBox="1"/>
          <p:nvPr/>
        </p:nvSpPr>
        <p:spPr>
          <a:xfrm>
            <a:off x="987552" y="1572768"/>
            <a:ext cx="10186416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„Schreib drei Sätze auf: Das werde ich in meiner Arbeit anders machen.“</a:t>
            </a:r>
          </a:p>
        </p:txBody>
      </p:sp>
      <p:sp>
        <p:nvSpPr>
          <p:cNvPr id="439" name="Text 439"/>
          <p:cNvSpPr txBox="1"/>
          <p:nvPr/>
        </p:nvSpPr>
        <p:spPr>
          <a:xfrm>
            <a:off x="658368" y="2522768"/>
            <a:ext cx="10844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Notiz bleibt bei dir. Wir holen sie wieder hervor, wenn deine Rohfassung steht.</a:t>
            </a:r>
          </a:p>
        </p:txBody>
      </p:sp>
      <p:sp>
        <p:nvSpPr>
          <p:cNvPr id="440" name="Shape 440"/>
          <p:cNvSpPr/>
          <p:nvPr/>
        </p:nvSpPr>
        <p:spPr>
          <a:xfrm>
            <a:off x="658368" y="3022768"/>
            <a:ext cx="10844784" cy="6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41" name="Text 441"/>
          <p:cNvSpPr txBox="1"/>
          <p:nvPr/>
        </p:nvSpPr>
        <p:spPr>
          <a:xfrm>
            <a:off x="877824" y="302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1.</a:t>
            </a:r>
          </a:p>
        </p:txBody>
      </p:sp>
      <p:sp>
        <p:nvSpPr>
          <p:cNvPr id="442" name="Shape 442"/>
          <p:cNvSpPr/>
          <p:nvPr/>
        </p:nvSpPr>
        <p:spPr>
          <a:xfrm>
            <a:off x="658368" y="3762768"/>
            <a:ext cx="10844784" cy="6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443" name="Text 443"/>
          <p:cNvSpPr txBox="1"/>
          <p:nvPr/>
        </p:nvSpPr>
        <p:spPr>
          <a:xfrm>
            <a:off x="877824" y="376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2.</a:t>
            </a:r>
          </a:p>
        </p:txBody>
      </p:sp>
      <p:sp>
        <p:nvSpPr>
          <p:cNvPr id="444" name="Shape 444"/>
          <p:cNvSpPr/>
          <p:nvPr/>
        </p:nvSpPr>
        <p:spPr>
          <a:xfrm>
            <a:off x="658368" y="4502768"/>
            <a:ext cx="10844784" cy="6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45" name="Text 445"/>
          <p:cNvSpPr txBox="1"/>
          <p:nvPr/>
        </p:nvSpPr>
        <p:spPr>
          <a:xfrm>
            <a:off x="877824" y="450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3.</a:t>
            </a:r>
          </a:p>
        </p:txBody>
      </p:sp>
      <p:sp>
        <p:nvSpPr>
          <p:cNvPr id="449" name="Text 44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450" name="Text 45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Text 46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GEHT ES WEITER</a:t>
            </a:r>
          </a:p>
        </p:txBody>
      </p:sp>
      <p:sp>
        <p:nvSpPr>
          <p:cNvPr id="463" name="Text 46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letzte Doppelstunde</a:t>
            </a:r>
          </a:p>
        </p:txBody>
      </p:sp>
      <p:sp>
        <p:nvSpPr>
          <p:cNvPr id="464" name="Shape 46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451" name="Shape 451"/>
          <p:cNvSpPr/>
          <p:nvPr/>
        </p:nvSpPr>
        <p:spPr>
          <a:xfrm>
            <a:off x="658368" y="1572768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52" name="Text 452"/>
          <p:cNvSpPr txBox="1"/>
          <p:nvPr/>
        </p:nvSpPr>
        <p:spPr>
          <a:xfrm>
            <a:off x="932688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Doppelstunde 6</a:t>
            </a:r>
          </a:p>
        </p:txBody>
      </p:sp>
      <p:sp>
        <p:nvSpPr>
          <p:cNvPr id="453" name="Text 453"/>
          <p:cNvSpPr txBox="1"/>
          <p:nvPr/>
        </p:nvSpPr>
        <p:spPr>
          <a:xfrm>
            <a:off x="932688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Bewerten lernen II</a:t>
            </a:r>
          </a:p>
        </p:txBody>
      </p:sp>
      <p:sp>
        <p:nvSpPr>
          <p:cNvPr id="454" name="Text 454"/>
          <p:cNvSpPr txBox="1"/>
          <p:nvPr/>
        </p:nvSpPr>
        <p:spPr>
          <a:xfrm>
            <a:off x="932688" y="2722768"/>
            <a:ext cx="4736592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Zwei Arbeiten nebeneinander: 7 von 20 und 18 von 20. Im Gruppenpuzzle sucht ihr, woran der Unterschied wirklich hängt.</a:t>
            </a:r>
          </a:p>
        </p:txBody>
      </p:sp>
      <p:sp>
        <p:nvSpPr>
          <p:cNvPr id="455" name="Shape 455"/>
          <p:cNvSpPr/>
          <p:nvPr/>
        </p:nvSpPr>
        <p:spPr>
          <a:xfrm>
            <a:off x="6217920" y="1572768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456" name="Text 456"/>
          <p:cNvSpPr txBox="1"/>
          <p:nvPr/>
        </p:nvSpPr>
        <p:spPr>
          <a:xfrm>
            <a:off x="6492240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Und dann</a:t>
            </a:r>
          </a:p>
        </p:txBody>
      </p:sp>
      <p:sp>
        <p:nvSpPr>
          <p:cNvPr id="457" name="Text 457"/>
          <p:cNvSpPr txBox="1"/>
          <p:nvPr/>
        </p:nvSpPr>
        <p:spPr>
          <a:xfrm>
            <a:off x="6492240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Dein Thema</a:t>
            </a:r>
          </a:p>
        </p:txBody>
      </p:sp>
      <p:sp>
        <p:nvSpPr>
          <p:cNvPr id="458" name="Text 458"/>
          <p:cNvSpPr txBox="1"/>
          <p:nvPr/>
        </p:nvSpPr>
        <p:spPr>
          <a:xfrm>
            <a:off x="6492240" y="2722768"/>
            <a:ext cx="4736592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Am Ende der Stunde füllst du das Formular A der IB aus und lässt es abzeichnen. Danach fängt die Arbeit an.</a:t>
            </a:r>
          </a:p>
        </p:txBody>
      </p:sp>
      <p:sp>
        <p:nvSpPr>
          <p:cNvPr id="459" name="Shape 459"/>
          <p:cNvSpPr/>
          <p:nvPr/>
        </p:nvSpPr>
        <p:spPr>
          <a:xfrm>
            <a:off x="658368" y="4300000"/>
            <a:ext cx="10844784" cy="11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60" name="Text 460"/>
          <p:cNvSpPr txBox="1"/>
          <p:nvPr/>
        </p:nvSpPr>
        <p:spPr>
          <a:xfrm>
            <a:off x="987552" y="4450000"/>
            <a:ext cx="10186416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Bis zum nächsten Mal</a:t>
            </a:r>
          </a:p>
        </p:txBody>
      </p:sp>
      <p:sp>
        <p:nvSpPr>
          <p:cNvPr id="461" name="Text 461"/>
          <p:cNvSpPr txBox="1"/>
          <p:nvPr/>
        </p:nvSpPr>
        <p:spPr>
          <a:xfrm>
            <a:off x="987552" y="4820000"/>
            <a:ext cx="10186416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Eure Trichterblätter bekommt ihr zu Beginn zurück. Sieh dir bis dahin deine drei Sätze von heute noch einmal an – sie gehören zu dem Thema, das du am Ende der Stunde festlegst.</a:t>
            </a:r>
          </a:p>
        </p:txBody>
      </p:sp>
      <p:sp>
        <p:nvSpPr>
          <p:cNvPr id="465" name="Text 46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5</a:t>
            </a:r>
          </a:p>
        </p:txBody>
      </p:sp>
      <p:sp>
        <p:nvSpPr>
          <p:cNvPr id="466" name="Text 46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Bewerten lernen – Doppelstunde 5</dc:title>
  <dc:subject>PptxGenJS Presentation</dc:subject>
  <dc:creator>Dirk Kehm</dc:creator>
  <cp:lastModifiedBy>Dirk Kehm</cp:lastModifiedBy>
  <cp:revision>1</cp:revision>
  <dcterms:created xsi:type="dcterms:W3CDTF">2026-09-08T13:25:28Z</dcterms:created>
  <dcterms:modified xsi:type="dcterms:W3CDTF">2026-09-08T13:25:28Z</dcterms:modified>
</cp:coreProperties>
</file>