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Die dichteste Stunde des Workshops. Der Engpass ist das Abzeichnen ab Minute 52 – wer früh fertig ist, kommt zuerst. Trichterblätter aus Doppelstunde 4 mitbringen und zu Beginn austeilen.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Die Zeiten laut ansagen und einhalten. Wenn der erste Block überzieht, fehlt die Zeit beim Abzeichnen – und das ist der Teil, der nicht ausfallen darf.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Beide Arbeiten liegen schon auf den Tischen. Punktzahlen offen nennen – das Rätselraten darüber kostet nur Zeit.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Muster A und Muster C je fünffach kopieren – eine Kopie je Expertengruppe. Die Gruppe E bekommt drei Personen, weil E sechs Punkte wiegt und für beide Kurse verschieden formuliert ist.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Merkt euch eure Nummer: In der nächsten Runde geht aus jeder Gruppe eine Person an jeden Tisch.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Der Tischwechsel kostet zwei Minuten. Die Einteilung vorher an die Tafel oder auf die Tische legen.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Die Buchstaben in Klammern sind die Kriterien, über die die Person berichtet. Das laut sagen, sonst fängt die Runde mit Nachfragen an.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Erst die Listen der Gruppen vorlesen lassen, dann diese Folie als Vergleich. Was die Gruppen zusätzlich gefunden haben, an die Tafel dazuschreiben.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Zwei Stellen in Muster C zeigen – die Seitenzahlen vorher heraussuchen. Ohne konkrete Stelle bleibt es eine Behauptung.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Der Satz unten steht wörtlich im Handbuch. Er ist in Doppelstunde 3 schon einmal gefallen – Wiederholung ist hier richtig.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Hier die Trichterblätter aus Doppelstunde 4 austeilen, falls noch nicht geschehen. Die drei bis fünf markierten Fälle zuerst beraten.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M 12 je Person doppelt: eine Ausfertigung für mich, eine bleibt bei der Person. Die Ausfüllhilfe steht auf dem Blatt selbst.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Diese Folie während der Einzelarbeit stehen lassen. Sie spart die Hälfte der Rückfragen.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Den Unterschied deutlich sagen. Sonst entsteht der Eindruck, mit der Unterschrift sei die Arbeit inhaltlich abgesegnet.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Die Datumsspalte vorher ausfüllen und hier einsetzen oder an die Tafel schreiben. Leere Termine werden nicht eingehalten.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Die Regel mit der einen Fassung ist die wichtigste. Sie steht so in den Handreichungen und wird erfahrungsgemäß überhört.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Kurz halten. Der Merksatz unten ist das, was hängenbleibt.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Beim Thema KI nicht ausweichen. Eine klare, kurze Regel ist besser als eine lange Warnung – sie steht auf M 14.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Die Formulare wirklich einsammeln und noch in der Stunde durchzählen. Wer fehlt, bekommt den Termin in der Folgewoche.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3D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8000000" y="-1500000"/>
            <a:ext cx="6000000" cy="6000000"/>
          </a:xfrm>
          <a:prstGeom prst="ellipse">
            <a:avLst/>
          </a:prstGeom>
          <a:solidFill>
            <a:srgbClr val="2C5C42"/>
          </a:solidFill>
          <a:ln>
            <a:noFill/>
          </a:ln>
        </p:spPr>
        <p:txBody>
          <a:bodyPr/>
          <a:lstStyle/>
          <a:p/>
        </p:txBody>
      </p:sp>
      <p:sp>
        <p:nvSpPr>
          <p:cNvPr id="3" name="Text 3"/>
          <p:cNvSpPr txBox="1"/>
          <p:nvPr/>
        </p:nvSpPr>
        <p:spPr>
          <a:xfrm>
            <a:off x="658368" y="1371600"/>
            <a:ext cx="877824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00" b="1" spc="2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Jahr 1  ·  Doppelstunde 6 von 6  ·  Internal Assessment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658368" y="1755648"/>
            <a:ext cx="877824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500" b="1" spc="300" kern="0" dirty="0">
                <a:solidFill>
                  <a:srgbClr val="DCE8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WORKSHOP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658368" y="2240280"/>
            <a:ext cx="9509760" cy="1554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Dein Thema steht</a:t>
            </a:r>
          </a:p>
        </p:txBody>
      </p:sp>
      <p:sp>
        <p:nvSpPr>
          <p:cNvPr id="6" name="Shape 6"/>
          <p:cNvSpPr/>
          <p:nvPr/>
        </p:nvSpPr>
        <p:spPr>
          <a:xfrm>
            <a:off x="658368" y="3931920"/>
            <a:ext cx="2926080" cy="27432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7" name="Text 7"/>
          <p:cNvSpPr txBox="1"/>
          <p:nvPr/>
        </p:nvSpPr>
        <p:spPr>
          <a:xfrm>
            <a:off x="658368" y="4224528"/>
            <a:ext cx="9326880" cy="9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0000"/>
              </a:lnSpc>
              <a:buNone/>
            </a:pPr>
            <a:r>
              <a:rPr lang="de-DE" sz="1700" dirty="0">
                <a:solidFill>
                  <a:srgbClr val="DCE8C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Woran der Unterschied zwischen 7 und 18 Punkten hängt – und am Ende gibst du deine Anmeldung ab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658368" y="5943600"/>
            <a:ext cx="950976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0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90 Minuten   ·   Gruppenpuzzle und Einzelarbeit   ·   Material M 4, M 11, M 12, M 13, M 14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 33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FAHRPLAN</a:t>
            </a:r>
          </a:p>
        </p:txBody>
      </p:sp>
      <p:sp>
        <p:nvSpPr>
          <p:cNvPr id="34" name="Text 34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Was heute passiert</a:t>
            </a:r>
          </a:p>
        </p:txBody>
      </p:sp>
      <p:sp>
        <p:nvSpPr>
          <p:cNvPr id="35" name="Shape 35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9" name="Shape 9"/>
          <p:cNvSpPr/>
          <p:nvPr/>
        </p:nvSpPr>
        <p:spPr>
          <a:xfrm>
            <a:off x="658368" y="1572768"/>
            <a:ext cx="10844784" cy="667512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Text 10"/>
          <p:cNvSpPr txBox="1"/>
          <p:nvPr/>
        </p:nvSpPr>
        <p:spPr>
          <a:xfrm>
            <a:off x="877824" y="1572768"/>
            <a:ext cx="1400000" cy="6675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00–06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2408368" y="1572768"/>
            <a:ext cx="6100000" cy="6675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Zwei Arbeiten liegen aus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9003152" y="1572768"/>
            <a:ext cx="2300000" cy="6675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r">
              <a:buNone/>
            </a:pPr>
            <a:r>
              <a:rPr lang="de-DE" sz="120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Auftakt</a:t>
            </a:r>
          </a:p>
        </p:txBody>
      </p:sp>
      <p:sp>
        <p:nvSpPr>
          <p:cNvPr id="13" name="Shape 13"/>
          <p:cNvSpPr/>
          <p:nvPr/>
        </p:nvSpPr>
        <p:spPr>
          <a:xfrm>
            <a:off x="658368" y="2313432"/>
            <a:ext cx="10844784" cy="667512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14" name="Text 14"/>
          <p:cNvSpPr txBox="1"/>
          <p:nvPr/>
        </p:nvSpPr>
        <p:spPr>
          <a:xfrm>
            <a:off x="877824" y="2313432"/>
            <a:ext cx="1400000" cy="6675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06–24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2408368" y="2313432"/>
            <a:ext cx="6100000" cy="6675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Expertengruppen – ein Kriterium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9003152" y="2313432"/>
            <a:ext cx="2300000" cy="6675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r">
              <a:buNone/>
            </a:pPr>
            <a:r>
              <a:rPr lang="de-DE" sz="120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Gruppenarbeit</a:t>
            </a:r>
          </a:p>
        </p:txBody>
      </p:sp>
      <p:sp>
        <p:nvSpPr>
          <p:cNvPr id="17" name="Shape 17"/>
          <p:cNvSpPr/>
          <p:nvPr/>
        </p:nvSpPr>
        <p:spPr>
          <a:xfrm>
            <a:off x="658368" y="3054096"/>
            <a:ext cx="10844784" cy="667512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18" name="Text 18"/>
          <p:cNvSpPr txBox="1"/>
          <p:nvPr/>
        </p:nvSpPr>
        <p:spPr>
          <a:xfrm>
            <a:off x="877824" y="3054096"/>
            <a:ext cx="1400000" cy="6675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24–40</a:t>
            </a:r>
          </a:p>
        </p:txBody>
      </p:sp>
      <p:sp>
        <p:nvSpPr>
          <p:cNvPr id="19" name="Text 19"/>
          <p:cNvSpPr txBox="1"/>
          <p:nvPr/>
        </p:nvSpPr>
        <p:spPr>
          <a:xfrm>
            <a:off x="2408368" y="3054096"/>
            <a:ext cx="6100000" cy="6675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Mischgruppen – alle fünf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9003152" y="3054096"/>
            <a:ext cx="2300000" cy="6675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r">
              <a:buNone/>
            </a:pPr>
            <a:r>
              <a:rPr lang="de-DE" sz="120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Gruppenarbeit</a:t>
            </a:r>
          </a:p>
        </p:txBody>
      </p:sp>
      <p:sp>
        <p:nvSpPr>
          <p:cNvPr id="21" name="Shape 21"/>
          <p:cNvSpPr/>
          <p:nvPr/>
        </p:nvSpPr>
        <p:spPr>
          <a:xfrm>
            <a:off x="658368" y="3794760"/>
            <a:ext cx="10844784" cy="667512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22" name="Text 22"/>
          <p:cNvSpPr txBox="1"/>
          <p:nvPr/>
        </p:nvSpPr>
        <p:spPr>
          <a:xfrm>
            <a:off x="877824" y="3794760"/>
            <a:ext cx="1400000" cy="6675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40–52</a:t>
            </a:r>
          </a:p>
        </p:txBody>
      </p:sp>
      <p:sp>
        <p:nvSpPr>
          <p:cNvPr id="23" name="Text 23"/>
          <p:cNvSpPr txBox="1"/>
          <p:nvPr/>
        </p:nvSpPr>
        <p:spPr>
          <a:xfrm>
            <a:off x="2408368" y="3794760"/>
            <a:ext cx="6100000" cy="6675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Anspruch und Stringenz an Muster C</a:t>
            </a:r>
          </a:p>
        </p:txBody>
      </p:sp>
      <p:sp>
        <p:nvSpPr>
          <p:cNvPr id="24" name="Text 24"/>
          <p:cNvSpPr txBox="1"/>
          <p:nvPr/>
        </p:nvSpPr>
        <p:spPr>
          <a:xfrm>
            <a:off x="9003152" y="3794760"/>
            <a:ext cx="2300000" cy="6675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r">
              <a:buNone/>
            </a:pPr>
            <a:r>
              <a:rPr lang="de-DE" sz="120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Plenum</a:t>
            </a:r>
          </a:p>
        </p:txBody>
      </p:sp>
      <p:sp>
        <p:nvSpPr>
          <p:cNvPr id="25" name="Shape 25"/>
          <p:cNvSpPr/>
          <p:nvPr/>
        </p:nvSpPr>
        <p:spPr>
          <a:xfrm>
            <a:off x="658368" y="4535424"/>
            <a:ext cx="10844784" cy="667512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26" name="Text 26"/>
          <p:cNvSpPr txBox="1"/>
          <p:nvPr/>
        </p:nvSpPr>
        <p:spPr>
          <a:xfrm>
            <a:off x="877824" y="4535424"/>
            <a:ext cx="1400000" cy="6675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52–78</a:t>
            </a:r>
          </a:p>
        </p:txBody>
      </p:sp>
      <p:sp>
        <p:nvSpPr>
          <p:cNvPr id="27" name="Text 27"/>
          <p:cNvSpPr txBox="1"/>
          <p:nvPr/>
        </p:nvSpPr>
        <p:spPr>
          <a:xfrm>
            <a:off x="2408368" y="4535424"/>
            <a:ext cx="6100000" cy="6675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Formular A ausfüllen und abzeichnen</a:t>
            </a:r>
          </a:p>
        </p:txBody>
      </p:sp>
      <p:sp>
        <p:nvSpPr>
          <p:cNvPr id="28" name="Text 28"/>
          <p:cNvSpPr txBox="1"/>
          <p:nvPr/>
        </p:nvSpPr>
        <p:spPr>
          <a:xfrm>
            <a:off x="9003152" y="4535424"/>
            <a:ext cx="2300000" cy="6675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r">
              <a:buNone/>
            </a:pPr>
            <a:r>
              <a:rPr lang="de-DE" sz="120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Einzelarbeit</a:t>
            </a:r>
          </a:p>
        </p:txBody>
      </p:sp>
      <p:sp>
        <p:nvSpPr>
          <p:cNvPr id="29" name="Shape 29"/>
          <p:cNvSpPr/>
          <p:nvPr/>
        </p:nvSpPr>
        <p:spPr>
          <a:xfrm>
            <a:off x="658368" y="5276088"/>
            <a:ext cx="10844784" cy="667512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30" name="Text 30"/>
          <p:cNvSpPr txBox="1"/>
          <p:nvPr/>
        </p:nvSpPr>
        <p:spPr>
          <a:xfrm>
            <a:off x="877824" y="5276088"/>
            <a:ext cx="1400000" cy="6675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78–90</a:t>
            </a:r>
          </a:p>
        </p:txBody>
      </p:sp>
      <p:sp>
        <p:nvSpPr>
          <p:cNvPr id="31" name="Text 31"/>
          <p:cNvSpPr txBox="1"/>
          <p:nvPr/>
        </p:nvSpPr>
        <p:spPr>
          <a:xfrm>
            <a:off x="2408368" y="5276088"/>
            <a:ext cx="6100000" cy="6675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Zeitschiene und Spielregeln</a:t>
            </a:r>
          </a:p>
        </p:txBody>
      </p:sp>
      <p:sp>
        <p:nvSpPr>
          <p:cNvPr id="32" name="Text 32"/>
          <p:cNvSpPr txBox="1"/>
          <p:nvPr/>
        </p:nvSpPr>
        <p:spPr>
          <a:xfrm>
            <a:off x="9003152" y="5276088"/>
            <a:ext cx="2300000" cy="6675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r">
              <a:buNone/>
            </a:pPr>
            <a:r>
              <a:rPr lang="de-DE" sz="120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Plenum</a:t>
            </a:r>
          </a:p>
        </p:txBody>
      </p:sp>
      <p:sp>
        <p:nvSpPr>
          <p:cNvPr id="36" name="Text 36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6</a:t>
            </a:r>
          </a:p>
        </p:txBody>
      </p:sp>
      <p:sp>
        <p:nvSpPr>
          <p:cNvPr id="37" name="Text 37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2 / 19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 48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AUFTAKT</a:t>
            </a:r>
          </a:p>
        </p:txBody>
      </p:sp>
      <p:sp>
        <p:nvSpPr>
          <p:cNvPr id="49" name="Text 49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Zwei Arbeiten, elf Punkte Unterschied</a:t>
            </a:r>
          </a:p>
        </p:txBody>
      </p:sp>
      <p:sp>
        <p:nvSpPr>
          <p:cNvPr id="50" name="Shape 50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38" name="Shape 38"/>
          <p:cNvSpPr/>
          <p:nvPr/>
        </p:nvSpPr>
        <p:spPr>
          <a:xfrm>
            <a:off x="658368" y="1572768"/>
            <a:ext cx="5285232" cy="2600000"/>
          </a:xfrm>
          <a:prstGeom prst="roundRect">
            <a:avLst>
              <a:gd name="adj" fmla="val 2000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9" name="Text 39"/>
          <p:cNvSpPr txBox="1"/>
          <p:nvPr/>
        </p:nvSpPr>
        <p:spPr>
          <a:xfrm>
            <a:off x="932688" y="1792768"/>
            <a:ext cx="4736592" cy="3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200" b="1" spc="2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Muster A</a:t>
            </a:r>
          </a:p>
        </p:txBody>
      </p:sp>
      <p:sp>
        <p:nvSpPr>
          <p:cNvPr id="40" name="Text 40"/>
          <p:cNvSpPr txBox="1"/>
          <p:nvPr/>
        </p:nvSpPr>
        <p:spPr>
          <a:xfrm>
            <a:off x="932688" y="2192768"/>
            <a:ext cx="4736592" cy="7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21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Der Goldene Schnitt</a:t>
            </a:r>
          </a:p>
        </p:txBody>
      </p:sp>
      <p:sp>
        <p:nvSpPr>
          <p:cNvPr id="41" name="Text 41"/>
          <p:cNvSpPr txBox="1"/>
          <p:nvPr/>
        </p:nvSpPr>
        <p:spPr>
          <a:xfrm>
            <a:off x="932688" y="3172768"/>
            <a:ext cx="4736592" cy="7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3600" b="1" dirty="0">
                <a:solidFill>
                  <a:srgbClr val="5E5E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7 von 20</a:t>
            </a:r>
          </a:p>
        </p:txBody>
      </p:sp>
      <p:sp>
        <p:nvSpPr>
          <p:cNvPr id="42" name="Shape 42"/>
          <p:cNvSpPr/>
          <p:nvPr/>
        </p:nvSpPr>
        <p:spPr>
          <a:xfrm>
            <a:off x="6217920" y="1572768"/>
            <a:ext cx="5285232" cy="2600000"/>
          </a:xfrm>
          <a:prstGeom prst="roundRect">
            <a:avLst>
              <a:gd name="adj" fmla="val 2000"/>
            </a:avLst>
          </a:prstGeom>
          <a:solidFill>
            <a:srgbClr val="DCE8C2"/>
          </a:solidFill>
          <a:ln>
            <a:noFill/>
          </a:ln>
        </p:spPr>
        <p:txBody>
          <a:bodyPr/>
          <a:lstStyle/>
          <a:p/>
        </p:txBody>
      </p:sp>
      <p:sp>
        <p:nvSpPr>
          <p:cNvPr id="43" name="Text 43"/>
          <p:cNvSpPr txBox="1"/>
          <p:nvPr/>
        </p:nvSpPr>
        <p:spPr>
          <a:xfrm>
            <a:off x="6492240" y="1792768"/>
            <a:ext cx="4736592" cy="3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200" b="1" spc="2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Muster C</a:t>
            </a:r>
          </a:p>
        </p:txBody>
      </p:sp>
      <p:sp>
        <p:nvSpPr>
          <p:cNvPr id="44" name="Text 44"/>
          <p:cNvSpPr txBox="1"/>
          <p:nvPr/>
        </p:nvSpPr>
        <p:spPr>
          <a:xfrm>
            <a:off x="6492240" y="2192768"/>
            <a:ext cx="4736592" cy="7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21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Der schnellste Weg zum Bus</a:t>
            </a:r>
          </a:p>
        </p:txBody>
      </p:sp>
      <p:sp>
        <p:nvSpPr>
          <p:cNvPr id="45" name="Text 45"/>
          <p:cNvSpPr txBox="1"/>
          <p:nvPr/>
        </p:nvSpPr>
        <p:spPr>
          <a:xfrm>
            <a:off x="6492240" y="3172768"/>
            <a:ext cx="4736592" cy="7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36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18 von 20</a:t>
            </a:r>
          </a:p>
        </p:txBody>
      </p:sp>
      <p:sp>
        <p:nvSpPr>
          <p:cNvPr id="46" name="Shape 46"/>
          <p:cNvSpPr/>
          <p:nvPr/>
        </p:nvSpPr>
        <p:spPr>
          <a:xfrm>
            <a:off x="658368" y="4500000"/>
            <a:ext cx="10844784" cy="800000"/>
          </a:xfrm>
          <a:prstGeom prst="roundRect">
            <a:avLst>
              <a:gd name="adj" fmla="val 2600"/>
            </a:avLst>
          </a:prstGeom>
          <a:solidFill>
            <a:srgbClr val="FBEDE7"/>
          </a:solidFill>
          <a:ln w="12700">
            <a:solidFill>
              <a:srgbClr val="E2725B"/>
            </a:solidFill>
          </a:ln>
        </p:spPr>
        <p:txBody>
          <a:bodyPr/>
          <a:lstStyle/>
          <a:p/>
        </p:txBody>
      </p:sp>
      <p:sp>
        <p:nvSpPr>
          <p:cNvPr id="47" name="Text 47"/>
          <p:cNvSpPr txBox="1"/>
          <p:nvPr/>
        </p:nvSpPr>
        <p:spPr>
          <a:xfrm>
            <a:off x="987552" y="4500000"/>
            <a:ext cx="10186416" cy="8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0000"/>
              </a:lnSpc>
              <a:buNone/>
            </a:pPr>
            <a:r>
              <a:rPr lang="de-DE" sz="1500" dirty="0">
                <a:solidFill>
                  <a:srgbClr val="A844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Die Frage ist nicht, welche besser ist. Die Frage ist, woran genau der Unterschied hängt.</a:t>
            </a:r>
          </a:p>
        </p:txBody>
      </p:sp>
      <p:sp>
        <p:nvSpPr>
          <p:cNvPr id="51" name="Text 51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6</a:t>
            </a:r>
          </a:p>
        </p:txBody>
      </p:sp>
      <p:sp>
        <p:nvSpPr>
          <p:cNvPr id="52" name="Text 52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3 / 19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 68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ARBEITSAUFTRAG 1</a:t>
            </a:r>
          </a:p>
        </p:txBody>
      </p:sp>
      <p:sp>
        <p:nvSpPr>
          <p:cNvPr id="69" name="Text 69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Expertengruppen</a:t>
            </a:r>
          </a:p>
        </p:txBody>
      </p:sp>
      <p:sp>
        <p:nvSpPr>
          <p:cNvPr id="70" name="Shape 70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53" name="Shape 53"/>
          <p:cNvSpPr/>
          <p:nvPr/>
        </p:nvSpPr>
        <p:spPr>
          <a:xfrm>
            <a:off x="658368" y="1572768"/>
            <a:ext cx="10844784" cy="900000"/>
          </a:xfrm>
          <a:prstGeom prst="roundRect">
            <a:avLst>
              <a:gd name="adj" fmla="val 2600"/>
            </a:avLst>
          </a:prstGeom>
          <a:solidFill>
            <a:srgbClr val="DCE8C2"/>
          </a:solidFill>
          <a:ln w="12700">
            <a:solidFill>
              <a:srgbClr val="8FB840"/>
            </a:solidFill>
          </a:ln>
        </p:spPr>
        <p:txBody>
          <a:bodyPr/>
          <a:lstStyle/>
          <a:p/>
        </p:txBody>
      </p:sp>
      <p:sp>
        <p:nvSpPr>
          <p:cNvPr id="54" name="Text 54"/>
          <p:cNvSpPr txBox="1"/>
          <p:nvPr/>
        </p:nvSpPr>
        <p:spPr>
          <a:xfrm>
            <a:off x="987552" y="1572768"/>
            <a:ext cx="10186416" cy="9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0000"/>
              </a:lnSpc>
              <a:buNone/>
            </a:pPr>
            <a:r>
              <a:rPr lang="de-DE" sz="1500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„Lest beide Arbeiten nur unter eurem Kriterium. Ihr sucht nicht, was schlecht ist – sondern was die starke Arbeit tut und die schwache nicht.“</a:t>
            </a:r>
          </a:p>
        </p:txBody>
      </p:sp>
      <p:sp>
        <p:nvSpPr>
          <p:cNvPr id="55" name="Shape 55"/>
          <p:cNvSpPr/>
          <p:nvPr/>
        </p:nvSpPr>
        <p:spPr>
          <a:xfrm>
            <a:off x="658368" y="2622768"/>
            <a:ext cx="10844784" cy="706848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56" name="Text 56"/>
          <p:cNvSpPr txBox="1"/>
          <p:nvPr/>
        </p:nvSpPr>
        <p:spPr>
          <a:xfrm>
            <a:off x="877824" y="2622768"/>
            <a:ext cx="2500000" cy="70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Zwei Belegstellen</a:t>
            </a:r>
          </a:p>
        </p:txBody>
      </p:sp>
      <p:sp>
        <p:nvSpPr>
          <p:cNvPr id="57" name="Text 57"/>
          <p:cNvSpPr txBox="1"/>
          <p:nvPr/>
        </p:nvSpPr>
        <p:spPr>
          <a:xfrm>
            <a:off x="3577824" y="2622768"/>
            <a:ext cx="7644784" cy="70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3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je Arbeit, mit Seitenzahl. Vier Stellen insgesamt.</a:t>
            </a:r>
          </a:p>
        </p:txBody>
      </p:sp>
      <p:sp>
        <p:nvSpPr>
          <p:cNvPr id="58" name="Shape 58"/>
          <p:cNvSpPr/>
          <p:nvPr/>
        </p:nvSpPr>
        <p:spPr>
          <a:xfrm>
            <a:off x="658368" y="3402768"/>
            <a:ext cx="10844784" cy="706848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59" name="Text 59"/>
          <p:cNvSpPr txBox="1"/>
          <p:nvPr/>
        </p:nvSpPr>
        <p:spPr>
          <a:xfrm>
            <a:off x="877824" y="3402768"/>
            <a:ext cx="2500000" cy="70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Ein Satz</a:t>
            </a:r>
          </a:p>
        </p:txBody>
      </p:sp>
      <p:sp>
        <p:nvSpPr>
          <p:cNvPr id="60" name="Text 60"/>
          <p:cNvSpPr txBox="1"/>
          <p:nvPr/>
        </p:nvSpPr>
        <p:spPr>
          <a:xfrm>
            <a:off x="3577824" y="3402768"/>
            <a:ext cx="7644784" cy="70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3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Was macht Muster C, was Muster A nicht macht?</a:t>
            </a:r>
          </a:p>
        </p:txBody>
      </p:sp>
      <p:sp>
        <p:nvSpPr>
          <p:cNvPr id="61" name="Shape 61"/>
          <p:cNvSpPr/>
          <p:nvPr/>
        </p:nvSpPr>
        <p:spPr>
          <a:xfrm>
            <a:off x="658368" y="4182768"/>
            <a:ext cx="10844784" cy="706848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62" name="Text 62"/>
          <p:cNvSpPr txBox="1"/>
          <p:nvPr/>
        </p:nvSpPr>
        <p:spPr>
          <a:xfrm>
            <a:off x="877824" y="4182768"/>
            <a:ext cx="2500000" cy="70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Keine Punktzahl</a:t>
            </a:r>
          </a:p>
        </p:txBody>
      </p:sp>
      <p:sp>
        <p:nvSpPr>
          <p:cNvPr id="63" name="Text 63"/>
          <p:cNvSpPr txBox="1"/>
          <p:nvPr/>
        </p:nvSpPr>
        <p:spPr>
          <a:xfrm>
            <a:off x="3577824" y="4182768"/>
            <a:ext cx="7644784" cy="70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3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Ihr vergebt heute keine Ebenen. Ihr sucht den Unterschied.</a:t>
            </a:r>
          </a:p>
        </p:txBody>
      </p:sp>
      <p:sp>
        <p:nvSpPr>
          <p:cNvPr id="64" name="Shape 64"/>
          <p:cNvSpPr/>
          <p:nvPr/>
        </p:nvSpPr>
        <p:spPr>
          <a:xfrm>
            <a:off x="658368" y="4962768"/>
            <a:ext cx="10844784" cy="706848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65" name="Text 65"/>
          <p:cNvSpPr txBox="1"/>
          <p:nvPr/>
        </p:nvSpPr>
        <p:spPr>
          <a:xfrm>
            <a:off x="877824" y="4962768"/>
            <a:ext cx="2500000" cy="70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Ihr seid Experten</a:t>
            </a:r>
          </a:p>
        </p:txBody>
      </p:sp>
      <p:sp>
        <p:nvSpPr>
          <p:cNvPr id="66" name="Text 66"/>
          <p:cNvSpPr txBox="1"/>
          <p:nvPr/>
        </p:nvSpPr>
        <p:spPr>
          <a:xfrm>
            <a:off x="3577824" y="4962768"/>
            <a:ext cx="7644784" cy="70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3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In der nächsten Runde seid ihr die Einzigen am Tisch, die euer Kriterium kennen.</a:t>
            </a:r>
          </a:p>
        </p:txBody>
      </p:sp>
      <p:sp>
        <p:nvSpPr>
          <p:cNvPr id="67" name="Text 67"/>
          <p:cNvSpPr txBox="1"/>
          <p:nvPr/>
        </p:nvSpPr>
        <p:spPr>
          <a:xfrm>
            <a:off x="658368" y="5812768"/>
            <a:ext cx="10844784" cy="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0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18 Minuten. M 11 liegt bereit, falls ihr die Deskriptoren noch einmal braucht.</a:t>
            </a:r>
          </a:p>
        </p:txBody>
      </p:sp>
      <p:sp>
        <p:nvSpPr>
          <p:cNvPr id="71" name="Text 71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6</a:t>
            </a:r>
          </a:p>
        </p:txBody>
      </p:sp>
      <p:sp>
        <p:nvSpPr>
          <p:cNvPr id="72" name="Text 72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4 / 19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ext 100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EINTEILUNG</a:t>
            </a:r>
          </a:p>
        </p:txBody>
      </p:sp>
      <p:sp>
        <p:nvSpPr>
          <p:cNvPr id="101" name="Text 101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Die fünf Expertengruppen</a:t>
            </a:r>
          </a:p>
        </p:txBody>
      </p:sp>
      <p:sp>
        <p:nvSpPr>
          <p:cNvPr id="102" name="Shape 102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73" name="Shape 73"/>
          <p:cNvSpPr/>
          <p:nvPr/>
        </p:nvSpPr>
        <p:spPr>
          <a:xfrm>
            <a:off x="658368" y="1572768"/>
            <a:ext cx="2040956" cy="2800000"/>
          </a:xfrm>
          <a:prstGeom prst="roundRect">
            <a:avLst>
              <a:gd name="adj" fmla="val 1800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74" name="Text 74"/>
          <p:cNvSpPr txBox="1"/>
          <p:nvPr/>
        </p:nvSpPr>
        <p:spPr>
          <a:xfrm>
            <a:off x="758368" y="1732768"/>
            <a:ext cx="1840956" cy="5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300" b="1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A</a:t>
            </a:r>
          </a:p>
          <a:p>
            <a:pPr indent="0" marL="0" algn="ctr">
              <a:lnSpc>
                <a:spcPct val="105000"/>
              </a:lnSpc>
              <a:buNone/>
            </a:pPr>
            <a:r>
              <a:rPr lang="de-DE" sz="1300" b="1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Präsentation</a:t>
            </a:r>
          </a:p>
        </p:txBody>
      </p:sp>
      <p:sp>
        <p:nvSpPr>
          <p:cNvPr id="75" name="Shape 75"/>
          <p:cNvSpPr/>
          <p:nvPr/>
        </p:nvSpPr>
        <p:spPr>
          <a:xfrm>
            <a:off x="1168607" y="2352768"/>
            <a:ext cx="1020478" cy="18288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76" name="Text 76"/>
          <p:cNvSpPr txBox="1"/>
          <p:nvPr/>
        </p:nvSpPr>
        <p:spPr>
          <a:xfrm>
            <a:off x="738368" y="2492768"/>
            <a:ext cx="1880956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1</a:t>
            </a:r>
          </a:p>
        </p:txBody>
      </p:sp>
      <p:sp>
        <p:nvSpPr>
          <p:cNvPr id="77" name="Text 77"/>
          <p:cNvSpPr txBox="1"/>
          <p:nvPr/>
        </p:nvSpPr>
        <p:spPr>
          <a:xfrm>
            <a:off x="738368" y="2882768"/>
            <a:ext cx="1880956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10</a:t>
            </a:r>
          </a:p>
        </p:txBody>
      </p:sp>
      <p:sp>
        <p:nvSpPr>
          <p:cNvPr id="78" name="Shape 78"/>
          <p:cNvSpPr/>
          <p:nvPr/>
        </p:nvSpPr>
        <p:spPr>
          <a:xfrm>
            <a:off x="2859324" y="1572768"/>
            <a:ext cx="2040956" cy="2800000"/>
          </a:xfrm>
          <a:prstGeom prst="roundRect">
            <a:avLst>
              <a:gd name="adj" fmla="val 1800"/>
            </a:avLst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79" name="Text 79"/>
          <p:cNvSpPr txBox="1"/>
          <p:nvPr/>
        </p:nvSpPr>
        <p:spPr>
          <a:xfrm>
            <a:off x="2959324" y="1732768"/>
            <a:ext cx="1840956" cy="5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300" b="1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B</a:t>
            </a:r>
          </a:p>
          <a:p>
            <a:pPr indent="0" marL="0" algn="ctr">
              <a:lnSpc>
                <a:spcPct val="105000"/>
              </a:lnSpc>
              <a:buNone/>
            </a:pPr>
            <a:r>
              <a:rPr lang="de-DE" sz="1300" b="1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Kommunikation</a:t>
            </a:r>
          </a:p>
        </p:txBody>
      </p:sp>
      <p:sp>
        <p:nvSpPr>
          <p:cNvPr id="80" name="Shape 80"/>
          <p:cNvSpPr/>
          <p:nvPr/>
        </p:nvSpPr>
        <p:spPr>
          <a:xfrm>
            <a:off x="3369563" y="2352768"/>
            <a:ext cx="1020478" cy="18288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81" name="Text 81"/>
          <p:cNvSpPr txBox="1"/>
          <p:nvPr/>
        </p:nvSpPr>
        <p:spPr>
          <a:xfrm>
            <a:off x="2939324" y="2492768"/>
            <a:ext cx="1880956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4</a:t>
            </a:r>
          </a:p>
        </p:txBody>
      </p:sp>
      <p:sp>
        <p:nvSpPr>
          <p:cNvPr id="82" name="Text 82"/>
          <p:cNvSpPr txBox="1"/>
          <p:nvPr/>
        </p:nvSpPr>
        <p:spPr>
          <a:xfrm>
            <a:off x="2939324" y="2882768"/>
            <a:ext cx="1880956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11</a:t>
            </a:r>
          </a:p>
        </p:txBody>
      </p:sp>
      <p:sp>
        <p:nvSpPr>
          <p:cNvPr id="83" name="Shape 83"/>
          <p:cNvSpPr/>
          <p:nvPr/>
        </p:nvSpPr>
        <p:spPr>
          <a:xfrm>
            <a:off x="5060280" y="1572768"/>
            <a:ext cx="2040956" cy="2800000"/>
          </a:xfrm>
          <a:prstGeom prst="roundRect">
            <a:avLst>
              <a:gd name="adj" fmla="val 1800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84" name="Text 84"/>
          <p:cNvSpPr txBox="1"/>
          <p:nvPr/>
        </p:nvSpPr>
        <p:spPr>
          <a:xfrm>
            <a:off x="5160280" y="1732768"/>
            <a:ext cx="1840956" cy="5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300" b="1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C</a:t>
            </a:r>
          </a:p>
          <a:p>
            <a:pPr indent="0" marL="0" algn="ctr">
              <a:lnSpc>
                <a:spcPct val="105000"/>
              </a:lnSpc>
              <a:buNone/>
            </a:pPr>
            <a:r>
              <a:rPr lang="de-DE" sz="1300" b="1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Einsatz</a:t>
            </a:r>
          </a:p>
        </p:txBody>
      </p:sp>
      <p:sp>
        <p:nvSpPr>
          <p:cNvPr id="85" name="Shape 85"/>
          <p:cNvSpPr/>
          <p:nvPr/>
        </p:nvSpPr>
        <p:spPr>
          <a:xfrm>
            <a:off x="5570519" y="2352768"/>
            <a:ext cx="1020478" cy="18288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86" name="Text 86"/>
          <p:cNvSpPr txBox="1"/>
          <p:nvPr/>
        </p:nvSpPr>
        <p:spPr>
          <a:xfrm>
            <a:off x="5140280" y="2492768"/>
            <a:ext cx="1880956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5</a:t>
            </a:r>
          </a:p>
        </p:txBody>
      </p:sp>
      <p:sp>
        <p:nvSpPr>
          <p:cNvPr id="87" name="Text 87"/>
          <p:cNvSpPr txBox="1"/>
          <p:nvPr/>
        </p:nvSpPr>
        <p:spPr>
          <a:xfrm>
            <a:off x="5140280" y="2882768"/>
            <a:ext cx="1880956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9</a:t>
            </a:r>
          </a:p>
        </p:txBody>
      </p:sp>
      <p:sp>
        <p:nvSpPr>
          <p:cNvPr id="88" name="Shape 88"/>
          <p:cNvSpPr/>
          <p:nvPr/>
        </p:nvSpPr>
        <p:spPr>
          <a:xfrm>
            <a:off x="7261236" y="1572768"/>
            <a:ext cx="2040956" cy="2800000"/>
          </a:xfrm>
          <a:prstGeom prst="roundRect">
            <a:avLst>
              <a:gd name="adj" fmla="val 1800"/>
            </a:avLst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89" name="Text 89"/>
          <p:cNvSpPr txBox="1"/>
          <p:nvPr/>
        </p:nvSpPr>
        <p:spPr>
          <a:xfrm>
            <a:off x="7361236" y="1732768"/>
            <a:ext cx="1840956" cy="5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300" b="1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</a:t>
            </a:r>
          </a:p>
          <a:p>
            <a:pPr indent="0" marL="0" algn="ctr">
              <a:lnSpc>
                <a:spcPct val="105000"/>
              </a:lnSpc>
              <a:buNone/>
            </a:pPr>
            <a:r>
              <a:rPr lang="de-DE" sz="1300" b="1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Reflexion</a:t>
            </a:r>
          </a:p>
        </p:txBody>
      </p:sp>
      <p:sp>
        <p:nvSpPr>
          <p:cNvPr id="90" name="Shape 90"/>
          <p:cNvSpPr/>
          <p:nvPr/>
        </p:nvSpPr>
        <p:spPr>
          <a:xfrm>
            <a:off x="7771475" y="2352768"/>
            <a:ext cx="1020478" cy="18288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91" name="Text 91"/>
          <p:cNvSpPr txBox="1"/>
          <p:nvPr/>
        </p:nvSpPr>
        <p:spPr>
          <a:xfrm>
            <a:off x="7341236" y="2492768"/>
            <a:ext cx="1880956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7</a:t>
            </a:r>
          </a:p>
        </p:txBody>
      </p:sp>
      <p:sp>
        <p:nvSpPr>
          <p:cNvPr id="92" name="Text 92"/>
          <p:cNvSpPr txBox="1"/>
          <p:nvPr/>
        </p:nvSpPr>
        <p:spPr>
          <a:xfrm>
            <a:off x="7341236" y="2882768"/>
            <a:ext cx="1880956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6</a:t>
            </a:r>
          </a:p>
        </p:txBody>
      </p:sp>
      <p:sp>
        <p:nvSpPr>
          <p:cNvPr id="93" name="Shape 93"/>
          <p:cNvSpPr/>
          <p:nvPr/>
        </p:nvSpPr>
        <p:spPr>
          <a:xfrm>
            <a:off x="9462192" y="1572768"/>
            <a:ext cx="2040956" cy="2800000"/>
          </a:xfrm>
          <a:prstGeom prst="roundRect">
            <a:avLst>
              <a:gd name="adj" fmla="val 1800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94" name="Text 94"/>
          <p:cNvSpPr txBox="1"/>
          <p:nvPr/>
        </p:nvSpPr>
        <p:spPr>
          <a:xfrm>
            <a:off x="9562192" y="1732768"/>
            <a:ext cx="1840956" cy="5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300" b="1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</a:t>
            </a:r>
          </a:p>
          <a:p>
            <a:pPr indent="0" marL="0" algn="ctr">
              <a:lnSpc>
                <a:spcPct val="105000"/>
              </a:lnSpc>
              <a:buNone/>
            </a:pPr>
            <a:r>
              <a:rPr lang="de-DE" sz="1300" b="1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Mathematik</a:t>
            </a:r>
          </a:p>
        </p:txBody>
      </p:sp>
      <p:sp>
        <p:nvSpPr>
          <p:cNvPr id="95" name="Shape 95"/>
          <p:cNvSpPr/>
          <p:nvPr/>
        </p:nvSpPr>
        <p:spPr>
          <a:xfrm>
            <a:off x="9972431" y="2352768"/>
            <a:ext cx="1020478" cy="18288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96" name="Text 96"/>
          <p:cNvSpPr txBox="1"/>
          <p:nvPr/>
        </p:nvSpPr>
        <p:spPr>
          <a:xfrm>
            <a:off x="9542192" y="2492768"/>
            <a:ext cx="1880956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2</a:t>
            </a:r>
          </a:p>
        </p:txBody>
      </p:sp>
      <p:sp>
        <p:nvSpPr>
          <p:cNvPr id="97" name="Text 97"/>
          <p:cNvSpPr txBox="1"/>
          <p:nvPr/>
        </p:nvSpPr>
        <p:spPr>
          <a:xfrm>
            <a:off x="9542192" y="2882768"/>
            <a:ext cx="1880956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3</a:t>
            </a:r>
          </a:p>
        </p:txBody>
      </p:sp>
      <p:sp>
        <p:nvSpPr>
          <p:cNvPr id="98" name="Text 98"/>
          <p:cNvSpPr txBox="1"/>
          <p:nvPr/>
        </p:nvSpPr>
        <p:spPr>
          <a:xfrm>
            <a:off x="9542192" y="3272768"/>
            <a:ext cx="1880956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8</a:t>
            </a:r>
          </a:p>
        </p:txBody>
      </p:sp>
      <p:sp>
        <p:nvSpPr>
          <p:cNvPr id="99" name="Text 99"/>
          <p:cNvSpPr txBox="1"/>
          <p:nvPr/>
        </p:nvSpPr>
        <p:spPr>
          <a:xfrm>
            <a:off x="658368" y="4550000"/>
            <a:ext cx="10844784" cy="7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3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Fünf Gruppen, fünf Kriterien. Gruppe E ist zu dritt – Kriterium E wiegt sechs Punkte und ist für Standard Level und Higher Level verschieden formuliert.</a:t>
            </a:r>
          </a:p>
        </p:txBody>
      </p:sp>
      <p:sp>
        <p:nvSpPr>
          <p:cNvPr id="103" name="Text 103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6</a:t>
            </a:r>
          </a:p>
        </p:txBody>
      </p:sp>
      <p:sp>
        <p:nvSpPr>
          <p:cNvPr id="104" name="Text 104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5 / 19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 117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ARBEITSAUFTRAG 2</a:t>
            </a:r>
          </a:p>
        </p:txBody>
      </p:sp>
      <p:sp>
        <p:nvSpPr>
          <p:cNvPr id="118" name="Text 118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Mischgruppen</a:t>
            </a:r>
          </a:p>
        </p:txBody>
      </p:sp>
      <p:sp>
        <p:nvSpPr>
          <p:cNvPr id="119" name="Shape 119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105" name="Shape 105"/>
          <p:cNvSpPr/>
          <p:nvPr/>
        </p:nvSpPr>
        <p:spPr>
          <a:xfrm>
            <a:off x="658368" y="1572768"/>
            <a:ext cx="10844784" cy="900000"/>
          </a:xfrm>
          <a:prstGeom prst="roundRect">
            <a:avLst>
              <a:gd name="adj" fmla="val 2600"/>
            </a:avLst>
          </a:prstGeom>
          <a:solidFill>
            <a:srgbClr val="DCE8C2"/>
          </a:solidFill>
          <a:ln w="12700">
            <a:solidFill>
              <a:srgbClr val="8FB840"/>
            </a:solidFill>
          </a:ln>
        </p:spPr>
        <p:txBody>
          <a:bodyPr/>
          <a:lstStyle/>
          <a:p/>
        </p:txBody>
      </p:sp>
      <p:sp>
        <p:nvSpPr>
          <p:cNvPr id="106" name="Text 106"/>
          <p:cNvSpPr txBox="1"/>
          <p:nvPr/>
        </p:nvSpPr>
        <p:spPr>
          <a:xfrm>
            <a:off x="987552" y="1572768"/>
            <a:ext cx="10186416" cy="9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0000"/>
              </a:lnSpc>
              <a:buNone/>
            </a:pPr>
            <a:r>
              <a:rPr lang="de-DE" sz="1500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„Neue Tische. In jedem sitzt eine Person aus jeder Expertengruppe. Jede berichtet zwei Minuten – dann baut ihr gemeinsam eine Liste.“</a:t>
            </a:r>
          </a:p>
        </p:txBody>
      </p:sp>
      <p:sp>
        <p:nvSpPr>
          <p:cNvPr id="107" name="Shape 107"/>
          <p:cNvSpPr/>
          <p:nvPr/>
        </p:nvSpPr>
        <p:spPr>
          <a:xfrm>
            <a:off x="658368" y="2622768"/>
            <a:ext cx="10844784" cy="826848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108" name="Text 108"/>
          <p:cNvSpPr txBox="1"/>
          <p:nvPr/>
        </p:nvSpPr>
        <p:spPr>
          <a:xfrm>
            <a:off x="877824" y="2622768"/>
            <a:ext cx="1800000" cy="82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10 Minuten</a:t>
            </a:r>
          </a:p>
        </p:txBody>
      </p:sp>
      <p:sp>
        <p:nvSpPr>
          <p:cNvPr id="109" name="Text 109"/>
          <p:cNvSpPr txBox="1"/>
          <p:nvPr/>
        </p:nvSpPr>
        <p:spPr>
          <a:xfrm>
            <a:off x="2877824" y="2622768"/>
            <a:ext cx="8344784" cy="82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3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Reihum berichten: A, B, C, D, E. Zwei Minuten je Person, die anderen schreiben mit.</a:t>
            </a:r>
          </a:p>
        </p:txBody>
      </p:sp>
      <p:sp>
        <p:nvSpPr>
          <p:cNvPr id="110" name="Shape 110"/>
          <p:cNvSpPr/>
          <p:nvPr/>
        </p:nvSpPr>
        <p:spPr>
          <a:xfrm>
            <a:off x="658368" y="3522768"/>
            <a:ext cx="10844784" cy="826848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111" name="Text 111"/>
          <p:cNvSpPr txBox="1"/>
          <p:nvPr/>
        </p:nvSpPr>
        <p:spPr>
          <a:xfrm>
            <a:off x="877824" y="3522768"/>
            <a:ext cx="1800000" cy="82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6 Minuten</a:t>
            </a:r>
          </a:p>
        </p:txBody>
      </p:sp>
      <p:sp>
        <p:nvSpPr>
          <p:cNvPr id="112" name="Text 112"/>
          <p:cNvSpPr txBox="1"/>
          <p:nvPr/>
        </p:nvSpPr>
        <p:spPr>
          <a:xfrm>
            <a:off x="2877824" y="3522768"/>
            <a:ext cx="8344784" cy="82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3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Liste: Welche fünf Unterschiede machen am meisten Punkte aus?</a:t>
            </a:r>
          </a:p>
        </p:txBody>
      </p:sp>
      <p:sp>
        <p:nvSpPr>
          <p:cNvPr id="113" name="Shape 113"/>
          <p:cNvSpPr/>
          <p:nvPr/>
        </p:nvSpPr>
        <p:spPr>
          <a:xfrm>
            <a:off x="658368" y="4422768"/>
            <a:ext cx="10844784" cy="826848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114" name="Text 114"/>
          <p:cNvSpPr txBox="1"/>
          <p:nvPr/>
        </p:nvSpPr>
        <p:spPr>
          <a:xfrm>
            <a:off x="877824" y="4422768"/>
            <a:ext cx="1800000" cy="82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Regel</a:t>
            </a:r>
          </a:p>
        </p:txBody>
      </p:sp>
      <p:sp>
        <p:nvSpPr>
          <p:cNvPr id="115" name="Text 115"/>
          <p:cNvSpPr txBox="1"/>
          <p:nvPr/>
        </p:nvSpPr>
        <p:spPr>
          <a:xfrm>
            <a:off x="2877824" y="4422768"/>
            <a:ext cx="8344784" cy="82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3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Jeder Eintrag muss von mindestens zwei Kriterien gestützt sein – sonst ist er ein Detail.</a:t>
            </a:r>
          </a:p>
        </p:txBody>
      </p:sp>
      <p:sp>
        <p:nvSpPr>
          <p:cNvPr id="116" name="Text 116"/>
          <p:cNvSpPr txBox="1"/>
          <p:nvPr/>
        </p:nvSpPr>
        <p:spPr>
          <a:xfrm>
            <a:off x="658368" y="5372768"/>
            <a:ext cx="10844784" cy="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0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16 Minuten. Die Liste bleibt auf dem Tisch – wir sammeln sie gleich im Plenum ein.</a:t>
            </a:r>
          </a:p>
        </p:txBody>
      </p:sp>
      <p:sp>
        <p:nvSpPr>
          <p:cNvPr id="120" name="Text 120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6</a:t>
            </a:r>
          </a:p>
        </p:txBody>
      </p:sp>
      <p:sp>
        <p:nvSpPr>
          <p:cNvPr id="121" name="Text 121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6 / 19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ext 140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EINTEILUNG</a:t>
            </a:r>
          </a:p>
        </p:txBody>
      </p:sp>
      <p:sp>
        <p:nvSpPr>
          <p:cNvPr id="141" name="Text 141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Die zwei Mischgruppen</a:t>
            </a:r>
          </a:p>
        </p:txBody>
      </p:sp>
      <p:sp>
        <p:nvSpPr>
          <p:cNvPr id="142" name="Shape 142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122" name="Shape 122"/>
          <p:cNvSpPr/>
          <p:nvPr/>
        </p:nvSpPr>
        <p:spPr>
          <a:xfrm>
            <a:off x="658368" y="1572768"/>
            <a:ext cx="5342392" cy="3400000"/>
          </a:xfrm>
          <a:prstGeom prst="roundRect">
            <a:avLst>
              <a:gd name="adj" fmla="val 1800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123" name="Text 123"/>
          <p:cNvSpPr txBox="1"/>
          <p:nvPr/>
        </p:nvSpPr>
        <p:spPr>
          <a:xfrm>
            <a:off x="758368" y="1732768"/>
            <a:ext cx="5142392" cy="5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500" b="1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Mischgruppe 1</a:t>
            </a:r>
          </a:p>
        </p:txBody>
      </p:sp>
      <p:sp>
        <p:nvSpPr>
          <p:cNvPr id="124" name="Shape 124"/>
          <p:cNvSpPr/>
          <p:nvPr/>
        </p:nvSpPr>
        <p:spPr>
          <a:xfrm>
            <a:off x="1993966" y="2352768"/>
            <a:ext cx="2671196" cy="18288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125" name="Text 125"/>
          <p:cNvSpPr txBox="1"/>
          <p:nvPr/>
        </p:nvSpPr>
        <p:spPr>
          <a:xfrm>
            <a:off x="738368" y="2492768"/>
            <a:ext cx="5182392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1  (A)</a:t>
            </a:r>
          </a:p>
        </p:txBody>
      </p:sp>
      <p:sp>
        <p:nvSpPr>
          <p:cNvPr id="126" name="Text 126"/>
          <p:cNvSpPr txBox="1"/>
          <p:nvPr/>
        </p:nvSpPr>
        <p:spPr>
          <a:xfrm>
            <a:off x="738368" y="2882768"/>
            <a:ext cx="5182392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4  (B)</a:t>
            </a:r>
          </a:p>
        </p:txBody>
      </p:sp>
      <p:sp>
        <p:nvSpPr>
          <p:cNvPr id="127" name="Text 127"/>
          <p:cNvSpPr txBox="1"/>
          <p:nvPr/>
        </p:nvSpPr>
        <p:spPr>
          <a:xfrm>
            <a:off x="738368" y="3272768"/>
            <a:ext cx="5182392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9  (C)</a:t>
            </a:r>
          </a:p>
        </p:txBody>
      </p:sp>
      <p:sp>
        <p:nvSpPr>
          <p:cNvPr id="128" name="Text 128"/>
          <p:cNvSpPr txBox="1"/>
          <p:nvPr/>
        </p:nvSpPr>
        <p:spPr>
          <a:xfrm>
            <a:off x="738368" y="3662768"/>
            <a:ext cx="5182392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6  (D)</a:t>
            </a:r>
          </a:p>
        </p:txBody>
      </p:sp>
      <p:sp>
        <p:nvSpPr>
          <p:cNvPr id="129" name="Text 129"/>
          <p:cNvSpPr txBox="1"/>
          <p:nvPr/>
        </p:nvSpPr>
        <p:spPr>
          <a:xfrm>
            <a:off x="738368" y="4052768"/>
            <a:ext cx="5182392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8  (E)</a:t>
            </a:r>
          </a:p>
        </p:txBody>
      </p:sp>
      <p:sp>
        <p:nvSpPr>
          <p:cNvPr id="130" name="Shape 130"/>
          <p:cNvSpPr/>
          <p:nvPr/>
        </p:nvSpPr>
        <p:spPr>
          <a:xfrm>
            <a:off x="6160760" y="1572768"/>
            <a:ext cx="5342392" cy="3400000"/>
          </a:xfrm>
          <a:prstGeom prst="roundRect">
            <a:avLst>
              <a:gd name="adj" fmla="val 1800"/>
            </a:avLst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131" name="Text 131"/>
          <p:cNvSpPr txBox="1"/>
          <p:nvPr/>
        </p:nvSpPr>
        <p:spPr>
          <a:xfrm>
            <a:off x="6260760" y="1732768"/>
            <a:ext cx="5142392" cy="5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500" b="1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Mischgruppe 2</a:t>
            </a:r>
          </a:p>
        </p:txBody>
      </p:sp>
      <p:sp>
        <p:nvSpPr>
          <p:cNvPr id="132" name="Shape 132"/>
          <p:cNvSpPr/>
          <p:nvPr/>
        </p:nvSpPr>
        <p:spPr>
          <a:xfrm>
            <a:off x="7496358" y="2352768"/>
            <a:ext cx="2671196" cy="18288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133" name="Text 133"/>
          <p:cNvSpPr txBox="1"/>
          <p:nvPr/>
        </p:nvSpPr>
        <p:spPr>
          <a:xfrm>
            <a:off x="6240760" y="2492768"/>
            <a:ext cx="5182392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10  (A)</a:t>
            </a:r>
          </a:p>
        </p:txBody>
      </p:sp>
      <p:sp>
        <p:nvSpPr>
          <p:cNvPr id="134" name="Text 134"/>
          <p:cNvSpPr txBox="1"/>
          <p:nvPr/>
        </p:nvSpPr>
        <p:spPr>
          <a:xfrm>
            <a:off x="6240760" y="2882768"/>
            <a:ext cx="5182392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11  (B)</a:t>
            </a:r>
          </a:p>
        </p:txBody>
      </p:sp>
      <p:sp>
        <p:nvSpPr>
          <p:cNvPr id="135" name="Text 135"/>
          <p:cNvSpPr txBox="1"/>
          <p:nvPr/>
        </p:nvSpPr>
        <p:spPr>
          <a:xfrm>
            <a:off x="6240760" y="3272768"/>
            <a:ext cx="5182392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5  (C)</a:t>
            </a:r>
          </a:p>
        </p:txBody>
      </p:sp>
      <p:sp>
        <p:nvSpPr>
          <p:cNvPr id="136" name="Text 136"/>
          <p:cNvSpPr txBox="1"/>
          <p:nvPr/>
        </p:nvSpPr>
        <p:spPr>
          <a:xfrm>
            <a:off x="6240760" y="3662768"/>
            <a:ext cx="5182392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7  (D)</a:t>
            </a:r>
          </a:p>
        </p:txBody>
      </p:sp>
      <p:sp>
        <p:nvSpPr>
          <p:cNvPr id="137" name="Text 137"/>
          <p:cNvSpPr txBox="1"/>
          <p:nvPr/>
        </p:nvSpPr>
        <p:spPr>
          <a:xfrm>
            <a:off x="6240760" y="4052768"/>
            <a:ext cx="5182392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2  (E)</a:t>
            </a:r>
          </a:p>
        </p:txBody>
      </p:sp>
      <p:sp>
        <p:nvSpPr>
          <p:cNvPr id="138" name="Text 138"/>
          <p:cNvSpPr txBox="1"/>
          <p:nvPr/>
        </p:nvSpPr>
        <p:spPr>
          <a:xfrm>
            <a:off x="6240760" y="4442768"/>
            <a:ext cx="5182392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3  (E)</a:t>
            </a:r>
          </a:p>
        </p:txBody>
      </p:sp>
      <p:sp>
        <p:nvSpPr>
          <p:cNvPr id="139" name="Text 139"/>
          <p:cNvSpPr txBox="1"/>
          <p:nvPr/>
        </p:nvSpPr>
        <p:spPr>
          <a:xfrm>
            <a:off x="658368" y="5150000"/>
            <a:ext cx="10844784" cy="6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0000"/>
              </a:lnSpc>
              <a:buNone/>
            </a:pPr>
            <a:r>
              <a:rPr lang="de-DE" sz="12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Mischgruppe 2 ist zu sechst, weil Gruppe E drei Personen hatte. Name 10 und Name 11 sitzen hier zusammen – bei elf Personen und zwei Tischen geht es nicht anders.</a:t>
            </a:r>
          </a:p>
        </p:txBody>
      </p:sp>
      <p:sp>
        <p:nvSpPr>
          <p:cNvPr id="143" name="Text 143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6</a:t>
            </a:r>
          </a:p>
        </p:txBody>
      </p:sp>
      <p:sp>
        <p:nvSpPr>
          <p:cNvPr id="144" name="Text 144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7 / 19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Text 161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TAFELBILD 6</a:t>
            </a:r>
          </a:p>
        </p:txBody>
      </p:sp>
      <p:sp>
        <p:nvSpPr>
          <p:cNvPr id="162" name="Text 162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Woran der Unterschied hängt</a:t>
            </a:r>
          </a:p>
        </p:txBody>
      </p:sp>
      <p:sp>
        <p:nvSpPr>
          <p:cNvPr id="163" name="Shape 163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145" name="Text 145"/>
          <p:cNvSpPr txBox="1"/>
          <p:nvPr/>
        </p:nvSpPr>
        <p:spPr>
          <a:xfrm>
            <a:off x="658368" y="1572768"/>
            <a:ext cx="10844784" cy="4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Liste entsteht in der Stunde. Erfahrungsgemäß landen diese Punkte darauf:</a:t>
            </a:r>
          </a:p>
        </p:txBody>
      </p:sp>
      <p:sp>
        <p:nvSpPr>
          <p:cNvPr id="146" name="Shape 146"/>
          <p:cNvSpPr/>
          <p:nvPr/>
        </p:nvSpPr>
        <p:spPr>
          <a:xfrm>
            <a:off x="658368" y="2112768"/>
            <a:ext cx="10844784" cy="68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147" name="Text 147"/>
          <p:cNvSpPr txBox="1"/>
          <p:nvPr/>
        </p:nvSpPr>
        <p:spPr>
          <a:xfrm>
            <a:off x="877824" y="2112768"/>
            <a:ext cx="500000" cy="6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600" b="1" dirty="0">
                <a:solidFill>
                  <a:srgbClr val="8FB8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—</a:t>
            </a:r>
          </a:p>
        </p:txBody>
      </p:sp>
      <p:sp>
        <p:nvSpPr>
          <p:cNvPr id="148" name="Text 148"/>
          <p:cNvSpPr txBox="1"/>
          <p:nvPr/>
        </p:nvSpPr>
        <p:spPr>
          <a:xfrm>
            <a:off x="1558368" y="2112768"/>
            <a:ext cx="9644784" cy="6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starke Arbeit hat eine Frage. Die schwache hat ein Thema.</a:t>
            </a:r>
          </a:p>
        </p:txBody>
      </p:sp>
      <p:sp>
        <p:nvSpPr>
          <p:cNvPr id="149" name="Shape 149"/>
          <p:cNvSpPr/>
          <p:nvPr/>
        </p:nvSpPr>
        <p:spPr>
          <a:xfrm>
            <a:off x="658368" y="2852768"/>
            <a:ext cx="10844784" cy="68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150" name="Text 150"/>
          <p:cNvSpPr txBox="1"/>
          <p:nvPr/>
        </p:nvSpPr>
        <p:spPr>
          <a:xfrm>
            <a:off x="877824" y="2852768"/>
            <a:ext cx="500000" cy="6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600" b="1" dirty="0">
                <a:solidFill>
                  <a:srgbClr val="8FB8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—</a:t>
            </a:r>
          </a:p>
        </p:txBody>
      </p:sp>
      <p:sp>
        <p:nvSpPr>
          <p:cNvPr id="151" name="Text 151"/>
          <p:cNvSpPr txBox="1"/>
          <p:nvPr/>
        </p:nvSpPr>
        <p:spPr>
          <a:xfrm>
            <a:off x="1558368" y="2852768"/>
            <a:ext cx="9644784" cy="6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starke Arbeit rechnet selbst. Die schwache referiert Rechnungen.</a:t>
            </a:r>
          </a:p>
        </p:txBody>
      </p:sp>
      <p:sp>
        <p:nvSpPr>
          <p:cNvPr id="152" name="Shape 152"/>
          <p:cNvSpPr/>
          <p:nvPr/>
        </p:nvSpPr>
        <p:spPr>
          <a:xfrm>
            <a:off x="658368" y="3592768"/>
            <a:ext cx="10844784" cy="68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153" name="Text 153"/>
          <p:cNvSpPr txBox="1"/>
          <p:nvPr/>
        </p:nvSpPr>
        <p:spPr>
          <a:xfrm>
            <a:off x="877824" y="3592768"/>
            <a:ext cx="500000" cy="6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600" b="1" dirty="0">
                <a:solidFill>
                  <a:srgbClr val="8FB8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—</a:t>
            </a:r>
          </a:p>
        </p:txBody>
      </p:sp>
      <p:sp>
        <p:nvSpPr>
          <p:cNvPr id="154" name="Text 154"/>
          <p:cNvSpPr txBox="1"/>
          <p:nvPr/>
        </p:nvSpPr>
        <p:spPr>
          <a:xfrm>
            <a:off x="1558368" y="3592768"/>
            <a:ext cx="9644784" cy="6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starke Arbeit sagt, wo sie an Grenzen stößt. Die schwache tut, als gäbe es keine.</a:t>
            </a:r>
          </a:p>
        </p:txBody>
      </p:sp>
      <p:sp>
        <p:nvSpPr>
          <p:cNvPr id="155" name="Shape 155"/>
          <p:cNvSpPr/>
          <p:nvPr/>
        </p:nvSpPr>
        <p:spPr>
          <a:xfrm>
            <a:off x="658368" y="4332768"/>
            <a:ext cx="10844784" cy="68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156" name="Text 156"/>
          <p:cNvSpPr txBox="1"/>
          <p:nvPr/>
        </p:nvSpPr>
        <p:spPr>
          <a:xfrm>
            <a:off x="877824" y="4332768"/>
            <a:ext cx="500000" cy="6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600" b="1" dirty="0">
                <a:solidFill>
                  <a:srgbClr val="8FB8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—</a:t>
            </a:r>
          </a:p>
        </p:txBody>
      </p:sp>
      <p:sp>
        <p:nvSpPr>
          <p:cNvPr id="157" name="Text 157"/>
          <p:cNvSpPr txBox="1"/>
          <p:nvPr/>
        </p:nvSpPr>
        <p:spPr>
          <a:xfrm>
            <a:off x="1558368" y="4332768"/>
            <a:ext cx="9644784" cy="6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starke Arbeit begründet jeden Schritt. Die schwache springt.</a:t>
            </a:r>
          </a:p>
        </p:txBody>
      </p:sp>
      <p:sp>
        <p:nvSpPr>
          <p:cNvPr id="158" name="Shape 158"/>
          <p:cNvSpPr/>
          <p:nvPr/>
        </p:nvSpPr>
        <p:spPr>
          <a:xfrm>
            <a:off x="658368" y="5072768"/>
            <a:ext cx="10844784" cy="68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159" name="Text 159"/>
          <p:cNvSpPr txBox="1"/>
          <p:nvPr/>
        </p:nvSpPr>
        <p:spPr>
          <a:xfrm>
            <a:off x="877824" y="5072768"/>
            <a:ext cx="500000" cy="6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600" b="1" dirty="0">
                <a:solidFill>
                  <a:srgbClr val="8FB8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—</a:t>
            </a:r>
          </a:p>
        </p:txBody>
      </p:sp>
      <p:sp>
        <p:nvSpPr>
          <p:cNvPr id="160" name="Text 160"/>
          <p:cNvSpPr txBox="1"/>
          <p:nvPr/>
        </p:nvSpPr>
        <p:spPr>
          <a:xfrm>
            <a:off x="1558368" y="5072768"/>
            <a:ext cx="9644784" cy="6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In der starken Arbeit steht mindestens einmal ein eigener Einfall, den man nirgends nachschlagen kann.</a:t>
            </a:r>
          </a:p>
        </p:txBody>
      </p:sp>
      <p:sp>
        <p:nvSpPr>
          <p:cNvPr id="164" name="Text 164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6</a:t>
            </a:r>
          </a:p>
        </p:txBody>
      </p:sp>
      <p:sp>
        <p:nvSpPr>
          <p:cNvPr id="165" name="Text 165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8 / 19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Text 175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NUR HIGHER LEVEL</a:t>
            </a:r>
          </a:p>
        </p:txBody>
      </p:sp>
      <p:sp>
        <p:nvSpPr>
          <p:cNvPr id="176" name="Text 176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Anspruch und Stringenz</a:t>
            </a:r>
          </a:p>
        </p:txBody>
      </p:sp>
      <p:sp>
        <p:nvSpPr>
          <p:cNvPr id="177" name="Shape 177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166" name="Text 166"/>
          <p:cNvSpPr txBox="1"/>
          <p:nvPr/>
        </p:nvSpPr>
        <p:spPr>
          <a:xfrm>
            <a:off x="658368" y="1572768"/>
            <a:ext cx="10844784" cy="4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Muster C ist eine Higher-Level-Arbeit. Zwei Wörter stehen nur in dieser Leiter – und erst ab Ebene 5.</a:t>
            </a:r>
          </a:p>
        </p:txBody>
      </p:sp>
      <p:sp>
        <p:nvSpPr>
          <p:cNvPr id="167" name="Shape 167"/>
          <p:cNvSpPr/>
          <p:nvPr/>
        </p:nvSpPr>
        <p:spPr>
          <a:xfrm>
            <a:off x="658368" y="2192768"/>
            <a:ext cx="5285232" cy="2500000"/>
          </a:xfrm>
          <a:prstGeom prst="roundRect">
            <a:avLst>
              <a:gd name="adj" fmla="val 2600"/>
            </a:avLst>
          </a:prstGeom>
          <a:solidFill>
            <a:srgbClr val="E7EFD8"/>
          </a:solidFill>
          <a:ln w="12700">
            <a:solidFill>
              <a:srgbClr val="8FB840"/>
            </a:solidFill>
          </a:ln>
        </p:spPr>
        <p:txBody>
          <a:bodyPr/>
          <a:lstStyle/>
          <a:p/>
        </p:txBody>
      </p:sp>
      <p:sp>
        <p:nvSpPr>
          <p:cNvPr id="168" name="Text 168"/>
          <p:cNvSpPr txBox="1"/>
          <p:nvPr/>
        </p:nvSpPr>
        <p:spPr>
          <a:xfrm>
            <a:off x="932688" y="2392768"/>
            <a:ext cx="4736592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250" b="1" spc="200" kern="0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Anspruch</a:t>
            </a:r>
          </a:p>
        </p:txBody>
      </p:sp>
      <p:sp>
        <p:nvSpPr>
          <p:cNvPr id="169" name="Text 169"/>
          <p:cNvSpPr txBox="1"/>
          <p:nvPr/>
        </p:nvSpPr>
        <p:spPr>
          <a:xfrm>
            <a:off x="932688" y="2812768"/>
            <a:ext cx="4736592" cy="16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Mathematik auf dem Niveau des Higher-Level-Lehrplans – oder Standard-Level-Mathematik, komplex eingesetzt.</a:t>
            </a:r>
          </a:p>
          <a:p>
            <a:pPr indent="0" marL="0" algn="l">
              <a:lnSpc>
                <a:spcPct val="115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In Muster C: Die Verbindung zwischen Wegoptimierung und Brechungsgesetz. Zwei Gebiete, eine Struktur.</a:t>
            </a:r>
          </a:p>
        </p:txBody>
      </p:sp>
      <p:sp>
        <p:nvSpPr>
          <p:cNvPr id="170" name="Shape 170"/>
          <p:cNvSpPr/>
          <p:nvPr/>
        </p:nvSpPr>
        <p:spPr>
          <a:xfrm>
            <a:off x="6217920" y="2192768"/>
            <a:ext cx="5285232" cy="2500000"/>
          </a:xfrm>
          <a:prstGeom prst="roundRect">
            <a:avLst>
              <a:gd name="adj" fmla="val 2600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171" name="Text 171"/>
          <p:cNvSpPr txBox="1"/>
          <p:nvPr/>
        </p:nvSpPr>
        <p:spPr>
          <a:xfrm>
            <a:off x="6492240" y="2392768"/>
            <a:ext cx="4736592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250" b="1" spc="200" kern="0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Stringenz</a:t>
            </a:r>
          </a:p>
        </p:txBody>
      </p:sp>
      <p:sp>
        <p:nvSpPr>
          <p:cNvPr id="172" name="Text 172"/>
          <p:cNvSpPr txBox="1"/>
          <p:nvPr/>
        </p:nvSpPr>
        <p:spPr>
          <a:xfrm>
            <a:off x="6492240" y="2812768"/>
            <a:ext cx="4736592" cy="16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Klarheit von Logik und Sprache. Relevante Behauptungen werden begründet oder bewiesen.</a:t>
            </a:r>
          </a:p>
          <a:p>
            <a:pPr indent="0" marL="0" algn="l">
              <a:lnSpc>
                <a:spcPct val="115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In Muster C: Jeder Schritt sagt, warum er erlaubt ist – und am Randfall wird geprüft, ob die Lösung überhaupt im zulässigen Bereich liegt.</a:t>
            </a:r>
          </a:p>
        </p:txBody>
      </p:sp>
      <p:sp>
        <p:nvSpPr>
          <p:cNvPr id="173" name="Shape 173"/>
          <p:cNvSpPr/>
          <p:nvPr/>
        </p:nvSpPr>
        <p:spPr>
          <a:xfrm>
            <a:off x="658368" y="4872768"/>
            <a:ext cx="10844784" cy="750000"/>
          </a:xfrm>
          <a:prstGeom prst="roundRect">
            <a:avLst>
              <a:gd name="adj" fmla="val 2600"/>
            </a:avLst>
          </a:prstGeom>
          <a:solidFill>
            <a:srgbClr val="FBEDE7"/>
          </a:solidFill>
          <a:ln w="12700">
            <a:solidFill>
              <a:srgbClr val="E2725B"/>
            </a:solidFill>
          </a:ln>
        </p:spPr>
        <p:txBody>
          <a:bodyPr/>
          <a:lstStyle/>
          <a:p/>
        </p:txBody>
      </p:sp>
      <p:sp>
        <p:nvSpPr>
          <p:cNvPr id="174" name="Text 174"/>
          <p:cNvSpPr txBox="1"/>
          <p:nvPr/>
        </p:nvSpPr>
        <p:spPr>
          <a:xfrm>
            <a:off x="987552" y="4872768"/>
            <a:ext cx="10186416" cy="7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0000"/>
              </a:lnSpc>
              <a:buNone/>
            </a:pPr>
            <a:r>
              <a:rPr lang="de-DE" sz="1500" dirty="0">
                <a:solidFill>
                  <a:srgbClr val="A844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Schwerer heißt nicht anspruchsvoller. Eine verborgene Struktur zu erkennen schon.</a:t>
            </a:r>
          </a:p>
        </p:txBody>
      </p:sp>
      <p:sp>
        <p:nvSpPr>
          <p:cNvPr id="178" name="Text 178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6</a:t>
            </a:r>
          </a:p>
        </p:txBody>
      </p:sp>
      <p:sp>
        <p:nvSpPr>
          <p:cNvPr id="179" name="Text 179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9 / 19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Text 188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FÜR STANDARD LEVEL</a:t>
            </a:r>
          </a:p>
        </p:txBody>
      </p:sp>
      <p:sp>
        <p:nvSpPr>
          <p:cNvPr id="189" name="Text 189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Die Entwarnung</a:t>
            </a:r>
          </a:p>
        </p:txBody>
      </p:sp>
      <p:sp>
        <p:nvSpPr>
          <p:cNvPr id="190" name="Shape 190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180" name="Shape 180"/>
          <p:cNvSpPr/>
          <p:nvPr/>
        </p:nvSpPr>
        <p:spPr>
          <a:xfrm>
            <a:off x="658368" y="1572768"/>
            <a:ext cx="5285232" cy="2350000"/>
          </a:xfrm>
          <a:prstGeom prst="roundRect">
            <a:avLst>
              <a:gd name="adj" fmla="val 2600"/>
            </a:avLst>
          </a:prstGeom>
          <a:solidFill>
            <a:srgbClr val="FBEDE7"/>
          </a:solidFill>
          <a:ln w="12700">
            <a:solidFill>
              <a:srgbClr val="E2725B"/>
            </a:solidFill>
          </a:ln>
        </p:spPr>
        <p:txBody>
          <a:bodyPr/>
          <a:lstStyle/>
          <a:p/>
        </p:txBody>
      </p:sp>
      <p:sp>
        <p:nvSpPr>
          <p:cNvPr id="181" name="Text 181"/>
          <p:cNvSpPr txBox="1"/>
          <p:nvPr/>
        </p:nvSpPr>
        <p:spPr>
          <a:xfrm>
            <a:off x="932688" y="1772768"/>
            <a:ext cx="4736592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250" b="1" spc="200" kern="0" dirty="0">
                <a:solidFill>
                  <a:srgbClr val="A844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Was im Standard Level nicht verlangt ist</a:t>
            </a:r>
          </a:p>
        </p:txBody>
      </p:sp>
      <p:sp>
        <p:nvSpPr>
          <p:cNvPr id="182" name="Text 182"/>
          <p:cNvSpPr txBox="1"/>
          <p:nvPr/>
        </p:nvSpPr>
        <p:spPr>
          <a:xfrm>
            <a:off x="932688" y="2192768"/>
            <a:ext cx="4736592" cy="15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3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Anspruch und Stringenz stehen nicht in eurer Leiter.</a:t>
            </a:r>
          </a:p>
          <a:p>
            <a:pPr indent="0" marL="0" algn="l">
              <a:lnSpc>
                <a:spcPct val="115000"/>
              </a:lnSpc>
              <a:buNone/>
            </a:pPr>
            <a:r>
              <a:rPr lang="de-DE" sz="13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Mathematik über dem Lehrplan ist nirgends verlangt – auch im Higher Level nicht, auch nicht für Ebene 6.</a:t>
            </a:r>
          </a:p>
        </p:txBody>
      </p:sp>
      <p:sp>
        <p:nvSpPr>
          <p:cNvPr id="183" name="Shape 183"/>
          <p:cNvSpPr/>
          <p:nvPr/>
        </p:nvSpPr>
        <p:spPr>
          <a:xfrm>
            <a:off x="6217920" y="1572768"/>
            <a:ext cx="5285232" cy="2350000"/>
          </a:xfrm>
          <a:prstGeom prst="roundRect">
            <a:avLst>
              <a:gd name="adj" fmla="val 2600"/>
            </a:avLst>
          </a:prstGeom>
          <a:solidFill>
            <a:srgbClr val="E7EFD8"/>
          </a:solidFill>
          <a:ln w="12700">
            <a:solidFill>
              <a:srgbClr val="8FB840"/>
            </a:solidFill>
          </a:ln>
        </p:spPr>
        <p:txBody>
          <a:bodyPr/>
          <a:lstStyle/>
          <a:p/>
        </p:txBody>
      </p:sp>
      <p:sp>
        <p:nvSpPr>
          <p:cNvPr id="184" name="Text 184"/>
          <p:cNvSpPr txBox="1"/>
          <p:nvPr/>
        </p:nvSpPr>
        <p:spPr>
          <a:xfrm>
            <a:off x="6492240" y="1772768"/>
            <a:ext cx="4736592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250" b="1" spc="200" kern="0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Was stattdessen zählt</a:t>
            </a:r>
          </a:p>
        </p:txBody>
      </p:sp>
      <p:sp>
        <p:nvSpPr>
          <p:cNvPr id="185" name="Text 185"/>
          <p:cNvSpPr txBox="1"/>
          <p:nvPr/>
        </p:nvSpPr>
        <p:spPr>
          <a:xfrm>
            <a:off x="6492240" y="2192768"/>
            <a:ext cx="4736592" cy="15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3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Relevante Mathematik, auf Kursniveau, korrekt – und demonstriertes Verständnis.</a:t>
            </a:r>
          </a:p>
          <a:p>
            <a:pPr indent="0" marL="0" algn="l">
              <a:lnSpc>
                <a:spcPct val="115000"/>
              </a:lnSpc>
              <a:buNone/>
            </a:pPr>
            <a:r>
              <a:rPr lang="de-DE" sz="13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Ebene 6 im Standard Level ist mit dem Stoff des Standard Level erreichbar.</a:t>
            </a:r>
          </a:p>
        </p:txBody>
      </p:sp>
      <p:sp>
        <p:nvSpPr>
          <p:cNvPr id="186" name="Shape 186"/>
          <p:cNvSpPr/>
          <p:nvPr/>
        </p:nvSpPr>
        <p:spPr>
          <a:xfrm>
            <a:off x="658368" y="4450000"/>
            <a:ext cx="10844784" cy="820000"/>
          </a:xfrm>
          <a:prstGeom prst="roundRect">
            <a:avLst>
              <a:gd name="adj" fmla="val 2600"/>
            </a:avLst>
          </a:prstGeom>
          <a:solidFill>
            <a:srgbClr val="DCE8C2"/>
          </a:solidFill>
          <a:ln w="12700">
            <a:solidFill>
              <a:srgbClr val="8FB840"/>
            </a:solidFill>
          </a:ln>
        </p:spPr>
        <p:txBody>
          <a:bodyPr/>
          <a:lstStyle/>
          <a:p/>
        </p:txBody>
      </p:sp>
      <p:sp>
        <p:nvSpPr>
          <p:cNvPr id="187" name="Text 187"/>
          <p:cNvSpPr txBox="1"/>
          <p:nvPr/>
        </p:nvSpPr>
        <p:spPr>
          <a:xfrm>
            <a:off x="987552" y="4450000"/>
            <a:ext cx="10186416" cy="8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0000"/>
              </a:lnSpc>
              <a:buNone/>
            </a:pPr>
            <a:r>
              <a:rPr lang="de-DE" sz="1500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Es ist besser, einige wenige Dinge gut zu machen, als viele Dinge nicht so gut.</a:t>
            </a:r>
          </a:p>
        </p:txBody>
      </p:sp>
      <p:sp>
        <p:nvSpPr>
          <p:cNvPr id="191" name="Text 191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6</a:t>
            </a:r>
          </a:p>
        </p:txBody>
      </p:sp>
      <p:sp>
        <p:nvSpPr>
          <p:cNvPr id="192" name="Text 192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10 / 19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Text 208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ÜBERGANG</a:t>
            </a:r>
          </a:p>
        </p:txBody>
      </p:sp>
      <p:sp>
        <p:nvSpPr>
          <p:cNvPr id="209" name="Text 209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Was du jetzt beisammen hast</a:t>
            </a:r>
          </a:p>
        </p:txBody>
      </p:sp>
      <p:sp>
        <p:nvSpPr>
          <p:cNvPr id="210" name="Shape 210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193" name="Shape 193"/>
          <p:cNvSpPr/>
          <p:nvPr/>
        </p:nvSpPr>
        <p:spPr>
          <a:xfrm>
            <a:off x="658368" y="1572768"/>
            <a:ext cx="10844784" cy="900000"/>
          </a:xfrm>
          <a:prstGeom prst="roundRect">
            <a:avLst>
              <a:gd name="adj" fmla="val 2600"/>
            </a:avLst>
          </a:prstGeom>
          <a:solidFill>
            <a:srgbClr val="FBEDE7"/>
          </a:solidFill>
          <a:ln w="12700">
            <a:solidFill>
              <a:srgbClr val="E2725B"/>
            </a:solidFill>
          </a:ln>
        </p:spPr>
        <p:txBody>
          <a:bodyPr/>
          <a:lstStyle/>
          <a:p/>
        </p:txBody>
      </p:sp>
      <p:sp>
        <p:nvSpPr>
          <p:cNvPr id="194" name="Text 194"/>
          <p:cNvSpPr txBox="1"/>
          <p:nvPr/>
        </p:nvSpPr>
        <p:spPr>
          <a:xfrm>
            <a:off x="987552" y="1572768"/>
            <a:ext cx="10186416" cy="9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0000"/>
              </a:lnSpc>
              <a:buNone/>
            </a:pPr>
            <a:r>
              <a:rPr lang="de-DE" sz="1500" dirty="0">
                <a:solidFill>
                  <a:srgbClr val="A844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Ab jetzt geht es um deine Arbeit.</a:t>
            </a:r>
          </a:p>
        </p:txBody>
      </p:sp>
      <p:sp>
        <p:nvSpPr>
          <p:cNvPr id="195" name="Text 195"/>
          <p:cNvSpPr txBox="1"/>
          <p:nvPr/>
        </p:nvSpPr>
        <p:spPr>
          <a:xfrm>
            <a:off x="658368" y="2622768"/>
            <a:ext cx="10844784" cy="4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Ihr habt jetzt alles beisammen, was ihr für eine Entscheidung braucht:</a:t>
            </a:r>
          </a:p>
        </p:txBody>
      </p:sp>
      <p:sp>
        <p:nvSpPr>
          <p:cNvPr id="196" name="Shape 196"/>
          <p:cNvSpPr/>
          <p:nvPr/>
        </p:nvSpPr>
        <p:spPr>
          <a:xfrm>
            <a:off x="658368" y="3192768"/>
            <a:ext cx="10844784" cy="626848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197" name="Text 197"/>
          <p:cNvSpPr txBox="1"/>
          <p:nvPr/>
        </p:nvSpPr>
        <p:spPr>
          <a:xfrm>
            <a:off x="877824" y="3192768"/>
            <a:ext cx="2800000" cy="62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Aus Doppelstunde 2</a:t>
            </a:r>
          </a:p>
        </p:txBody>
      </p:sp>
      <p:sp>
        <p:nvSpPr>
          <p:cNvPr id="198" name="Text 198"/>
          <p:cNvSpPr txBox="1"/>
          <p:nvPr/>
        </p:nvSpPr>
        <p:spPr>
          <a:xfrm>
            <a:off x="3877824" y="3192768"/>
            <a:ext cx="7344784" cy="62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3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Drei Interessenfelder</a:t>
            </a:r>
          </a:p>
        </p:txBody>
      </p:sp>
      <p:sp>
        <p:nvSpPr>
          <p:cNvPr id="199" name="Shape 199"/>
          <p:cNvSpPr/>
          <p:nvPr/>
        </p:nvSpPr>
        <p:spPr>
          <a:xfrm>
            <a:off x="658368" y="3892768"/>
            <a:ext cx="10844784" cy="626848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200" name="Text 200"/>
          <p:cNvSpPr txBox="1"/>
          <p:nvPr/>
        </p:nvSpPr>
        <p:spPr>
          <a:xfrm>
            <a:off x="877824" y="3892768"/>
            <a:ext cx="2800000" cy="62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Aus Doppelstunde 4</a:t>
            </a:r>
          </a:p>
        </p:txBody>
      </p:sp>
      <p:sp>
        <p:nvSpPr>
          <p:cNvPr id="201" name="Text 201"/>
          <p:cNvSpPr txBox="1"/>
          <p:nvPr/>
        </p:nvSpPr>
        <p:spPr>
          <a:xfrm>
            <a:off x="3877824" y="3892768"/>
            <a:ext cx="7344784" cy="62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3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Zwei Trichter und eine vorläufige Frage</a:t>
            </a:r>
          </a:p>
        </p:txBody>
      </p:sp>
      <p:sp>
        <p:nvSpPr>
          <p:cNvPr id="202" name="Shape 202"/>
          <p:cNvSpPr/>
          <p:nvPr/>
        </p:nvSpPr>
        <p:spPr>
          <a:xfrm>
            <a:off x="658368" y="4592768"/>
            <a:ext cx="10844784" cy="626848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203" name="Text 203"/>
          <p:cNvSpPr txBox="1"/>
          <p:nvPr/>
        </p:nvSpPr>
        <p:spPr>
          <a:xfrm>
            <a:off x="877824" y="4592768"/>
            <a:ext cx="2800000" cy="62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Aus Doppelstunde 5</a:t>
            </a:r>
          </a:p>
        </p:txBody>
      </p:sp>
      <p:sp>
        <p:nvSpPr>
          <p:cNvPr id="204" name="Text 204"/>
          <p:cNvSpPr txBox="1"/>
          <p:nvPr/>
        </p:nvSpPr>
        <p:spPr>
          <a:xfrm>
            <a:off x="3877824" y="4592768"/>
            <a:ext cx="7344784" cy="62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3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Drei Sätze, was ihr anders machen wollt</a:t>
            </a:r>
          </a:p>
        </p:txBody>
      </p:sp>
      <p:sp>
        <p:nvSpPr>
          <p:cNvPr id="205" name="Shape 205"/>
          <p:cNvSpPr/>
          <p:nvPr/>
        </p:nvSpPr>
        <p:spPr>
          <a:xfrm>
            <a:off x="658368" y="5292768"/>
            <a:ext cx="10844784" cy="626848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206" name="Text 206"/>
          <p:cNvSpPr txBox="1"/>
          <p:nvPr/>
        </p:nvSpPr>
        <p:spPr>
          <a:xfrm>
            <a:off x="877824" y="5292768"/>
            <a:ext cx="2800000" cy="62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Aus heute</a:t>
            </a:r>
          </a:p>
        </p:txBody>
      </p:sp>
      <p:sp>
        <p:nvSpPr>
          <p:cNvPr id="207" name="Text 207"/>
          <p:cNvSpPr txBox="1"/>
          <p:nvPr/>
        </p:nvSpPr>
        <p:spPr>
          <a:xfrm>
            <a:off x="3877824" y="5292768"/>
            <a:ext cx="7344784" cy="62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3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Fünf Unterschiede zwischen einer schwachen und einer starken Arbeit</a:t>
            </a:r>
          </a:p>
        </p:txBody>
      </p:sp>
      <p:sp>
        <p:nvSpPr>
          <p:cNvPr id="211" name="Text 211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6</a:t>
            </a:r>
          </a:p>
        </p:txBody>
      </p:sp>
      <p:sp>
        <p:nvSpPr>
          <p:cNvPr id="212" name="Text 212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11 / 19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Text 239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ARBEITSAUFTRAG 3</a:t>
            </a:r>
          </a:p>
        </p:txBody>
      </p:sp>
      <p:sp>
        <p:nvSpPr>
          <p:cNvPr id="240" name="Text 240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Formular A – die sechs Felder</a:t>
            </a:r>
          </a:p>
        </p:txBody>
      </p:sp>
      <p:sp>
        <p:nvSpPr>
          <p:cNvPr id="241" name="Shape 241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213" name="Shape 213"/>
          <p:cNvSpPr/>
          <p:nvPr/>
        </p:nvSpPr>
        <p:spPr>
          <a:xfrm>
            <a:off x="658368" y="1572768"/>
            <a:ext cx="10844784" cy="850000"/>
          </a:xfrm>
          <a:prstGeom prst="roundRect">
            <a:avLst>
              <a:gd name="adj" fmla="val 2600"/>
            </a:avLst>
          </a:prstGeom>
          <a:solidFill>
            <a:srgbClr val="DCE8C2"/>
          </a:solidFill>
          <a:ln w="12700">
            <a:solidFill>
              <a:srgbClr val="8FB840"/>
            </a:solidFill>
          </a:ln>
        </p:spPr>
        <p:txBody>
          <a:bodyPr/>
          <a:lstStyle/>
          <a:p/>
        </p:txBody>
      </p:sp>
      <p:sp>
        <p:nvSpPr>
          <p:cNvPr id="214" name="Text 214"/>
          <p:cNvSpPr txBox="1"/>
          <p:nvPr/>
        </p:nvSpPr>
        <p:spPr>
          <a:xfrm>
            <a:off x="987552" y="1572768"/>
            <a:ext cx="10186416" cy="8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0000"/>
              </a:lnSpc>
              <a:buNone/>
            </a:pPr>
            <a:r>
              <a:rPr lang="de-DE" sz="1500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„Füllt das Formular A der IB aus – alle sechs Felder. Ich komme herum und zeichne ab.“</a:t>
            </a:r>
          </a:p>
        </p:txBody>
      </p:sp>
      <p:sp>
        <p:nvSpPr>
          <p:cNvPr id="215" name="Shape 215"/>
          <p:cNvSpPr/>
          <p:nvPr/>
        </p:nvSpPr>
        <p:spPr>
          <a:xfrm>
            <a:off x="658368" y="2522768"/>
            <a:ext cx="2375000" cy="55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216" name="Text 216"/>
          <p:cNvSpPr txBox="1"/>
          <p:nvPr/>
        </p:nvSpPr>
        <p:spPr>
          <a:xfrm>
            <a:off x="838368" y="2522768"/>
            <a:ext cx="2195000" cy="5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  Interessengebiet</a:t>
            </a:r>
          </a:p>
        </p:txBody>
      </p:sp>
      <p:sp>
        <p:nvSpPr>
          <p:cNvPr id="217" name="Shape 217"/>
          <p:cNvSpPr/>
          <p:nvPr/>
        </p:nvSpPr>
        <p:spPr>
          <a:xfrm>
            <a:off x="3058368" y="2522768"/>
            <a:ext cx="8419784" cy="55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218" name="Text 218"/>
          <p:cNvSpPr txBox="1"/>
          <p:nvPr/>
        </p:nvSpPr>
        <p:spPr>
          <a:xfrm>
            <a:off x="3238368" y="2522768"/>
            <a:ext cx="8239784" cy="5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Dein Impuls, ein bis drei Wörter. Das Feld von deinem Interessenblatt.</a:t>
            </a:r>
          </a:p>
        </p:txBody>
      </p:sp>
      <p:sp>
        <p:nvSpPr>
          <p:cNvPr id="219" name="Shape 219"/>
          <p:cNvSpPr/>
          <p:nvPr/>
        </p:nvSpPr>
        <p:spPr>
          <a:xfrm>
            <a:off x="658368" y="3112768"/>
            <a:ext cx="2375000" cy="55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220" name="Text 220"/>
          <p:cNvSpPr txBox="1"/>
          <p:nvPr/>
        </p:nvSpPr>
        <p:spPr>
          <a:xfrm>
            <a:off x="838368" y="3112768"/>
            <a:ext cx="2195000" cy="5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2  Thema</a:t>
            </a:r>
          </a:p>
        </p:txBody>
      </p:sp>
      <p:sp>
        <p:nvSpPr>
          <p:cNvPr id="221" name="Shape 221"/>
          <p:cNvSpPr/>
          <p:nvPr/>
        </p:nvSpPr>
        <p:spPr>
          <a:xfrm>
            <a:off x="3058368" y="3112768"/>
            <a:ext cx="8419784" cy="55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222" name="Text 222"/>
          <p:cNvSpPr txBox="1"/>
          <p:nvPr/>
        </p:nvSpPr>
        <p:spPr>
          <a:xfrm>
            <a:off x="3238368" y="3112768"/>
            <a:ext cx="8239784" cy="5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Der Arbeitstitel. Kein Impulswort allein – am besten steckt deine Frage schon darin.</a:t>
            </a:r>
          </a:p>
        </p:txBody>
      </p:sp>
      <p:sp>
        <p:nvSpPr>
          <p:cNvPr id="223" name="Shape 223"/>
          <p:cNvSpPr/>
          <p:nvPr/>
        </p:nvSpPr>
        <p:spPr>
          <a:xfrm>
            <a:off x="658368" y="3702768"/>
            <a:ext cx="2375000" cy="55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224" name="Text 224"/>
          <p:cNvSpPr txBox="1"/>
          <p:nvPr/>
        </p:nvSpPr>
        <p:spPr>
          <a:xfrm>
            <a:off x="838368" y="3702768"/>
            <a:ext cx="2195000" cy="5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3  Grund für die Wahl</a:t>
            </a:r>
          </a:p>
        </p:txBody>
      </p:sp>
      <p:sp>
        <p:nvSpPr>
          <p:cNvPr id="225" name="Shape 225"/>
          <p:cNvSpPr/>
          <p:nvPr/>
        </p:nvSpPr>
        <p:spPr>
          <a:xfrm>
            <a:off x="3058368" y="3702768"/>
            <a:ext cx="8419784" cy="55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226" name="Text 226"/>
          <p:cNvSpPr txBox="1"/>
          <p:nvPr/>
        </p:nvSpPr>
        <p:spPr>
          <a:xfrm>
            <a:off x="3238368" y="3702768"/>
            <a:ext cx="8239784" cy="5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Drei Sätze: Warum interessiert dich das? Was willst du herausfinden? Was vermutest du jetzt schon?</a:t>
            </a:r>
          </a:p>
        </p:txBody>
      </p:sp>
      <p:sp>
        <p:nvSpPr>
          <p:cNvPr id="227" name="Shape 227"/>
          <p:cNvSpPr/>
          <p:nvPr/>
        </p:nvSpPr>
        <p:spPr>
          <a:xfrm>
            <a:off x="658368" y="4292768"/>
            <a:ext cx="2375000" cy="55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228" name="Text 228"/>
          <p:cNvSpPr txBox="1"/>
          <p:nvPr/>
        </p:nvSpPr>
        <p:spPr>
          <a:xfrm>
            <a:off x="838368" y="4292768"/>
            <a:ext cx="2195000" cy="5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4  Beschreibung der Aufgabe</a:t>
            </a:r>
          </a:p>
        </p:txBody>
      </p:sp>
      <p:sp>
        <p:nvSpPr>
          <p:cNvPr id="229" name="Shape 229"/>
          <p:cNvSpPr/>
          <p:nvPr/>
        </p:nvSpPr>
        <p:spPr>
          <a:xfrm>
            <a:off x="3058368" y="4292768"/>
            <a:ext cx="8419784" cy="55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230" name="Text 230"/>
          <p:cNvSpPr txBox="1"/>
          <p:nvPr/>
        </p:nvSpPr>
        <p:spPr>
          <a:xfrm>
            <a:off x="3238368" y="4292768"/>
            <a:ext cx="8239784" cy="5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Deine Frage in einem Satz, die Bauart, und die Mathematik – mit mindestens zwei Blocknummern.</a:t>
            </a:r>
          </a:p>
        </p:txBody>
      </p:sp>
      <p:sp>
        <p:nvSpPr>
          <p:cNvPr id="231" name="Shape 231"/>
          <p:cNvSpPr/>
          <p:nvPr/>
        </p:nvSpPr>
        <p:spPr>
          <a:xfrm>
            <a:off x="658368" y="4882768"/>
            <a:ext cx="2375000" cy="55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232" name="Text 232"/>
          <p:cNvSpPr txBox="1"/>
          <p:nvPr/>
        </p:nvSpPr>
        <p:spPr>
          <a:xfrm>
            <a:off x="838368" y="4882768"/>
            <a:ext cx="2195000" cy="5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5  Gesamtplanung</a:t>
            </a:r>
          </a:p>
        </p:txBody>
      </p:sp>
      <p:sp>
        <p:nvSpPr>
          <p:cNvPr id="233" name="Shape 233"/>
          <p:cNvSpPr/>
          <p:nvPr/>
        </p:nvSpPr>
        <p:spPr>
          <a:xfrm>
            <a:off x="3058368" y="4882768"/>
            <a:ext cx="8419784" cy="55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234" name="Text 234"/>
          <p:cNvSpPr txBox="1"/>
          <p:nvPr/>
        </p:nvSpPr>
        <p:spPr>
          <a:xfrm>
            <a:off x="3238368" y="4882768"/>
            <a:ext cx="8239784" cy="5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In welchen Schritten gehst du vor, und bis wann? Orientiere dich an M 14.</a:t>
            </a:r>
          </a:p>
        </p:txBody>
      </p:sp>
      <p:sp>
        <p:nvSpPr>
          <p:cNvPr id="235" name="Shape 235"/>
          <p:cNvSpPr/>
          <p:nvPr/>
        </p:nvSpPr>
        <p:spPr>
          <a:xfrm>
            <a:off x="658368" y="5472768"/>
            <a:ext cx="2375000" cy="55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236" name="Text 236"/>
          <p:cNvSpPr txBox="1"/>
          <p:nvPr/>
        </p:nvSpPr>
        <p:spPr>
          <a:xfrm>
            <a:off x="838368" y="5472768"/>
            <a:ext cx="2195000" cy="5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6  Impulsmaterial und Daten</a:t>
            </a:r>
          </a:p>
        </p:txBody>
      </p:sp>
      <p:sp>
        <p:nvSpPr>
          <p:cNvPr id="237" name="Shape 237"/>
          <p:cNvSpPr/>
          <p:nvPr/>
        </p:nvSpPr>
        <p:spPr>
          <a:xfrm>
            <a:off x="3058368" y="5472768"/>
            <a:ext cx="8419784" cy="55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238" name="Text 238"/>
          <p:cNvSpPr txBox="1"/>
          <p:nvPr/>
        </p:nvSpPr>
        <p:spPr>
          <a:xfrm>
            <a:off x="3238368" y="5472768"/>
            <a:ext cx="8239784" cy="5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Woher kommen deine Zahlen? Erhebst du sie selbst? Wie viele brauchst du? Welche Quellen?</a:t>
            </a:r>
          </a:p>
        </p:txBody>
      </p:sp>
      <p:sp>
        <p:nvSpPr>
          <p:cNvPr id="242" name="Text 242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6</a:t>
            </a:r>
          </a:p>
        </p:txBody>
      </p:sp>
      <p:sp>
        <p:nvSpPr>
          <p:cNvPr id="243" name="Text 243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12 / 19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Text 252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E272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VORSICHT</a:t>
            </a:r>
          </a:p>
        </p:txBody>
      </p:sp>
      <p:sp>
        <p:nvSpPr>
          <p:cNvPr id="253" name="Text 253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Die beiden schwierigen Felder</a:t>
            </a:r>
          </a:p>
        </p:txBody>
      </p:sp>
      <p:sp>
        <p:nvSpPr>
          <p:cNvPr id="254" name="Shape 254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244" name="Shape 244"/>
          <p:cNvSpPr/>
          <p:nvPr/>
        </p:nvSpPr>
        <p:spPr>
          <a:xfrm>
            <a:off x="658368" y="1572768"/>
            <a:ext cx="5285232" cy="2500000"/>
          </a:xfrm>
          <a:prstGeom prst="roundRect">
            <a:avLst>
              <a:gd name="adj" fmla="val 2600"/>
            </a:avLst>
          </a:prstGeom>
          <a:solidFill>
            <a:srgbClr val="FBEDE7"/>
          </a:solidFill>
          <a:ln w="12700">
            <a:solidFill>
              <a:srgbClr val="E2725B"/>
            </a:solidFill>
          </a:ln>
        </p:spPr>
        <p:txBody>
          <a:bodyPr/>
          <a:lstStyle/>
          <a:p/>
        </p:txBody>
      </p:sp>
      <p:sp>
        <p:nvSpPr>
          <p:cNvPr id="245" name="Text 245"/>
          <p:cNvSpPr txBox="1"/>
          <p:nvPr/>
        </p:nvSpPr>
        <p:spPr>
          <a:xfrm>
            <a:off x="932688" y="1772768"/>
            <a:ext cx="4736592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250" b="1" spc="200" kern="0" dirty="0">
                <a:solidFill>
                  <a:srgbClr val="A844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Feld 2 – der Titel</a:t>
            </a:r>
          </a:p>
        </p:txBody>
      </p:sp>
      <p:sp>
        <p:nvSpPr>
          <p:cNvPr id="246" name="Text 246"/>
          <p:cNvSpPr txBox="1"/>
          <p:nvPr/>
        </p:nvSpPr>
        <p:spPr>
          <a:xfrm>
            <a:off x="932688" y="2192768"/>
            <a:ext cx="4736592" cy="16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Nicht: „Zahlenmuster“.</a:t>
            </a:r>
          </a:p>
          <a:p>
            <a:pPr indent="0" marL="0" algn="l">
              <a:lnSpc>
                <a:spcPct val="115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Sondern: „Zahlenmuster – eine Erkundung zu den Endziffern von Primzahlen“.</a:t>
            </a:r>
          </a:p>
          <a:p>
            <a:pPr indent="0" marL="0" algn="l">
              <a:lnSpc>
                <a:spcPct val="115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IB rät ausdrücklich davon ab, ein Impulswort als Titel zu nehmen.</a:t>
            </a:r>
          </a:p>
        </p:txBody>
      </p:sp>
      <p:sp>
        <p:nvSpPr>
          <p:cNvPr id="247" name="Shape 247"/>
          <p:cNvSpPr/>
          <p:nvPr/>
        </p:nvSpPr>
        <p:spPr>
          <a:xfrm>
            <a:off x="6217920" y="1572768"/>
            <a:ext cx="5285232" cy="2500000"/>
          </a:xfrm>
          <a:prstGeom prst="roundRect">
            <a:avLst>
              <a:gd name="adj" fmla="val 2600"/>
            </a:avLst>
          </a:prstGeom>
          <a:solidFill>
            <a:srgbClr val="E7EFD8"/>
          </a:solidFill>
          <a:ln w="12700">
            <a:solidFill>
              <a:srgbClr val="8FB840"/>
            </a:solidFill>
          </a:ln>
        </p:spPr>
        <p:txBody>
          <a:bodyPr/>
          <a:lstStyle/>
          <a:p/>
        </p:txBody>
      </p:sp>
      <p:sp>
        <p:nvSpPr>
          <p:cNvPr id="248" name="Text 248"/>
          <p:cNvSpPr txBox="1"/>
          <p:nvPr/>
        </p:nvSpPr>
        <p:spPr>
          <a:xfrm>
            <a:off x="6492240" y="1772768"/>
            <a:ext cx="4736592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250" b="1" spc="200" kern="0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Feld 4 – die Aufgabe</a:t>
            </a:r>
          </a:p>
        </p:txBody>
      </p:sp>
      <p:sp>
        <p:nvSpPr>
          <p:cNvPr id="249" name="Text 249"/>
          <p:cNvSpPr txBox="1"/>
          <p:nvPr/>
        </p:nvSpPr>
        <p:spPr>
          <a:xfrm>
            <a:off x="6492240" y="2192768"/>
            <a:ext cx="4736592" cy="16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Ein Satz mit Fragezeichen. Dazu die Bauart: Modellierung, Untersuchung oder Anwendung.</a:t>
            </a:r>
          </a:p>
          <a:p>
            <a:pPr indent="0" marL="0" algn="l">
              <a:lnSpc>
                <a:spcPct val="115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Und mindestens zwei Blocknummern aus dem Kursbuch. Wer die nicht nennen kann, hat noch keine Aufgabe.</a:t>
            </a:r>
          </a:p>
        </p:txBody>
      </p:sp>
      <p:sp>
        <p:nvSpPr>
          <p:cNvPr id="250" name="Shape 250"/>
          <p:cNvSpPr/>
          <p:nvPr/>
        </p:nvSpPr>
        <p:spPr>
          <a:xfrm>
            <a:off x="658368" y="4600000"/>
            <a:ext cx="10844784" cy="750000"/>
          </a:xfrm>
          <a:prstGeom prst="roundRect">
            <a:avLst>
              <a:gd name="adj" fmla="val 2600"/>
            </a:avLst>
          </a:prstGeom>
          <a:solidFill>
            <a:srgbClr val="FBEDE7"/>
          </a:solidFill>
          <a:ln w="12700">
            <a:solidFill>
              <a:srgbClr val="E2725B"/>
            </a:solidFill>
          </a:ln>
        </p:spPr>
        <p:txBody>
          <a:bodyPr/>
          <a:lstStyle/>
          <a:p/>
        </p:txBody>
      </p:sp>
      <p:sp>
        <p:nvSpPr>
          <p:cNvPr id="251" name="Text 251"/>
          <p:cNvSpPr txBox="1"/>
          <p:nvPr/>
        </p:nvSpPr>
        <p:spPr>
          <a:xfrm>
            <a:off x="987552" y="4600000"/>
            <a:ext cx="10186416" cy="7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0000"/>
              </a:lnSpc>
              <a:buNone/>
            </a:pPr>
            <a:r>
              <a:rPr lang="de-DE" sz="1500" dirty="0">
                <a:solidFill>
                  <a:srgbClr val="A844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Die beiden Felder sind die, an denen ich beim Abzeichnen hängenbleibe.</a:t>
            </a:r>
          </a:p>
        </p:txBody>
      </p:sp>
      <p:sp>
        <p:nvSpPr>
          <p:cNvPr id="255" name="Text 255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6</a:t>
            </a:r>
          </a:p>
        </p:txBody>
      </p:sp>
      <p:sp>
        <p:nvSpPr>
          <p:cNvPr id="256" name="Text 256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13 / 19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Text 266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EINORDNUNG</a:t>
            </a:r>
          </a:p>
        </p:txBody>
      </p:sp>
      <p:sp>
        <p:nvSpPr>
          <p:cNvPr id="267" name="Text 267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Was „abgezeichnet“ bedeutet</a:t>
            </a:r>
          </a:p>
        </p:txBody>
      </p:sp>
      <p:sp>
        <p:nvSpPr>
          <p:cNvPr id="268" name="Shape 268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257" name="Shape 257"/>
          <p:cNvSpPr/>
          <p:nvPr/>
        </p:nvSpPr>
        <p:spPr>
          <a:xfrm>
            <a:off x="658368" y="1572768"/>
            <a:ext cx="5285232" cy="2350000"/>
          </a:xfrm>
          <a:prstGeom prst="roundRect">
            <a:avLst>
              <a:gd name="adj" fmla="val 2600"/>
            </a:avLst>
          </a:prstGeom>
          <a:solidFill>
            <a:srgbClr val="FBEDE7"/>
          </a:solidFill>
          <a:ln w="12700">
            <a:solidFill>
              <a:srgbClr val="E2725B"/>
            </a:solidFill>
          </a:ln>
        </p:spPr>
        <p:txBody>
          <a:bodyPr/>
          <a:lstStyle/>
          <a:p/>
        </p:txBody>
      </p:sp>
      <p:sp>
        <p:nvSpPr>
          <p:cNvPr id="258" name="Text 258"/>
          <p:cNvSpPr txBox="1"/>
          <p:nvPr/>
        </p:nvSpPr>
        <p:spPr>
          <a:xfrm>
            <a:off x="932688" y="1772768"/>
            <a:ext cx="4736592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250" b="1" spc="200" kern="0" dirty="0">
                <a:solidFill>
                  <a:srgbClr val="A844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Abgezeichnet heißt nicht</a:t>
            </a:r>
          </a:p>
        </p:txBody>
      </p:sp>
      <p:sp>
        <p:nvSpPr>
          <p:cNvPr id="259" name="Text 259"/>
          <p:cNvSpPr txBox="1"/>
          <p:nvPr/>
        </p:nvSpPr>
        <p:spPr>
          <a:xfrm>
            <a:off x="932688" y="2192768"/>
            <a:ext cx="4736592" cy="15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endgültig genehmigt. Es heißt auch nicht, dass die Arbeit damit gut wird.</a:t>
            </a:r>
          </a:p>
        </p:txBody>
      </p:sp>
      <p:sp>
        <p:nvSpPr>
          <p:cNvPr id="260" name="Shape 260"/>
          <p:cNvSpPr/>
          <p:nvPr/>
        </p:nvSpPr>
        <p:spPr>
          <a:xfrm>
            <a:off x="6217920" y="1572768"/>
            <a:ext cx="5285232" cy="2350000"/>
          </a:xfrm>
          <a:prstGeom prst="roundRect">
            <a:avLst>
              <a:gd name="adj" fmla="val 2600"/>
            </a:avLst>
          </a:prstGeom>
          <a:solidFill>
            <a:srgbClr val="E7EFD8"/>
          </a:solidFill>
          <a:ln w="12700">
            <a:solidFill>
              <a:srgbClr val="8FB840"/>
            </a:solidFill>
          </a:ln>
        </p:spPr>
        <p:txBody>
          <a:bodyPr/>
          <a:lstStyle/>
          <a:p/>
        </p:txBody>
      </p:sp>
      <p:sp>
        <p:nvSpPr>
          <p:cNvPr id="261" name="Text 261"/>
          <p:cNvSpPr txBox="1"/>
          <p:nvPr/>
        </p:nvSpPr>
        <p:spPr>
          <a:xfrm>
            <a:off x="6492240" y="1772768"/>
            <a:ext cx="4736592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250" b="1" spc="200" kern="0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Abgezeichnet heißt</a:t>
            </a:r>
          </a:p>
        </p:txBody>
      </p:sp>
      <p:sp>
        <p:nvSpPr>
          <p:cNvPr id="262" name="Text 262"/>
          <p:cNvSpPr txBox="1"/>
          <p:nvPr/>
        </p:nvSpPr>
        <p:spPr>
          <a:xfrm>
            <a:off x="6492240" y="2192768"/>
            <a:ext cx="4736592" cy="15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Diese Frage ist tragfähig genug, um damit anzufangen.</a:t>
            </a:r>
          </a:p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Ein Wechsel danach ist möglich – er kostet eine Beratung und einen neuen Untersuchungsplan.</a:t>
            </a:r>
          </a:p>
        </p:txBody>
      </p:sp>
      <p:sp>
        <p:nvSpPr>
          <p:cNvPr id="263" name="Shape 263"/>
          <p:cNvSpPr/>
          <p:nvPr/>
        </p:nvSpPr>
        <p:spPr>
          <a:xfrm>
            <a:off x="658368" y="4450000"/>
            <a:ext cx="10844784" cy="1200000"/>
          </a:xfrm>
          <a:prstGeom prst="roundRect">
            <a:avLst>
              <a:gd name="adj" fmla="val 2600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264" name="Text 264"/>
          <p:cNvSpPr txBox="1"/>
          <p:nvPr/>
        </p:nvSpPr>
        <p:spPr>
          <a:xfrm>
            <a:off x="987552" y="4600000"/>
            <a:ext cx="10186416" cy="3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00" b="1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Wer heute nicht fertig wird</a:t>
            </a:r>
          </a:p>
        </p:txBody>
      </p:sp>
      <p:sp>
        <p:nvSpPr>
          <p:cNvPr id="265" name="Text 265"/>
          <p:cNvSpPr txBox="1"/>
          <p:nvPr/>
        </p:nvSpPr>
        <p:spPr>
          <a:xfrm>
            <a:off x="987552" y="4970000"/>
            <a:ext cx="10186416" cy="5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0000"/>
              </a:lnSpc>
              <a:buNone/>
            </a:pPr>
            <a:r>
              <a:rPr lang="de-DE" sz="13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bekommt eine Auflage und einen Termin in der Folgewoche. Das ist kein Makel – aber es ist ein Termin, kein Vorschlag.</a:t>
            </a:r>
          </a:p>
        </p:txBody>
      </p:sp>
      <p:sp>
        <p:nvSpPr>
          <p:cNvPr id="269" name="Text 269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6</a:t>
            </a:r>
          </a:p>
        </p:txBody>
      </p:sp>
      <p:sp>
        <p:nvSpPr>
          <p:cNvPr id="270" name="Text 270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14 / 19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Text 327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MATERIAL M 14</a:t>
            </a:r>
          </a:p>
        </p:txBody>
      </p:sp>
      <p:sp>
        <p:nvSpPr>
          <p:cNvPr id="328" name="Text 328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Die Zeitschiene</a:t>
            </a:r>
          </a:p>
        </p:txBody>
      </p:sp>
      <p:sp>
        <p:nvSpPr>
          <p:cNvPr id="329" name="Shape 329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271" name="Shape 271"/>
          <p:cNvSpPr/>
          <p:nvPr/>
        </p:nvSpPr>
        <p:spPr>
          <a:xfrm>
            <a:off x="658368" y="1572768"/>
            <a:ext cx="475000" cy="420000"/>
          </a:xfrm>
          <a:prstGeom prst="rect">
            <a:avLst/>
          </a:prstGeom>
          <a:solidFill>
            <a:srgbClr val="0F3D2A"/>
          </a:solidFill>
          <a:ln>
            <a:noFill/>
          </a:ln>
        </p:spPr>
        <p:txBody>
          <a:bodyPr/>
          <a:lstStyle/>
          <a:p/>
        </p:txBody>
      </p:sp>
      <p:sp>
        <p:nvSpPr>
          <p:cNvPr id="272" name="Text 272"/>
          <p:cNvSpPr txBox="1"/>
          <p:nvPr/>
        </p:nvSpPr>
        <p:spPr>
          <a:xfrm>
            <a:off x="658368" y="1572768"/>
            <a:ext cx="475000" cy="4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00" b="1" dirty="0">
                <a:solidFill>
                  <a:srgbClr val="DCE8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/>
            </a:r>
          </a:p>
        </p:txBody>
      </p:sp>
      <p:sp>
        <p:nvSpPr>
          <p:cNvPr id="273" name="Shape 273"/>
          <p:cNvSpPr/>
          <p:nvPr/>
        </p:nvSpPr>
        <p:spPr>
          <a:xfrm>
            <a:off x="1158368" y="1572768"/>
            <a:ext cx="4675000" cy="420000"/>
          </a:xfrm>
          <a:prstGeom prst="rect">
            <a:avLst/>
          </a:prstGeom>
          <a:solidFill>
            <a:srgbClr val="0F3D2A"/>
          </a:solidFill>
          <a:ln>
            <a:noFill/>
          </a:ln>
        </p:spPr>
        <p:txBody>
          <a:bodyPr/>
          <a:lstStyle/>
          <a:p/>
        </p:txBody>
      </p:sp>
      <p:sp>
        <p:nvSpPr>
          <p:cNvPr id="274" name="Text 274"/>
          <p:cNvSpPr txBox="1"/>
          <p:nvPr/>
        </p:nvSpPr>
        <p:spPr>
          <a:xfrm>
            <a:off x="1158368" y="1572768"/>
            <a:ext cx="4675000" cy="4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00" b="1" dirty="0">
                <a:solidFill>
                  <a:srgbClr val="DCE8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Was</a:t>
            </a:r>
          </a:p>
        </p:txBody>
      </p:sp>
      <p:sp>
        <p:nvSpPr>
          <p:cNvPr id="275" name="Shape 275"/>
          <p:cNvSpPr/>
          <p:nvPr/>
        </p:nvSpPr>
        <p:spPr>
          <a:xfrm>
            <a:off x="5858368" y="1572768"/>
            <a:ext cx="2175000" cy="420000"/>
          </a:xfrm>
          <a:prstGeom prst="rect">
            <a:avLst/>
          </a:prstGeom>
          <a:solidFill>
            <a:srgbClr val="0F3D2A"/>
          </a:solidFill>
          <a:ln>
            <a:noFill/>
          </a:ln>
        </p:spPr>
        <p:txBody>
          <a:bodyPr/>
          <a:lstStyle/>
          <a:p/>
        </p:txBody>
      </p:sp>
      <p:sp>
        <p:nvSpPr>
          <p:cNvPr id="276" name="Text 276"/>
          <p:cNvSpPr txBox="1"/>
          <p:nvPr/>
        </p:nvSpPr>
        <p:spPr>
          <a:xfrm>
            <a:off x="5858368" y="1572768"/>
            <a:ext cx="2175000" cy="4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00" b="1" dirty="0">
                <a:solidFill>
                  <a:srgbClr val="DCE8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Wann</a:t>
            </a:r>
          </a:p>
        </p:txBody>
      </p:sp>
      <p:sp>
        <p:nvSpPr>
          <p:cNvPr id="277" name="Shape 277"/>
          <p:cNvSpPr/>
          <p:nvPr/>
        </p:nvSpPr>
        <p:spPr>
          <a:xfrm>
            <a:off x="8058368" y="1572768"/>
            <a:ext cx="3419784" cy="420000"/>
          </a:xfrm>
          <a:prstGeom prst="rect">
            <a:avLst/>
          </a:prstGeom>
          <a:solidFill>
            <a:srgbClr val="0F3D2A"/>
          </a:solidFill>
          <a:ln>
            <a:noFill/>
          </a:ln>
        </p:spPr>
        <p:txBody>
          <a:bodyPr/>
          <a:lstStyle/>
          <a:p/>
        </p:txBody>
      </p:sp>
      <p:sp>
        <p:nvSpPr>
          <p:cNvPr id="278" name="Text 278"/>
          <p:cNvSpPr txBox="1"/>
          <p:nvPr/>
        </p:nvSpPr>
        <p:spPr>
          <a:xfrm>
            <a:off x="8058368" y="1572768"/>
            <a:ext cx="3419784" cy="4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00" b="1" dirty="0">
                <a:solidFill>
                  <a:srgbClr val="DCE8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Datum</a:t>
            </a:r>
          </a:p>
        </p:txBody>
      </p:sp>
      <p:sp>
        <p:nvSpPr>
          <p:cNvPr id="279" name="Shape 279"/>
          <p:cNvSpPr/>
          <p:nvPr/>
        </p:nvSpPr>
        <p:spPr>
          <a:xfrm>
            <a:off x="658368" y="2012768"/>
            <a:ext cx="475000" cy="63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280" name="Text 280"/>
          <p:cNvSpPr txBox="1"/>
          <p:nvPr/>
        </p:nvSpPr>
        <p:spPr>
          <a:xfrm>
            <a:off x="658368" y="2012768"/>
            <a:ext cx="475000" cy="6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</a:t>
            </a:r>
          </a:p>
        </p:txBody>
      </p:sp>
      <p:sp>
        <p:nvSpPr>
          <p:cNvPr id="281" name="Shape 281"/>
          <p:cNvSpPr/>
          <p:nvPr/>
        </p:nvSpPr>
        <p:spPr>
          <a:xfrm>
            <a:off x="1158368" y="2012768"/>
            <a:ext cx="4675000" cy="63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282" name="Text 282"/>
          <p:cNvSpPr txBox="1"/>
          <p:nvPr/>
        </p:nvSpPr>
        <p:spPr>
          <a:xfrm>
            <a:off x="1338368" y="2012768"/>
            <a:ext cx="4495000" cy="6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Themenanmeldung – Formular A</a:t>
            </a:r>
          </a:p>
        </p:txBody>
      </p:sp>
      <p:sp>
        <p:nvSpPr>
          <p:cNvPr id="283" name="Shape 283"/>
          <p:cNvSpPr/>
          <p:nvPr/>
        </p:nvSpPr>
        <p:spPr>
          <a:xfrm>
            <a:off x="5858368" y="2012768"/>
            <a:ext cx="2175000" cy="63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284" name="Text 284"/>
          <p:cNvSpPr txBox="1"/>
          <p:nvPr/>
        </p:nvSpPr>
        <p:spPr>
          <a:xfrm>
            <a:off x="5858368" y="2012768"/>
            <a:ext cx="2175000" cy="6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heute</a:t>
            </a:r>
          </a:p>
        </p:txBody>
      </p:sp>
      <p:sp>
        <p:nvSpPr>
          <p:cNvPr id="285" name="Shape 285"/>
          <p:cNvSpPr/>
          <p:nvPr/>
        </p:nvSpPr>
        <p:spPr>
          <a:xfrm>
            <a:off x="8058368" y="2012768"/>
            <a:ext cx="3419784" cy="63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286" name="Text 286"/>
          <p:cNvSpPr txBox="1"/>
          <p:nvPr/>
        </p:nvSpPr>
        <p:spPr>
          <a:xfrm>
            <a:off x="8058368" y="2012768"/>
            <a:ext cx="3419784" cy="6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/>
            </a:r>
          </a:p>
        </p:txBody>
      </p:sp>
      <p:sp>
        <p:nvSpPr>
          <p:cNvPr id="287" name="Shape 287"/>
          <p:cNvSpPr/>
          <p:nvPr/>
        </p:nvSpPr>
        <p:spPr>
          <a:xfrm>
            <a:off x="658368" y="2662768"/>
            <a:ext cx="475000" cy="63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288" name="Text 288"/>
          <p:cNvSpPr txBox="1"/>
          <p:nvPr/>
        </p:nvSpPr>
        <p:spPr>
          <a:xfrm>
            <a:off x="658368" y="2662768"/>
            <a:ext cx="475000" cy="6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2</a:t>
            </a:r>
          </a:p>
        </p:txBody>
      </p:sp>
      <p:sp>
        <p:nvSpPr>
          <p:cNvPr id="289" name="Shape 289"/>
          <p:cNvSpPr/>
          <p:nvPr/>
        </p:nvSpPr>
        <p:spPr>
          <a:xfrm>
            <a:off x="1158368" y="2662768"/>
            <a:ext cx="4675000" cy="63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290" name="Text 290"/>
          <p:cNvSpPr txBox="1"/>
          <p:nvPr/>
        </p:nvSpPr>
        <p:spPr>
          <a:xfrm>
            <a:off x="1338368" y="2662768"/>
            <a:ext cx="4495000" cy="6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Untersuchungsplan: eine Seite</a:t>
            </a:r>
          </a:p>
        </p:txBody>
      </p:sp>
      <p:sp>
        <p:nvSpPr>
          <p:cNvPr id="291" name="Shape 291"/>
          <p:cNvSpPr/>
          <p:nvPr/>
        </p:nvSpPr>
        <p:spPr>
          <a:xfrm>
            <a:off x="5858368" y="2662768"/>
            <a:ext cx="2175000" cy="63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292" name="Text 292"/>
          <p:cNvSpPr txBox="1"/>
          <p:nvPr/>
        </p:nvSpPr>
        <p:spPr>
          <a:xfrm>
            <a:off x="5858368" y="2662768"/>
            <a:ext cx="2175000" cy="6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3 bis 4 Wochen</a:t>
            </a:r>
          </a:p>
        </p:txBody>
      </p:sp>
      <p:sp>
        <p:nvSpPr>
          <p:cNvPr id="293" name="Shape 293"/>
          <p:cNvSpPr/>
          <p:nvPr/>
        </p:nvSpPr>
        <p:spPr>
          <a:xfrm>
            <a:off x="8058368" y="2662768"/>
            <a:ext cx="3419784" cy="63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294" name="Text 294"/>
          <p:cNvSpPr txBox="1"/>
          <p:nvPr/>
        </p:nvSpPr>
        <p:spPr>
          <a:xfrm>
            <a:off x="8058368" y="2662768"/>
            <a:ext cx="3419784" cy="6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/>
            </a:r>
          </a:p>
        </p:txBody>
      </p:sp>
      <p:sp>
        <p:nvSpPr>
          <p:cNvPr id="295" name="Shape 295"/>
          <p:cNvSpPr/>
          <p:nvPr/>
        </p:nvSpPr>
        <p:spPr>
          <a:xfrm>
            <a:off x="658368" y="3312768"/>
            <a:ext cx="475000" cy="63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296" name="Text 296"/>
          <p:cNvSpPr txBox="1"/>
          <p:nvPr/>
        </p:nvSpPr>
        <p:spPr>
          <a:xfrm>
            <a:off x="658368" y="3312768"/>
            <a:ext cx="475000" cy="6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3</a:t>
            </a:r>
          </a:p>
        </p:txBody>
      </p:sp>
      <p:sp>
        <p:nvSpPr>
          <p:cNvPr id="297" name="Shape 297"/>
          <p:cNvSpPr/>
          <p:nvPr/>
        </p:nvSpPr>
        <p:spPr>
          <a:xfrm>
            <a:off x="1158368" y="3312768"/>
            <a:ext cx="4675000" cy="63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298" name="Text 298"/>
          <p:cNvSpPr txBox="1"/>
          <p:nvPr/>
        </p:nvSpPr>
        <p:spPr>
          <a:xfrm>
            <a:off x="1338368" y="3312768"/>
            <a:ext cx="4495000" cy="6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Zwischengespräch zum Stand (keine Abgabe)</a:t>
            </a:r>
          </a:p>
        </p:txBody>
      </p:sp>
      <p:sp>
        <p:nvSpPr>
          <p:cNvPr id="299" name="Shape 299"/>
          <p:cNvSpPr/>
          <p:nvPr/>
        </p:nvSpPr>
        <p:spPr>
          <a:xfrm>
            <a:off x="5858368" y="3312768"/>
            <a:ext cx="2175000" cy="63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00" name="Text 300"/>
          <p:cNvSpPr txBox="1"/>
          <p:nvPr/>
        </p:nvSpPr>
        <p:spPr>
          <a:xfrm>
            <a:off x="5858368" y="3312768"/>
            <a:ext cx="2175000" cy="6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6 bis 8 Wochen</a:t>
            </a:r>
          </a:p>
        </p:txBody>
      </p:sp>
      <p:sp>
        <p:nvSpPr>
          <p:cNvPr id="301" name="Shape 301"/>
          <p:cNvSpPr/>
          <p:nvPr/>
        </p:nvSpPr>
        <p:spPr>
          <a:xfrm>
            <a:off x="8058368" y="3312768"/>
            <a:ext cx="3419784" cy="63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02" name="Text 302"/>
          <p:cNvSpPr txBox="1"/>
          <p:nvPr/>
        </p:nvSpPr>
        <p:spPr>
          <a:xfrm>
            <a:off x="8058368" y="3312768"/>
            <a:ext cx="3419784" cy="6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/>
            </a:r>
          </a:p>
        </p:txBody>
      </p:sp>
      <p:sp>
        <p:nvSpPr>
          <p:cNvPr id="303" name="Shape 303"/>
          <p:cNvSpPr/>
          <p:nvPr/>
        </p:nvSpPr>
        <p:spPr>
          <a:xfrm>
            <a:off x="658368" y="3962768"/>
            <a:ext cx="475000" cy="63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304" name="Text 304"/>
          <p:cNvSpPr txBox="1"/>
          <p:nvPr/>
        </p:nvSpPr>
        <p:spPr>
          <a:xfrm>
            <a:off x="658368" y="3962768"/>
            <a:ext cx="475000" cy="6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4</a:t>
            </a:r>
          </a:p>
        </p:txBody>
      </p:sp>
      <p:sp>
        <p:nvSpPr>
          <p:cNvPr id="305" name="Shape 305"/>
          <p:cNvSpPr/>
          <p:nvPr/>
        </p:nvSpPr>
        <p:spPr>
          <a:xfrm>
            <a:off x="1158368" y="3962768"/>
            <a:ext cx="4675000" cy="63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306" name="Text 306"/>
          <p:cNvSpPr txBox="1"/>
          <p:nvPr/>
        </p:nvSpPr>
        <p:spPr>
          <a:xfrm>
            <a:off x="1338368" y="3962768"/>
            <a:ext cx="4495000" cy="6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Rohfassung – die eine Fassung mit Rückmeldung</a:t>
            </a:r>
          </a:p>
        </p:txBody>
      </p:sp>
      <p:sp>
        <p:nvSpPr>
          <p:cNvPr id="307" name="Shape 307"/>
          <p:cNvSpPr/>
          <p:nvPr/>
        </p:nvSpPr>
        <p:spPr>
          <a:xfrm>
            <a:off x="5858368" y="3962768"/>
            <a:ext cx="2175000" cy="63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308" name="Text 308"/>
          <p:cNvSpPr txBox="1"/>
          <p:nvPr/>
        </p:nvSpPr>
        <p:spPr>
          <a:xfrm>
            <a:off x="5858368" y="3962768"/>
            <a:ext cx="2175000" cy="6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/>
            </a:r>
          </a:p>
        </p:txBody>
      </p:sp>
      <p:sp>
        <p:nvSpPr>
          <p:cNvPr id="309" name="Shape 309"/>
          <p:cNvSpPr/>
          <p:nvPr/>
        </p:nvSpPr>
        <p:spPr>
          <a:xfrm>
            <a:off x="8058368" y="3962768"/>
            <a:ext cx="3419784" cy="63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310" name="Text 310"/>
          <p:cNvSpPr txBox="1"/>
          <p:nvPr/>
        </p:nvSpPr>
        <p:spPr>
          <a:xfrm>
            <a:off x="8058368" y="3962768"/>
            <a:ext cx="3419784" cy="6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/>
            </a:r>
          </a:p>
        </p:txBody>
      </p:sp>
      <p:sp>
        <p:nvSpPr>
          <p:cNvPr id="311" name="Shape 311"/>
          <p:cNvSpPr/>
          <p:nvPr/>
        </p:nvSpPr>
        <p:spPr>
          <a:xfrm>
            <a:off x="658368" y="4612768"/>
            <a:ext cx="475000" cy="63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12" name="Text 312"/>
          <p:cNvSpPr txBox="1"/>
          <p:nvPr/>
        </p:nvSpPr>
        <p:spPr>
          <a:xfrm>
            <a:off x="658368" y="4612768"/>
            <a:ext cx="475000" cy="6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5</a:t>
            </a:r>
          </a:p>
        </p:txBody>
      </p:sp>
      <p:sp>
        <p:nvSpPr>
          <p:cNvPr id="313" name="Shape 313"/>
          <p:cNvSpPr/>
          <p:nvPr/>
        </p:nvSpPr>
        <p:spPr>
          <a:xfrm>
            <a:off x="1158368" y="4612768"/>
            <a:ext cx="4675000" cy="63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14" name="Text 314"/>
          <p:cNvSpPr txBox="1"/>
          <p:nvPr/>
        </p:nvSpPr>
        <p:spPr>
          <a:xfrm>
            <a:off x="1338368" y="4612768"/>
            <a:ext cx="4495000" cy="6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Reinfassung mit Deckblatt und Quellen</a:t>
            </a:r>
          </a:p>
        </p:txBody>
      </p:sp>
      <p:sp>
        <p:nvSpPr>
          <p:cNvPr id="315" name="Shape 315"/>
          <p:cNvSpPr/>
          <p:nvPr/>
        </p:nvSpPr>
        <p:spPr>
          <a:xfrm>
            <a:off x="5858368" y="4612768"/>
            <a:ext cx="2175000" cy="63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16" name="Text 316"/>
          <p:cNvSpPr txBox="1"/>
          <p:nvPr/>
        </p:nvSpPr>
        <p:spPr>
          <a:xfrm>
            <a:off x="5858368" y="4612768"/>
            <a:ext cx="2175000" cy="6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4 bis 6 Wochen danach</a:t>
            </a:r>
          </a:p>
        </p:txBody>
      </p:sp>
      <p:sp>
        <p:nvSpPr>
          <p:cNvPr id="317" name="Shape 317"/>
          <p:cNvSpPr/>
          <p:nvPr/>
        </p:nvSpPr>
        <p:spPr>
          <a:xfrm>
            <a:off x="8058368" y="4612768"/>
            <a:ext cx="3419784" cy="63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18" name="Text 318"/>
          <p:cNvSpPr txBox="1"/>
          <p:nvPr/>
        </p:nvSpPr>
        <p:spPr>
          <a:xfrm>
            <a:off x="8058368" y="4612768"/>
            <a:ext cx="3419784" cy="6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/>
            </a:r>
          </a:p>
        </p:txBody>
      </p:sp>
      <p:sp>
        <p:nvSpPr>
          <p:cNvPr id="319" name="Shape 319"/>
          <p:cNvSpPr/>
          <p:nvPr/>
        </p:nvSpPr>
        <p:spPr>
          <a:xfrm>
            <a:off x="658368" y="5262768"/>
            <a:ext cx="475000" cy="63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320" name="Text 320"/>
          <p:cNvSpPr txBox="1"/>
          <p:nvPr/>
        </p:nvSpPr>
        <p:spPr>
          <a:xfrm>
            <a:off x="658368" y="5262768"/>
            <a:ext cx="475000" cy="6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6</a:t>
            </a:r>
          </a:p>
        </p:txBody>
      </p:sp>
      <p:sp>
        <p:nvSpPr>
          <p:cNvPr id="321" name="Shape 321"/>
          <p:cNvSpPr/>
          <p:nvPr/>
        </p:nvSpPr>
        <p:spPr>
          <a:xfrm>
            <a:off x="1158368" y="5262768"/>
            <a:ext cx="4675000" cy="63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322" name="Text 322"/>
          <p:cNvSpPr txBox="1"/>
          <p:nvPr/>
        </p:nvSpPr>
        <p:spPr>
          <a:xfrm>
            <a:off x="1338368" y="5262768"/>
            <a:ext cx="4495000" cy="6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Abgabegespräch – zehn Minuten</a:t>
            </a:r>
          </a:p>
        </p:txBody>
      </p:sp>
      <p:sp>
        <p:nvSpPr>
          <p:cNvPr id="323" name="Shape 323"/>
          <p:cNvSpPr/>
          <p:nvPr/>
        </p:nvSpPr>
        <p:spPr>
          <a:xfrm>
            <a:off x="5858368" y="5262768"/>
            <a:ext cx="2175000" cy="63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324" name="Text 324"/>
          <p:cNvSpPr txBox="1"/>
          <p:nvPr/>
        </p:nvSpPr>
        <p:spPr>
          <a:xfrm>
            <a:off x="5858368" y="5262768"/>
            <a:ext cx="2175000" cy="6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innerhalb von zwei Wochen</a:t>
            </a:r>
          </a:p>
        </p:txBody>
      </p:sp>
      <p:sp>
        <p:nvSpPr>
          <p:cNvPr id="325" name="Shape 325"/>
          <p:cNvSpPr/>
          <p:nvPr/>
        </p:nvSpPr>
        <p:spPr>
          <a:xfrm>
            <a:off x="8058368" y="5262768"/>
            <a:ext cx="3419784" cy="63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326" name="Text 326"/>
          <p:cNvSpPr txBox="1"/>
          <p:nvPr/>
        </p:nvSpPr>
        <p:spPr>
          <a:xfrm>
            <a:off x="8058368" y="5262768"/>
            <a:ext cx="3419784" cy="6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/>
            </a:r>
          </a:p>
        </p:txBody>
      </p:sp>
      <p:sp>
        <p:nvSpPr>
          <p:cNvPr id="330" name="Text 330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6</a:t>
            </a:r>
          </a:p>
        </p:txBody>
      </p:sp>
      <p:sp>
        <p:nvSpPr>
          <p:cNvPr id="331" name="Text 331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15 / 19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Text 358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MATERIAL M 14</a:t>
            </a:r>
          </a:p>
        </p:txBody>
      </p:sp>
      <p:sp>
        <p:nvSpPr>
          <p:cNvPr id="359" name="Text 359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Was ich darf und was nicht</a:t>
            </a:r>
          </a:p>
        </p:txBody>
      </p:sp>
      <p:sp>
        <p:nvSpPr>
          <p:cNvPr id="360" name="Shape 360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332" name="Shape 332"/>
          <p:cNvSpPr/>
          <p:nvPr/>
        </p:nvSpPr>
        <p:spPr>
          <a:xfrm>
            <a:off x="658368" y="1572768"/>
            <a:ext cx="1775000" cy="440000"/>
          </a:xfrm>
          <a:prstGeom prst="rect">
            <a:avLst/>
          </a:prstGeom>
          <a:solidFill>
            <a:srgbClr val="0F3D2A"/>
          </a:solidFill>
          <a:ln>
            <a:noFill/>
          </a:ln>
        </p:spPr>
        <p:txBody>
          <a:bodyPr/>
          <a:lstStyle/>
          <a:p/>
        </p:txBody>
      </p:sp>
      <p:sp>
        <p:nvSpPr>
          <p:cNvPr id="333" name="Text 333"/>
          <p:cNvSpPr txBox="1"/>
          <p:nvPr/>
        </p:nvSpPr>
        <p:spPr>
          <a:xfrm>
            <a:off x="658368" y="1572768"/>
            <a:ext cx="1775000" cy="44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50" b="1" dirty="0">
                <a:solidFill>
                  <a:srgbClr val="DCE8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/>
            </a:r>
          </a:p>
        </p:txBody>
      </p:sp>
      <p:sp>
        <p:nvSpPr>
          <p:cNvPr id="334" name="Shape 334"/>
          <p:cNvSpPr/>
          <p:nvPr/>
        </p:nvSpPr>
        <p:spPr>
          <a:xfrm>
            <a:off x="2458368" y="1572768"/>
            <a:ext cx="4497392" cy="440000"/>
          </a:xfrm>
          <a:prstGeom prst="rect">
            <a:avLst/>
          </a:prstGeom>
          <a:solidFill>
            <a:srgbClr val="0F3D2A"/>
          </a:solidFill>
          <a:ln>
            <a:noFill/>
          </a:ln>
        </p:spPr>
        <p:txBody>
          <a:bodyPr/>
          <a:lstStyle/>
          <a:p/>
        </p:txBody>
      </p:sp>
      <p:sp>
        <p:nvSpPr>
          <p:cNvPr id="335" name="Text 335"/>
          <p:cNvSpPr txBox="1"/>
          <p:nvPr/>
        </p:nvSpPr>
        <p:spPr>
          <a:xfrm>
            <a:off x="2458368" y="1572768"/>
            <a:ext cx="4497392" cy="44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50" b="1" dirty="0">
                <a:solidFill>
                  <a:srgbClr val="DCE8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Ich darf</a:t>
            </a:r>
          </a:p>
        </p:txBody>
      </p:sp>
      <p:sp>
        <p:nvSpPr>
          <p:cNvPr id="336" name="Shape 336"/>
          <p:cNvSpPr/>
          <p:nvPr/>
        </p:nvSpPr>
        <p:spPr>
          <a:xfrm>
            <a:off x="6980760" y="1572768"/>
            <a:ext cx="4497392" cy="440000"/>
          </a:xfrm>
          <a:prstGeom prst="rect">
            <a:avLst/>
          </a:prstGeom>
          <a:solidFill>
            <a:srgbClr val="0F3D2A"/>
          </a:solidFill>
          <a:ln>
            <a:noFill/>
          </a:ln>
        </p:spPr>
        <p:txBody>
          <a:bodyPr/>
          <a:lstStyle/>
          <a:p/>
        </p:txBody>
      </p:sp>
      <p:sp>
        <p:nvSpPr>
          <p:cNvPr id="337" name="Text 337"/>
          <p:cNvSpPr txBox="1"/>
          <p:nvPr/>
        </p:nvSpPr>
        <p:spPr>
          <a:xfrm>
            <a:off x="6980760" y="1572768"/>
            <a:ext cx="4497392" cy="44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50" b="1" dirty="0">
                <a:solidFill>
                  <a:srgbClr val="DCE8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Ich darf nicht</a:t>
            </a:r>
          </a:p>
        </p:txBody>
      </p:sp>
      <p:sp>
        <p:nvSpPr>
          <p:cNvPr id="338" name="Shape 338"/>
          <p:cNvSpPr/>
          <p:nvPr/>
        </p:nvSpPr>
        <p:spPr>
          <a:xfrm>
            <a:off x="658368" y="2032768"/>
            <a:ext cx="1775000" cy="78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39" name="Text 339"/>
          <p:cNvSpPr txBox="1"/>
          <p:nvPr/>
        </p:nvSpPr>
        <p:spPr>
          <a:xfrm>
            <a:off x="658368" y="2032768"/>
            <a:ext cx="1775000" cy="7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Thema</a:t>
            </a:r>
          </a:p>
        </p:txBody>
      </p:sp>
      <p:sp>
        <p:nvSpPr>
          <p:cNvPr id="340" name="Shape 340"/>
          <p:cNvSpPr/>
          <p:nvPr/>
        </p:nvSpPr>
        <p:spPr>
          <a:xfrm>
            <a:off x="2458368" y="2032768"/>
            <a:ext cx="4497392" cy="78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41" name="Text 341"/>
          <p:cNvSpPr txBox="1"/>
          <p:nvPr/>
        </p:nvSpPr>
        <p:spPr>
          <a:xfrm>
            <a:off x="2638368" y="2032768"/>
            <a:ext cx="4317392" cy="7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vorschlagen, eingrenzen, abraten</a:t>
            </a:r>
          </a:p>
        </p:txBody>
      </p:sp>
      <p:sp>
        <p:nvSpPr>
          <p:cNvPr id="342" name="Shape 342"/>
          <p:cNvSpPr/>
          <p:nvPr/>
        </p:nvSpPr>
        <p:spPr>
          <a:xfrm>
            <a:off x="6980760" y="2032768"/>
            <a:ext cx="4497392" cy="78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43" name="Text 343"/>
          <p:cNvSpPr txBox="1"/>
          <p:nvPr/>
        </p:nvSpPr>
        <p:spPr>
          <a:xfrm>
            <a:off x="7160760" y="2032768"/>
            <a:ext cx="4317392" cy="7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dir das Thema vorgeben</a:t>
            </a:r>
          </a:p>
        </p:txBody>
      </p:sp>
      <p:sp>
        <p:nvSpPr>
          <p:cNvPr id="344" name="Shape 344"/>
          <p:cNvSpPr/>
          <p:nvPr/>
        </p:nvSpPr>
        <p:spPr>
          <a:xfrm>
            <a:off x="658368" y="2832768"/>
            <a:ext cx="1775000" cy="78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345" name="Text 345"/>
          <p:cNvSpPr txBox="1"/>
          <p:nvPr/>
        </p:nvSpPr>
        <p:spPr>
          <a:xfrm>
            <a:off x="658368" y="2832768"/>
            <a:ext cx="1775000" cy="7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Beratung</a:t>
            </a:r>
          </a:p>
        </p:txBody>
      </p:sp>
      <p:sp>
        <p:nvSpPr>
          <p:cNvPr id="346" name="Shape 346"/>
          <p:cNvSpPr/>
          <p:nvPr/>
        </p:nvSpPr>
        <p:spPr>
          <a:xfrm>
            <a:off x="2458368" y="2832768"/>
            <a:ext cx="4497392" cy="78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347" name="Text 347"/>
          <p:cNvSpPr txBox="1"/>
          <p:nvPr/>
        </p:nvSpPr>
        <p:spPr>
          <a:xfrm>
            <a:off x="2638368" y="2832768"/>
            <a:ext cx="4317392" cy="7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mündlich beraten, so oft du willst</a:t>
            </a:r>
          </a:p>
        </p:txBody>
      </p:sp>
      <p:sp>
        <p:nvSpPr>
          <p:cNvPr id="348" name="Shape 348"/>
          <p:cNvSpPr/>
          <p:nvPr/>
        </p:nvSpPr>
        <p:spPr>
          <a:xfrm>
            <a:off x="6980760" y="2832768"/>
            <a:ext cx="4497392" cy="780000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349" name="Text 349"/>
          <p:cNvSpPr txBox="1"/>
          <p:nvPr/>
        </p:nvSpPr>
        <p:spPr>
          <a:xfrm>
            <a:off x="7160760" y="2832768"/>
            <a:ext cx="4317392" cy="7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—</a:t>
            </a:r>
          </a:p>
        </p:txBody>
      </p:sp>
      <p:sp>
        <p:nvSpPr>
          <p:cNvPr id="350" name="Shape 350"/>
          <p:cNvSpPr/>
          <p:nvPr/>
        </p:nvSpPr>
        <p:spPr>
          <a:xfrm>
            <a:off x="658368" y="3632768"/>
            <a:ext cx="1775000" cy="78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51" name="Text 351"/>
          <p:cNvSpPr txBox="1"/>
          <p:nvPr/>
        </p:nvSpPr>
        <p:spPr>
          <a:xfrm>
            <a:off x="658368" y="3632768"/>
            <a:ext cx="1775000" cy="7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05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Entwurf</a:t>
            </a:r>
          </a:p>
        </p:txBody>
      </p:sp>
      <p:sp>
        <p:nvSpPr>
          <p:cNvPr id="352" name="Shape 352"/>
          <p:cNvSpPr/>
          <p:nvPr/>
        </p:nvSpPr>
        <p:spPr>
          <a:xfrm>
            <a:off x="2458368" y="3632768"/>
            <a:ext cx="4497392" cy="78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53" name="Text 353"/>
          <p:cNvSpPr txBox="1"/>
          <p:nvPr/>
        </p:nvSpPr>
        <p:spPr>
          <a:xfrm>
            <a:off x="2638368" y="3632768"/>
            <a:ext cx="4317392" cy="7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genau eine Fassung lesen und kommentieren</a:t>
            </a:r>
          </a:p>
        </p:txBody>
      </p:sp>
      <p:sp>
        <p:nvSpPr>
          <p:cNvPr id="354" name="Shape 354"/>
          <p:cNvSpPr/>
          <p:nvPr/>
        </p:nvSpPr>
        <p:spPr>
          <a:xfrm>
            <a:off x="6980760" y="3632768"/>
            <a:ext cx="4497392" cy="780000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55" name="Text 355"/>
          <p:cNvSpPr txBox="1"/>
          <p:nvPr/>
        </p:nvSpPr>
        <p:spPr>
          <a:xfrm>
            <a:off x="7160760" y="3632768"/>
            <a:ext cx="4317392" cy="7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eine zweite Fassung kommentieren, redigieren, korrigieren</a:t>
            </a:r>
          </a:p>
        </p:txBody>
      </p:sp>
      <p:sp>
        <p:nvSpPr>
          <p:cNvPr id="356" name="Shape 356"/>
          <p:cNvSpPr/>
          <p:nvPr/>
        </p:nvSpPr>
        <p:spPr>
          <a:xfrm>
            <a:off x="658368" y="4492768"/>
            <a:ext cx="10844784" cy="760000"/>
          </a:xfrm>
          <a:prstGeom prst="roundRect">
            <a:avLst>
              <a:gd name="adj" fmla="val 2600"/>
            </a:avLst>
          </a:prstGeom>
          <a:solidFill>
            <a:srgbClr val="DCE8C2"/>
          </a:solidFill>
          <a:ln w="12700">
            <a:solidFill>
              <a:srgbClr val="8FB840"/>
            </a:solidFill>
          </a:ln>
        </p:spPr>
        <p:txBody>
          <a:bodyPr/>
          <a:lstStyle/>
          <a:p/>
        </p:txBody>
      </p:sp>
      <p:sp>
        <p:nvSpPr>
          <p:cNvPr id="357" name="Text 357"/>
          <p:cNvSpPr txBox="1"/>
          <p:nvPr/>
        </p:nvSpPr>
        <p:spPr>
          <a:xfrm>
            <a:off x="987552" y="4492768"/>
            <a:ext cx="10186416" cy="7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0000"/>
              </a:lnSpc>
              <a:buNone/>
            </a:pPr>
            <a:r>
              <a:rPr lang="de-DE" sz="1500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Rat zu suchen kostet dich nie Punkte. Das steht so im Handbuch. Wer nicht fragt, verschenkt etwas.</a:t>
            </a:r>
          </a:p>
        </p:txBody>
      </p:sp>
      <p:sp>
        <p:nvSpPr>
          <p:cNvPr id="361" name="Text 361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6</a:t>
            </a:r>
          </a:p>
        </p:txBody>
      </p:sp>
      <p:sp>
        <p:nvSpPr>
          <p:cNvPr id="362" name="Text 362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16 / 19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Text 377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SPIELREGELN</a:t>
            </a:r>
          </a:p>
        </p:txBody>
      </p:sp>
      <p:sp>
        <p:nvSpPr>
          <p:cNvPr id="378" name="Text 378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Zusammenarbeit</a:t>
            </a:r>
          </a:p>
        </p:txBody>
      </p:sp>
      <p:sp>
        <p:nvSpPr>
          <p:cNvPr id="379" name="Shape 379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363" name="Shape 363"/>
          <p:cNvSpPr/>
          <p:nvPr/>
        </p:nvSpPr>
        <p:spPr>
          <a:xfrm>
            <a:off x="658368" y="1572768"/>
            <a:ext cx="10844784" cy="826848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64" name="Text 364"/>
          <p:cNvSpPr txBox="1"/>
          <p:nvPr/>
        </p:nvSpPr>
        <p:spPr>
          <a:xfrm>
            <a:off x="877824" y="1572768"/>
            <a:ext cx="2100000" cy="82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Erwünscht</a:t>
            </a:r>
          </a:p>
        </p:txBody>
      </p:sp>
      <p:sp>
        <p:nvSpPr>
          <p:cNvPr id="365" name="Text 365"/>
          <p:cNvSpPr txBox="1"/>
          <p:nvPr/>
        </p:nvSpPr>
        <p:spPr>
          <a:xfrm>
            <a:off x="3177824" y="1572768"/>
            <a:ext cx="8044784" cy="82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3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Ideen entwickeln, Themen besprechen, Quellen austauschen, euch gegenseitig Rückmeldung zu euren Texten geben.</a:t>
            </a:r>
          </a:p>
        </p:txBody>
      </p:sp>
      <p:sp>
        <p:nvSpPr>
          <p:cNvPr id="366" name="Shape 366"/>
          <p:cNvSpPr/>
          <p:nvPr/>
        </p:nvSpPr>
        <p:spPr>
          <a:xfrm>
            <a:off x="658368" y="2472768"/>
            <a:ext cx="10844784" cy="826848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367" name="Text 367"/>
          <p:cNvSpPr txBox="1"/>
          <p:nvPr/>
        </p:nvSpPr>
        <p:spPr>
          <a:xfrm>
            <a:off x="877824" y="2472768"/>
            <a:ext cx="2100000" cy="82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Nicht zulässig</a:t>
            </a:r>
          </a:p>
        </p:txBody>
      </p:sp>
      <p:sp>
        <p:nvSpPr>
          <p:cNvPr id="368" name="Text 368"/>
          <p:cNvSpPr txBox="1"/>
          <p:nvPr/>
        </p:nvSpPr>
        <p:spPr>
          <a:xfrm>
            <a:off x="3177824" y="2472768"/>
            <a:ext cx="8044784" cy="82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3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Eine gemeinsame Arbeit. Jede Erkundungsarbeit ist eine Einzelarbeit.</a:t>
            </a:r>
          </a:p>
        </p:txBody>
      </p:sp>
      <p:sp>
        <p:nvSpPr>
          <p:cNvPr id="369" name="Shape 369"/>
          <p:cNvSpPr/>
          <p:nvPr/>
        </p:nvSpPr>
        <p:spPr>
          <a:xfrm>
            <a:off x="658368" y="3372768"/>
            <a:ext cx="10844784" cy="826848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70" name="Text 370"/>
          <p:cNvSpPr txBox="1"/>
          <p:nvPr/>
        </p:nvSpPr>
        <p:spPr>
          <a:xfrm>
            <a:off x="877824" y="3372768"/>
            <a:ext cx="2100000" cy="82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Messwerte</a:t>
            </a:r>
          </a:p>
        </p:txBody>
      </p:sp>
      <p:sp>
        <p:nvSpPr>
          <p:cNvPr id="371" name="Text 371"/>
          <p:cNvSpPr txBox="1"/>
          <p:nvPr/>
        </p:nvSpPr>
        <p:spPr>
          <a:xfrm>
            <a:off x="3177824" y="3372768"/>
            <a:ext cx="8044784" cy="82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3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dürft ihr gemeinsam erheben. Jede und jeder sammelt eigene Daten; gemeinsame Daten beschreibt ihr in der Arbeit.</a:t>
            </a:r>
          </a:p>
        </p:txBody>
      </p:sp>
      <p:sp>
        <p:nvSpPr>
          <p:cNvPr id="372" name="Shape 372"/>
          <p:cNvSpPr/>
          <p:nvPr/>
        </p:nvSpPr>
        <p:spPr>
          <a:xfrm>
            <a:off x="658368" y="4272768"/>
            <a:ext cx="10844784" cy="826848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373" name="Text 373"/>
          <p:cNvSpPr txBox="1"/>
          <p:nvPr/>
        </p:nvSpPr>
        <p:spPr>
          <a:xfrm>
            <a:off x="877824" y="4272768"/>
            <a:ext cx="2100000" cy="82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Punkte</a:t>
            </a:r>
          </a:p>
        </p:txBody>
      </p:sp>
      <p:sp>
        <p:nvSpPr>
          <p:cNvPr id="374" name="Text 374"/>
          <p:cNvSpPr txBox="1"/>
          <p:nvPr/>
        </p:nvSpPr>
        <p:spPr>
          <a:xfrm>
            <a:off x="3177824" y="4272768"/>
            <a:ext cx="8044784" cy="82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3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gibt es für deine Leistung bei der Entwicklung der Arbeit – nicht für Ergebnisse, die anderswo stehen.</a:t>
            </a:r>
          </a:p>
        </p:txBody>
      </p:sp>
      <p:sp>
        <p:nvSpPr>
          <p:cNvPr id="375" name="Shape 375"/>
          <p:cNvSpPr/>
          <p:nvPr/>
        </p:nvSpPr>
        <p:spPr>
          <a:xfrm>
            <a:off x="658368" y="5232768"/>
            <a:ext cx="10844784" cy="760000"/>
          </a:xfrm>
          <a:prstGeom prst="roundRect">
            <a:avLst>
              <a:gd name="adj" fmla="val 2600"/>
            </a:avLst>
          </a:prstGeom>
          <a:solidFill>
            <a:srgbClr val="FBEDE7"/>
          </a:solidFill>
          <a:ln w="12700">
            <a:solidFill>
              <a:srgbClr val="E2725B"/>
            </a:solidFill>
          </a:ln>
        </p:spPr>
        <p:txBody>
          <a:bodyPr/>
          <a:lstStyle/>
          <a:p/>
        </p:txBody>
      </p:sp>
      <p:sp>
        <p:nvSpPr>
          <p:cNvPr id="376" name="Text 376"/>
          <p:cNvSpPr txBox="1"/>
          <p:nvPr/>
        </p:nvSpPr>
        <p:spPr>
          <a:xfrm>
            <a:off x="987552" y="5232768"/>
            <a:ext cx="10186416" cy="7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0000"/>
              </a:lnSpc>
              <a:buNone/>
            </a:pPr>
            <a:r>
              <a:rPr lang="de-DE" sz="1500" dirty="0">
                <a:solidFill>
                  <a:srgbClr val="A844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Zusammen denken ist erlaubt. Zusammen schreiben nicht.</a:t>
            </a:r>
          </a:p>
        </p:txBody>
      </p:sp>
      <p:sp>
        <p:nvSpPr>
          <p:cNvPr id="380" name="Text 380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6</a:t>
            </a:r>
          </a:p>
        </p:txBody>
      </p:sp>
      <p:sp>
        <p:nvSpPr>
          <p:cNvPr id="381" name="Text 381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17 / 19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Text 390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E272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SPIELREGELN</a:t>
            </a:r>
          </a:p>
        </p:txBody>
      </p:sp>
      <p:sp>
        <p:nvSpPr>
          <p:cNvPr id="391" name="Text 391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Akademische Redlichkeit</a:t>
            </a:r>
          </a:p>
        </p:txBody>
      </p:sp>
      <p:sp>
        <p:nvSpPr>
          <p:cNvPr id="392" name="Shape 392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382" name="Shape 382"/>
          <p:cNvSpPr/>
          <p:nvPr/>
        </p:nvSpPr>
        <p:spPr>
          <a:xfrm>
            <a:off x="658368" y="1572768"/>
            <a:ext cx="10844784" cy="1620000"/>
          </a:xfrm>
          <a:prstGeom prst="roundRect">
            <a:avLst>
              <a:gd name="adj" fmla="val 2600"/>
            </a:avLst>
          </a:prstGeom>
          <a:solidFill>
            <a:srgbClr val="F8E7E7"/>
          </a:solidFill>
          <a:ln w="12700">
            <a:solidFill>
              <a:srgbClr val="C0272D"/>
            </a:solidFill>
          </a:ln>
        </p:spPr>
        <p:txBody>
          <a:bodyPr/>
          <a:lstStyle/>
          <a:p/>
        </p:txBody>
      </p:sp>
      <p:sp>
        <p:nvSpPr>
          <p:cNvPr id="383" name="Text 383"/>
          <p:cNvSpPr txBox="1"/>
          <p:nvPr/>
        </p:nvSpPr>
        <p:spPr>
          <a:xfrm>
            <a:off x="987552" y="1752768"/>
            <a:ext cx="10186416" cy="3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00" b="1" spc="200" kern="0" dirty="0">
                <a:solidFill>
                  <a:srgbClr val="C027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Fremde Arbeiten im Netz</a:t>
            </a:r>
          </a:p>
        </p:txBody>
      </p:sp>
      <p:sp>
        <p:nvSpPr>
          <p:cNvPr id="384" name="Text 384"/>
          <p:cNvSpPr txBox="1"/>
          <p:nvPr/>
        </p:nvSpPr>
        <p:spPr>
          <a:xfrm>
            <a:off x="987552" y="2172768"/>
            <a:ext cx="10186416" cy="94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Themenlisten anschauen: erlaubt. Ein Thema, das dort steht, ist nicht verbrannt – es kommt darauf an, was du daraus machst.</a:t>
            </a:r>
          </a:p>
          <a:p>
            <a:pPr indent="0" marL="0" algn="l">
              <a:lnSpc>
                <a:spcPct val="115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Eine fremde Arbeit als Vorlage für Aufbau, Formulierungen oder Rechenwege: nicht erlaubt. Wenn du daraus eine Idee übernimmst, zitierst du sie – das kostet keine Punkte.</a:t>
            </a:r>
          </a:p>
        </p:txBody>
      </p:sp>
      <p:sp>
        <p:nvSpPr>
          <p:cNvPr id="385" name="Shape 385"/>
          <p:cNvSpPr/>
          <p:nvPr/>
        </p:nvSpPr>
        <p:spPr>
          <a:xfrm>
            <a:off x="658368" y="3312768"/>
            <a:ext cx="10844784" cy="1950000"/>
          </a:xfrm>
          <a:prstGeom prst="roundRect">
            <a:avLst>
              <a:gd name="adj" fmla="val 2600"/>
            </a:avLst>
          </a:prstGeom>
          <a:solidFill>
            <a:srgbClr val="FBEDE7"/>
          </a:solidFill>
          <a:ln w="12700">
            <a:solidFill>
              <a:srgbClr val="E2725B"/>
            </a:solidFill>
          </a:ln>
        </p:spPr>
        <p:txBody>
          <a:bodyPr/>
          <a:lstStyle/>
          <a:p/>
        </p:txBody>
      </p:sp>
      <p:sp>
        <p:nvSpPr>
          <p:cNvPr id="386" name="Text 386"/>
          <p:cNvSpPr txBox="1"/>
          <p:nvPr/>
        </p:nvSpPr>
        <p:spPr>
          <a:xfrm>
            <a:off x="987552" y="3492768"/>
            <a:ext cx="10186416" cy="3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00" b="1" spc="200" kern="0" dirty="0">
                <a:solidFill>
                  <a:srgbClr val="A844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Künstliche Intelligenz</a:t>
            </a:r>
          </a:p>
        </p:txBody>
      </p:sp>
      <p:sp>
        <p:nvSpPr>
          <p:cNvPr id="387" name="Text 387"/>
          <p:cNvSpPr txBox="1"/>
          <p:nvPr/>
        </p:nvSpPr>
        <p:spPr>
          <a:xfrm>
            <a:off x="987552" y="3902768"/>
            <a:ext cx="10186416" cy="1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Erlaubt: Ideensuche, ein Verfahren nachschlagen, Sprachkorrektur – so wie ein Wörterbuch erlaubt ist.</a:t>
            </a:r>
          </a:p>
          <a:p>
            <a:pPr indent="0" marL="0" algn="l">
              <a:lnSpc>
                <a:spcPct val="115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Nicht erlaubt: Mathematik, Argumentation, Reflexion oder Text, die du nicht selbst erzeugt hast und als eigene ausgibst.</a:t>
            </a:r>
          </a:p>
          <a:p>
            <a:pPr indent="0" marL="0" algn="l">
              <a:lnSpc>
                <a:spcPct val="115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Pflicht: Jede Nutzung über Sprachkorrektur hinaus steht im Quellenverzeichnis – mit Werkzeug, Datum und der Frage, die du gestellt hast.</a:t>
            </a:r>
          </a:p>
        </p:txBody>
      </p:sp>
      <p:sp>
        <p:nvSpPr>
          <p:cNvPr id="388" name="Shape 388"/>
          <p:cNvSpPr/>
          <p:nvPr/>
        </p:nvSpPr>
        <p:spPr>
          <a:xfrm>
            <a:off x="658368" y="5402768"/>
            <a:ext cx="10844784" cy="720000"/>
          </a:xfrm>
          <a:prstGeom prst="roundRect">
            <a:avLst>
              <a:gd name="adj" fmla="val 2600"/>
            </a:avLst>
          </a:prstGeom>
          <a:solidFill>
            <a:srgbClr val="DCE8C2"/>
          </a:solidFill>
          <a:ln w="12700">
            <a:solidFill>
              <a:srgbClr val="8FB840"/>
            </a:solidFill>
          </a:ln>
        </p:spPr>
        <p:txBody>
          <a:bodyPr/>
          <a:lstStyle/>
          <a:p/>
        </p:txBody>
      </p:sp>
      <p:sp>
        <p:nvSpPr>
          <p:cNvPr id="389" name="Text 389"/>
          <p:cNvSpPr txBox="1"/>
          <p:nvPr/>
        </p:nvSpPr>
        <p:spPr>
          <a:xfrm>
            <a:off x="987552" y="5402768"/>
            <a:ext cx="10186416" cy="7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0000"/>
              </a:lnSpc>
              <a:buNone/>
            </a:pPr>
            <a:r>
              <a:rPr lang="de-DE" sz="1500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Die Probe aufs Exempel ist das Abgabegespräch: Du erklärst zwei Stellen deiner eigenen Arbeit.</a:t>
            </a:r>
          </a:p>
        </p:txBody>
      </p:sp>
      <p:sp>
        <p:nvSpPr>
          <p:cNvPr id="393" name="Text 393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6</a:t>
            </a:r>
          </a:p>
        </p:txBody>
      </p:sp>
      <p:sp>
        <p:nvSpPr>
          <p:cNvPr id="394" name="Text 394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18 / 19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Text 411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ABSCHLUSS</a:t>
            </a:r>
          </a:p>
        </p:txBody>
      </p:sp>
      <p:sp>
        <p:nvSpPr>
          <p:cNvPr id="412" name="Text 412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Damit fängt es an</a:t>
            </a:r>
          </a:p>
        </p:txBody>
      </p:sp>
      <p:sp>
        <p:nvSpPr>
          <p:cNvPr id="413" name="Shape 413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395" name="Text 395"/>
          <p:cNvSpPr txBox="1"/>
          <p:nvPr/>
        </p:nvSpPr>
        <p:spPr>
          <a:xfrm>
            <a:off x="658368" y="1572768"/>
            <a:ext cx="10844784" cy="5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600" dirty="0">
                <a:solidFill>
                  <a:srgbClr val="1C1C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Der Workshop ist zu Ende. Was ihr jetzt habt:</a:t>
            </a:r>
          </a:p>
        </p:txBody>
      </p:sp>
      <p:sp>
        <p:nvSpPr>
          <p:cNvPr id="396" name="Shape 396"/>
          <p:cNvSpPr/>
          <p:nvPr/>
        </p:nvSpPr>
        <p:spPr>
          <a:xfrm>
            <a:off x="658368" y="2272768"/>
            <a:ext cx="2561196" cy="1900000"/>
          </a:xfrm>
          <a:prstGeom prst="roundRect">
            <a:avLst>
              <a:gd name="adj" fmla="val 3000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97" name="Text 397"/>
          <p:cNvSpPr txBox="1"/>
          <p:nvPr/>
        </p:nvSpPr>
        <p:spPr>
          <a:xfrm>
            <a:off x="658368" y="2690768"/>
            <a:ext cx="2561196" cy="79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4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5</a:t>
            </a:r>
          </a:p>
        </p:txBody>
      </p:sp>
      <p:sp>
        <p:nvSpPr>
          <p:cNvPr id="398" name="Text 398"/>
          <p:cNvSpPr txBox="1"/>
          <p:nvPr/>
        </p:nvSpPr>
        <p:spPr>
          <a:xfrm>
            <a:off x="818368" y="3526768"/>
            <a:ext cx="2241196" cy="57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lnSpc>
                <a:spcPct val="100000"/>
              </a:lnSpc>
              <a:buNone/>
            </a:pPr>
            <a:r>
              <a:rPr lang="de-DE" sz="11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Kriterien, die ihr lesen könnt</a:t>
            </a:r>
          </a:p>
        </p:txBody>
      </p:sp>
      <p:sp>
        <p:nvSpPr>
          <p:cNvPr id="399" name="Shape 399"/>
          <p:cNvSpPr/>
          <p:nvPr/>
        </p:nvSpPr>
        <p:spPr>
          <a:xfrm>
            <a:off x="3419564" y="2272768"/>
            <a:ext cx="2561196" cy="1900000"/>
          </a:xfrm>
          <a:prstGeom prst="roundRect">
            <a:avLst>
              <a:gd name="adj" fmla="val 3000"/>
            </a:avLst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400" name="Text 400"/>
          <p:cNvSpPr txBox="1"/>
          <p:nvPr/>
        </p:nvSpPr>
        <p:spPr>
          <a:xfrm>
            <a:off x="3419564" y="2690768"/>
            <a:ext cx="2561196" cy="79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4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3</a:t>
            </a:r>
          </a:p>
        </p:txBody>
      </p:sp>
      <p:sp>
        <p:nvSpPr>
          <p:cNvPr id="401" name="Text 401"/>
          <p:cNvSpPr txBox="1"/>
          <p:nvPr/>
        </p:nvSpPr>
        <p:spPr>
          <a:xfrm>
            <a:off x="3579564" y="3526768"/>
            <a:ext cx="2241196" cy="57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lnSpc>
                <a:spcPct val="100000"/>
              </a:lnSpc>
              <a:buNone/>
            </a:pPr>
            <a:r>
              <a:rPr lang="de-DE" sz="11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bewertete Musterarbeiten</a:t>
            </a:r>
          </a:p>
        </p:txBody>
      </p:sp>
      <p:sp>
        <p:nvSpPr>
          <p:cNvPr id="402" name="Shape 402"/>
          <p:cNvSpPr/>
          <p:nvPr/>
        </p:nvSpPr>
        <p:spPr>
          <a:xfrm>
            <a:off x="6180760" y="2272768"/>
            <a:ext cx="2561196" cy="1900000"/>
          </a:xfrm>
          <a:prstGeom prst="roundRect">
            <a:avLst>
              <a:gd name="adj" fmla="val 3000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403" name="Text 403"/>
          <p:cNvSpPr txBox="1"/>
          <p:nvPr/>
        </p:nvSpPr>
        <p:spPr>
          <a:xfrm>
            <a:off x="6180760" y="2690768"/>
            <a:ext cx="2561196" cy="79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4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1</a:t>
            </a:r>
          </a:p>
        </p:txBody>
      </p:sp>
      <p:sp>
        <p:nvSpPr>
          <p:cNvPr id="404" name="Text 404"/>
          <p:cNvSpPr txBox="1"/>
          <p:nvPr/>
        </p:nvSpPr>
        <p:spPr>
          <a:xfrm>
            <a:off x="6340760" y="3526768"/>
            <a:ext cx="2241196" cy="57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lnSpc>
                <a:spcPct val="100000"/>
              </a:lnSpc>
              <a:buNone/>
            </a:pPr>
            <a:r>
              <a:rPr lang="de-DE" sz="11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Frage, die eure ist</a:t>
            </a:r>
          </a:p>
        </p:txBody>
      </p:sp>
      <p:sp>
        <p:nvSpPr>
          <p:cNvPr id="405" name="Shape 405"/>
          <p:cNvSpPr/>
          <p:nvPr/>
        </p:nvSpPr>
        <p:spPr>
          <a:xfrm>
            <a:off x="8941956" y="2272768"/>
            <a:ext cx="2561196" cy="1900000"/>
          </a:xfrm>
          <a:prstGeom prst="roundRect">
            <a:avLst>
              <a:gd name="adj" fmla="val 3000"/>
            </a:avLst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406" name="Text 406"/>
          <p:cNvSpPr txBox="1"/>
          <p:nvPr/>
        </p:nvSpPr>
        <p:spPr>
          <a:xfrm>
            <a:off x="8941956" y="2690768"/>
            <a:ext cx="2561196" cy="79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4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6</a:t>
            </a:r>
          </a:p>
        </p:txBody>
      </p:sp>
      <p:sp>
        <p:nvSpPr>
          <p:cNvPr id="407" name="Text 407"/>
          <p:cNvSpPr txBox="1"/>
          <p:nvPr/>
        </p:nvSpPr>
        <p:spPr>
          <a:xfrm>
            <a:off x="9101956" y="3526768"/>
            <a:ext cx="2241196" cy="57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lnSpc>
                <a:spcPct val="100000"/>
              </a:lnSpc>
              <a:buNone/>
            </a:pPr>
            <a:r>
              <a:rPr lang="de-DE" sz="11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Termine, die stehen</a:t>
            </a:r>
          </a:p>
        </p:txBody>
      </p:sp>
      <p:sp>
        <p:nvSpPr>
          <p:cNvPr id="408" name="Shape 408"/>
          <p:cNvSpPr/>
          <p:nvPr/>
        </p:nvSpPr>
        <p:spPr>
          <a:xfrm>
            <a:off x="658368" y="4372768"/>
            <a:ext cx="10844784" cy="1500000"/>
          </a:xfrm>
          <a:prstGeom prst="roundRect">
            <a:avLst>
              <a:gd name="adj" fmla="val 2600"/>
            </a:avLst>
          </a:prstGeom>
          <a:solidFill>
            <a:srgbClr val="FBEDE7"/>
          </a:solidFill>
          <a:ln w="12700">
            <a:solidFill>
              <a:srgbClr val="E2725B"/>
            </a:solidFill>
          </a:ln>
        </p:spPr>
        <p:txBody>
          <a:bodyPr/>
          <a:lstStyle/>
          <a:p/>
        </p:txBody>
      </p:sp>
      <p:sp>
        <p:nvSpPr>
          <p:cNvPr id="409" name="Text 409"/>
          <p:cNvSpPr txBox="1"/>
          <p:nvPr/>
        </p:nvSpPr>
        <p:spPr>
          <a:xfrm>
            <a:off x="987552" y="4552768"/>
            <a:ext cx="10186416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00" b="1" dirty="0">
                <a:solidFill>
                  <a:srgbClr val="A844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Was jetzt passiert</a:t>
            </a:r>
          </a:p>
        </p:txBody>
      </p:sp>
      <p:sp>
        <p:nvSpPr>
          <p:cNvPr id="410" name="Text 410"/>
          <p:cNvSpPr txBox="1"/>
          <p:nvPr/>
        </p:nvSpPr>
        <p:spPr>
          <a:xfrm>
            <a:off x="987552" y="4952768"/>
            <a:ext cx="10186416" cy="8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3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abgezeichneten Formulare bleiben bei mir, die Kopie bei euch. Der nächste Termin ist der Untersuchungsplan – eine Seite, in drei bis vier Wochen.</a:t>
            </a:r>
          </a:p>
          <a:p>
            <a:pPr indent="0" marL="0" algn="l">
              <a:lnSpc>
                <a:spcPct val="115000"/>
              </a:lnSpc>
              <a:buNone/>
            </a:pPr>
            <a:r>
              <a:rPr lang="de-DE" sz="13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Und bis dahin gilt: Wer früh anfängt zu messen, hat später die Wahl.</a:t>
            </a:r>
          </a:p>
        </p:txBody>
      </p:sp>
      <p:sp>
        <p:nvSpPr>
          <p:cNvPr id="414" name="Text 414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6</a:t>
            </a:r>
          </a:p>
        </p:txBody>
      </p:sp>
      <p:sp>
        <p:nvSpPr>
          <p:cNvPr id="415" name="Text 415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19 / 19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Dein Thema steht – Doppelstunde 6</dc:title>
  <dc:subject>PptxGenJS Presentation</dc:subject>
  <dc:creator>Dirk Kehm</dc:creator>
  <cp:lastModifiedBy>Dirk Kehm</cp:lastModifiedBy>
  <cp:revision>1</cp:revision>
  <dcterms:created xsi:type="dcterms:W3CDTF">2026-09-08T13:25:28Z</dcterms:created>
  <dcterms:modified xsi:type="dcterms:W3CDTF">2026-09-08T13:25:28Z</dcterms:modified>
</cp:coreProperties>
</file>